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bookmarkIdSeed="2">
  <p:sldMasterIdLst>
    <p:sldMasterId id="2147484166" r:id="rId1"/>
    <p:sldMasterId id="2147484168" r:id="rId2"/>
    <p:sldMasterId id="2147484171" r:id="rId3"/>
  </p:sldMasterIdLst>
  <p:notesMasterIdLst>
    <p:notesMasterId r:id="rId41"/>
  </p:notesMasterIdLst>
  <p:handoutMasterIdLst>
    <p:handoutMasterId r:id="rId42"/>
  </p:handoutMasterIdLst>
  <p:sldIdLst>
    <p:sldId id="1897" r:id="rId4"/>
    <p:sldId id="2011" r:id="rId5"/>
    <p:sldId id="2010" r:id="rId6"/>
    <p:sldId id="2021" r:id="rId7"/>
    <p:sldId id="2014" r:id="rId8"/>
    <p:sldId id="2017" r:id="rId9"/>
    <p:sldId id="2018" r:id="rId10"/>
    <p:sldId id="2019" r:id="rId11"/>
    <p:sldId id="2020" r:id="rId12"/>
    <p:sldId id="2012" r:id="rId13"/>
    <p:sldId id="2008" r:id="rId14"/>
    <p:sldId id="2006" r:id="rId15"/>
    <p:sldId id="2007" r:id="rId16"/>
    <p:sldId id="1968" r:id="rId17"/>
    <p:sldId id="1992" r:id="rId18"/>
    <p:sldId id="1972" r:id="rId19"/>
    <p:sldId id="1973" r:id="rId20"/>
    <p:sldId id="1974" r:id="rId21"/>
    <p:sldId id="1985" r:id="rId22"/>
    <p:sldId id="1988" r:id="rId23"/>
    <p:sldId id="1989" r:id="rId24"/>
    <p:sldId id="1990" r:id="rId25"/>
    <p:sldId id="1991" r:id="rId26"/>
    <p:sldId id="1998" r:id="rId27"/>
    <p:sldId id="1993" r:id="rId28"/>
    <p:sldId id="1995" r:id="rId29"/>
    <p:sldId id="1975" r:id="rId30"/>
    <p:sldId id="1976" r:id="rId31"/>
    <p:sldId id="1977" r:id="rId32"/>
    <p:sldId id="1978" r:id="rId33"/>
    <p:sldId id="1979" r:id="rId34"/>
    <p:sldId id="1980" r:id="rId35"/>
    <p:sldId id="1981" r:id="rId36"/>
    <p:sldId id="1982" r:id="rId37"/>
    <p:sldId id="1983" r:id="rId38"/>
    <p:sldId id="1984" r:id="rId39"/>
    <p:sldId id="1958" r:id="rId40"/>
  </p:sldIdLst>
  <p:sldSz cx="9144000" cy="5143500" type="screen16x9"/>
  <p:notesSz cx="6797675" cy="9872663"/>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521415D9-36F7-43E2-AB2F-B90AF26B5E84}">
      <p14:sectionLst xmlns:p14="http://schemas.microsoft.com/office/powerpoint/2010/main">
        <p14:section name="Default Section" id="{92AC7A1B-D00F-415D-BBA5-D76FB6B89FDE}">
          <p14:sldIdLst>
            <p14:sldId id="1897"/>
            <p14:sldId id="2011"/>
            <p14:sldId id="2010"/>
            <p14:sldId id="2021"/>
            <p14:sldId id="2014"/>
            <p14:sldId id="2017"/>
            <p14:sldId id="2018"/>
            <p14:sldId id="2019"/>
            <p14:sldId id="2020"/>
            <p14:sldId id="2012"/>
            <p14:sldId id="2008"/>
            <p14:sldId id="2006"/>
            <p14:sldId id="2007"/>
            <p14:sldId id="1968"/>
            <p14:sldId id="1992"/>
            <p14:sldId id="1972"/>
            <p14:sldId id="1973"/>
            <p14:sldId id="1974"/>
            <p14:sldId id="1985"/>
            <p14:sldId id="1988"/>
            <p14:sldId id="1989"/>
            <p14:sldId id="1990"/>
            <p14:sldId id="1991"/>
            <p14:sldId id="1998"/>
            <p14:sldId id="1993"/>
            <p14:sldId id="1995"/>
            <p14:sldId id="1975"/>
            <p14:sldId id="1976"/>
            <p14:sldId id="1977"/>
            <p14:sldId id="1978"/>
            <p14:sldId id="1979"/>
            <p14:sldId id="1980"/>
            <p14:sldId id="1981"/>
            <p14:sldId id="1982"/>
            <p14:sldId id="1983"/>
            <p14:sldId id="1984"/>
            <p14:sldId id="195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3110"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80022461" initials="l" lastIdx="1" clrIdx="0"/>
  <p:cmAuthor id="1" name="Xieliangjian" initials="X" lastIdx="13" clrIdx="1"/>
  <p:cmAuthor id="2" name="Huawei, Ulrich Kleber" initials="UK2" lastIdx="6" clrIdx="2"/>
  <p:cmAuthor id="3" name="A00900177" initials="AsM" lastIdx="2" clrIdx="3"/>
  <p:cmAuthor id="4" name="Kurt Garloff" initials="KG" lastIdx="5" clrIdx="4"/>
  <p:cmAuthor id="5" name="g00262275" initials="gpb"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C9E20"/>
    <a:srgbClr val="236B9E"/>
    <a:srgbClr val="0276C4"/>
    <a:srgbClr val="009900"/>
    <a:srgbClr val="CC2A59"/>
    <a:srgbClr val="E34679"/>
    <a:srgbClr val="42CCCE"/>
    <a:srgbClr val="435674"/>
    <a:srgbClr val="5B7493"/>
    <a:srgbClr val="36A3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59" autoAdjust="0"/>
    <p:restoredTop sz="97445" autoAdjust="0"/>
  </p:normalViewPr>
  <p:slideViewPr>
    <p:cSldViewPr snapToGrid="0" showGuides="1">
      <p:cViewPr varScale="1">
        <p:scale>
          <a:sx n="119" d="100"/>
          <a:sy n="119" d="100"/>
        </p:scale>
        <p:origin x="96" y="1440"/>
      </p:cViewPr>
      <p:guideLst/>
    </p:cSldViewPr>
  </p:slideViewPr>
  <p:notesTextViewPr>
    <p:cViewPr>
      <p:scale>
        <a:sx n="3" d="2"/>
        <a:sy n="3" d="2"/>
      </p:scale>
      <p:origin x="0" y="0"/>
    </p:cViewPr>
  </p:notesTextViewPr>
  <p:sorterViewPr>
    <p:cViewPr>
      <p:scale>
        <a:sx n="100" d="100"/>
        <a:sy n="100" d="100"/>
      </p:scale>
      <p:origin x="0" y="-11275"/>
    </p:cViewPr>
  </p:sorterViewPr>
  <p:notesViewPr>
    <p:cSldViewPr snapToGrid="0" showGuides="1">
      <p:cViewPr varScale="1">
        <p:scale>
          <a:sx n="70" d="100"/>
          <a:sy n="70" d="100"/>
        </p:scale>
        <p:origin x="-1638" y="-108"/>
      </p:cViewPr>
      <p:guideLst>
        <p:guide orient="horz" pos="3110"/>
        <p:guide pos="2141"/>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commentAuthors" Target="commentAuthor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1" y="0"/>
            <a:ext cx="2945659" cy="493633"/>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50444" y="0"/>
            <a:ext cx="2945659" cy="493633"/>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5956AC1B-3849-468B-B3D6-71D2EAC0CF70}" type="datetimeFigureOut">
              <a:rPr lang="zh-CN" altLang="en-US"/>
              <a:pPr>
                <a:defRPr/>
              </a:pPr>
              <a:t>2024/7/8</a:t>
            </a:fld>
            <a:endParaRPr lang="en-US" altLang="zh-CN" dirty="0"/>
          </a:p>
        </p:txBody>
      </p:sp>
      <p:sp>
        <p:nvSpPr>
          <p:cNvPr id="227332" name="Rectangle 4"/>
          <p:cNvSpPr>
            <a:spLocks noGrp="1" noChangeArrowheads="1"/>
          </p:cNvSpPr>
          <p:nvPr>
            <p:ph type="ftr" sz="quarter" idx="2"/>
          </p:nvPr>
        </p:nvSpPr>
        <p:spPr bwMode="auto">
          <a:xfrm>
            <a:off x="1" y="9377316"/>
            <a:ext cx="2945659" cy="493633"/>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dirty="0"/>
          </a:p>
        </p:txBody>
      </p:sp>
      <p:sp>
        <p:nvSpPr>
          <p:cNvPr id="227333" name="Rectangle 5"/>
          <p:cNvSpPr>
            <a:spLocks noGrp="1" noChangeArrowheads="1"/>
          </p:cNvSpPr>
          <p:nvPr>
            <p:ph type="sldNum" sz="quarter" idx="3"/>
          </p:nvPr>
        </p:nvSpPr>
        <p:spPr bwMode="auto">
          <a:xfrm>
            <a:off x="3850444" y="9377316"/>
            <a:ext cx="2945659" cy="493633"/>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B30A5575-028F-456A-AFEC-97C97239BC48}" type="slidenum">
              <a:rPr lang="zh-CN" altLang="en-US"/>
              <a:pPr>
                <a:defRPr/>
              </a:pPr>
              <a:t>‹#›</a:t>
            </a:fld>
            <a:endParaRPr lang="en-US" altLang="zh-CN" dirty="0"/>
          </a:p>
        </p:txBody>
      </p:sp>
    </p:spTree>
    <p:extLst>
      <p:ext uri="{BB962C8B-B14F-4D97-AF65-F5344CB8AC3E}">
        <p14:creationId xmlns:p14="http://schemas.microsoft.com/office/powerpoint/2010/main" val="14964425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1" y="0"/>
            <a:ext cx="2945659"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lvl1pPr>
          </a:lstStyle>
          <a:p>
            <a:endParaRPr lang="zh-CN" altLang="en-US"/>
          </a:p>
        </p:txBody>
      </p:sp>
      <p:sp>
        <p:nvSpPr>
          <p:cNvPr id="29699" name="Rectangle 3"/>
          <p:cNvSpPr>
            <a:spLocks noGrp="1" noChangeArrowheads="1"/>
          </p:cNvSpPr>
          <p:nvPr>
            <p:ph type="dt" idx="1"/>
          </p:nvPr>
        </p:nvSpPr>
        <p:spPr bwMode="auto">
          <a:xfrm>
            <a:off x="3850444" y="0"/>
            <a:ext cx="2945659"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fld id="{CF01BC75-03AA-4997-A092-C90D85226FF4}" type="datetimeFigureOut">
              <a:rPr lang="zh-CN" altLang="en-US"/>
              <a:pPr/>
              <a:t>2024/7/8</a:t>
            </a:fld>
            <a:endParaRPr lang="en-US" altLang="zh-CN" dirty="0"/>
          </a:p>
        </p:txBody>
      </p:sp>
      <p:sp>
        <p:nvSpPr>
          <p:cNvPr id="29700" name="Rectangle 4"/>
          <p:cNvSpPr>
            <a:spLocks noGrp="1" noRot="1" noChangeAspect="1" noChangeArrowheads="1" noTextEdit="1"/>
          </p:cNvSpPr>
          <p:nvPr>
            <p:ph type="sldImg" idx="2"/>
          </p:nvPr>
        </p:nvSpPr>
        <p:spPr bwMode="auto">
          <a:xfrm>
            <a:off x="106363" y="739775"/>
            <a:ext cx="6584950" cy="3703638"/>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9701" name="Rectangle 5"/>
          <p:cNvSpPr>
            <a:spLocks noGrp="1" noChangeArrowheads="1"/>
          </p:cNvSpPr>
          <p:nvPr>
            <p:ph type="body" sz="quarter" idx="3"/>
          </p:nvPr>
        </p:nvSpPr>
        <p:spPr bwMode="auto">
          <a:xfrm>
            <a:off x="679768" y="4689515"/>
            <a:ext cx="5438140" cy="4442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9702" name="Rectangle 6"/>
          <p:cNvSpPr>
            <a:spLocks noGrp="1" noChangeArrowheads="1"/>
          </p:cNvSpPr>
          <p:nvPr>
            <p:ph type="ftr" sz="quarter" idx="4"/>
          </p:nvPr>
        </p:nvSpPr>
        <p:spPr bwMode="auto">
          <a:xfrm>
            <a:off x="1" y="9377316"/>
            <a:ext cx="2945659"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lvl1pPr>
          </a:lstStyle>
          <a:p>
            <a:endParaRPr lang="en-US" altLang="zh-CN" dirty="0"/>
          </a:p>
        </p:txBody>
      </p:sp>
      <p:sp>
        <p:nvSpPr>
          <p:cNvPr id="29703" name="Rectangle 7"/>
          <p:cNvSpPr>
            <a:spLocks noGrp="1" noChangeArrowheads="1"/>
          </p:cNvSpPr>
          <p:nvPr>
            <p:ph type="sldNum" sz="quarter" idx="5"/>
          </p:nvPr>
        </p:nvSpPr>
        <p:spPr bwMode="auto">
          <a:xfrm>
            <a:off x="3850444" y="9377316"/>
            <a:ext cx="2945659"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fld id="{E3D1208B-ABB5-48F0-93EC-79B837E3F925}" type="slidenum">
              <a:rPr lang="zh-CN" altLang="en-US"/>
              <a:pPr/>
              <a:t>‹#›</a:t>
            </a:fld>
            <a:endParaRPr lang="en-US" altLang="zh-CN" dirty="0"/>
          </a:p>
        </p:txBody>
      </p:sp>
    </p:spTree>
    <p:extLst>
      <p:ext uri="{BB962C8B-B14F-4D97-AF65-F5344CB8AC3E}">
        <p14:creationId xmlns:p14="http://schemas.microsoft.com/office/powerpoint/2010/main" val="371123565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fontAlgn="base">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fontAlgn="base">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fontAlgn="base">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fontAlgn="base">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Presentation adapted from the previous presentation: </a:t>
            </a:r>
          </a:p>
          <a:p>
            <a:r>
              <a:rPr lang="en-US" b="1" dirty="0" err="1">
                <a:solidFill>
                  <a:srgbClr val="FF0000"/>
                </a:solidFill>
              </a:rPr>
              <a:t>AIOps</a:t>
            </a:r>
            <a:r>
              <a:rPr lang="en-US" b="1" dirty="0">
                <a:solidFill>
                  <a:srgbClr val="FF0000"/>
                </a:solidFill>
              </a:rPr>
              <a:t>: Anomaly Detection of Distributed Traces, </a:t>
            </a:r>
            <a:r>
              <a:rPr lang="en-US" b="0" dirty="0">
                <a:solidFill>
                  <a:srgbClr val="FF0000"/>
                </a:solidFill>
              </a:rPr>
              <a:t>National University of Ireland, Galway (NUI Galway), 2019.08.20</a:t>
            </a:r>
          </a:p>
          <a:p>
            <a:r>
              <a:rPr lang="en-US" b="1" dirty="0" err="1">
                <a:solidFill>
                  <a:srgbClr val="FF0000"/>
                </a:solidFill>
              </a:rPr>
              <a:t>AIOps</a:t>
            </a:r>
            <a:r>
              <a:rPr lang="en-US" b="1" dirty="0">
                <a:solidFill>
                  <a:srgbClr val="FF0000"/>
                </a:solidFill>
              </a:rPr>
              <a:t>-driven Anomaly Detection in </a:t>
            </a:r>
            <a:r>
              <a:rPr lang="en-US" b="1" dirty="0" err="1">
                <a:solidFill>
                  <a:srgbClr val="FF0000"/>
                </a:solidFill>
              </a:rPr>
              <a:t>microservice</a:t>
            </a:r>
            <a:r>
              <a:rPr lang="en-US" b="1" dirty="0">
                <a:solidFill>
                  <a:srgbClr val="FF0000"/>
                </a:solidFill>
              </a:rPr>
              <a:t> architectures, </a:t>
            </a:r>
            <a:r>
              <a:rPr lang="en-US" sz="1100" dirty="0">
                <a:solidFill>
                  <a:schemeClr val="tx2"/>
                </a:solidFill>
                <a:latin typeface="Arial" panose="020B0604020202020204" pitchFamily="34" charset="0"/>
                <a:cs typeface="Arial" panose="020B0604020202020204" pitchFamily="34" charset="0"/>
              </a:rPr>
              <a:t>ICT Autonomous Network O&amp;M Conference </a:t>
            </a:r>
          </a:p>
          <a:p>
            <a:r>
              <a:rPr lang="en-US" sz="1100" kern="0" dirty="0">
                <a:solidFill>
                  <a:schemeClr val="tx2"/>
                </a:solidFill>
              </a:rPr>
              <a:t>2019.06.27, Dublin, Ireland</a:t>
            </a:r>
          </a:p>
          <a:p>
            <a:endParaRPr lang="en-US" sz="1100" kern="0" dirty="0">
              <a:solidFill>
                <a:schemeClr val="tx2"/>
              </a:solidFill>
            </a:endParaRPr>
          </a:p>
          <a:p>
            <a:endParaRPr lang="en-US" dirty="0"/>
          </a:p>
        </p:txBody>
      </p:sp>
      <p:sp>
        <p:nvSpPr>
          <p:cNvPr id="4" name="Slide Number Placeholder 3"/>
          <p:cNvSpPr>
            <a:spLocks noGrp="1"/>
          </p:cNvSpPr>
          <p:nvPr>
            <p:ph type="sldNum" sz="quarter" idx="10"/>
          </p:nvPr>
        </p:nvSpPr>
        <p:spPr/>
        <p:txBody>
          <a:bodyPr/>
          <a:lstStyle/>
          <a:p>
            <a:fld id="{E3D1208B-ABB5-48F0-93EC-79B837E3F925}" type="slidenum">
              <a:rPr lang="zh-CN" altLang="en-US" smtClean="0"/>
              <a:pPr/>
              <a:t>0</a:t>
            </a:fld>
            <a:endParaRPr lang="en-US" altLang="zh-CN" dirty="0"/>
          </a:p>
        </p:txBody>
      </p:sp>
    </p:spTree>
    <p:extLst>
      <p:ext uri="{BB962C8B-B14F-4D97-AF65-F5344CB8AC3E}">
        <p14:creationId xmlns:p14="http://schemas.microsoft.com/office/powerpoint/2010/main" val="24315481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1568392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2147591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18883247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2568729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en-US" dirty="0">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12053032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en-US" dirty="0">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10812292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en-US" dirty="0">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5873472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en-US" dirty="0">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3324025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22892784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334728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15997090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37821850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14311595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39240607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31940411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11415443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20208268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18365230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30502229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17549764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1926363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3273780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7234118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3929756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32127200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2788386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4063642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992495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145303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7931265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xplor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L 形 6"/>
          <p:cNvSpPr/>
          <p:nvPr userDrawn="1"/>
        </p:nvSpPr>
        <p:spPr>
          <a:xfrm rot="5400000">
            <a:off x="5888054" y="1598027"/>
            <a:ext cx="525774" cy="53824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675"/>
          </a:p>
        </p:txBody>
      </p:sp>
      <p:sp>
        <p:nvSpPr>
          <p:cNvPr id="4" name="Title 3"/>
          <p:cNvSpPr>
            <a:spLocks noGrp="1"/>
          </p:cNvSpPr>
          <p:nvPr>
            <p:ph type="title"/>
          </p:nvPr>
        </p:nvSpPr>
        <p:spPr/>
        <p:txBody>
          <a:bodyPr/>
          <a:lstStyle/>
          <a:p>
            <a:r>
              <a:rPr lang="en-US" dirty="0"/>
              <a:t>Click to edit Master title style</a:t>
            </a:r>
          </a:p>
        </p:txBody>
      </p:sp>
      <p:sp>
        <p:nvSpPr>
          <p:cNvPr id="12" name="Text Placeholder 11"/>
          <p:cNvSpPr>
            <a:spLocks noGrp="1"/>
          </p:cNvSpPr>
          <p:nvPr>
            <p:ph type="body" sz="quarter" idx="11" hasCustomPrompt="1"/>
          </p:nvPr>
        </p:nvSpPr>
        <p:spPr>
          <a:xfrm>
            <a:off x="404842" y="1604261"/>
            <a:ext cx="5316445" cy="1040798"/>
          </a:xfrm>
        </p:spPr>
        <p:txBody>
          <a:bodyPr/>
          <a:lstStyle>
            <a:lvl1pPr>
              <a:defRPr/>
            </a:lvl1pPr>
            <a:lvl2pPr>
              <a:defRPr/>
            </a:lvl2pPr>
            <a:lvl3pPr>
              <a:defRPr/>
            </a:lvl3pPr>
            <a:lvl4pPr>
              <a:defRPr/>
            </a:lvl4pPr>
            <a:lvl5pPr>
              <a:defRPr/>
            </a:lvl5pPr>
          </a:lstStyle>
          <a:p>
            <a:pPr lvl="0"/>
            <a:r>
              <a:rPr lang="en-US" dirty="0"/>
              <a:t>Author:</a:t>
            </a:r>
          </a:p>
          <a:p>
            <a:pPr lvl="1"/>
            <a:r>
              <a:rPr lang="en-US" dirty="0"/>
              <a:t>Department:</a:t>
            </a:r>
          </a:p>
          <a:p>
            <a:pPr lvl="2"/>
            <a:r>
              <a:rPr lang="en-US" dirty="0"/>
              <a:t>Date:</a:t>
            </a:r>
          </a:p>
          <a:p>
            <a:pPr lvl="3"/>
            <a:r>
              <a:rPr lang="en-US" dirty="0"/>
              <a:t>Subject:</a:t>
            </a:r>
          </a:p>
          <a:p>
            <a:pPr lvl="4"/>
            <a:r>
              <a:rPr lang="en-US" dirty="0"/>
              <a:t>Sub-Item:</a:t>
            </a:r>
          </a:p>
        </p:txBody>
      </p:sp>
    </p:spTree>
    <p:extLst>
      <p:ext uri="{BB962C8B-B14F-4D97-AF65-F5344CB8AC3E}">
        <p14:creationId xmlns:p14="http://schemas.microsoft.com/office/powerpoint/2010/main" val="1643325658"/>
      </p:ext>
    </p:extLst>
  </p:cSld>
  <p:clrMapOvr>
    <a:masterClrMapping/>
  </p:clrMapOvr>
  <p:extLst mod="1">
    <p:ext uri="{DCECCB84-F9BA-43D5-87BE-67443E8EF086}">
      <p15:sldGuideLst xmlns:p15="http://schemas.microsoft.com/office/powerpoint/2012/main">
        <p15:guide id="1" orient="horz" pos="341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8" name="标题 1"/>
          <p:cNvSpPr>
            <a:spLocks noGrp="1"/>
          </p:cNvSpPr>
          <p:nvPr>
            <p:ph type="title" hasCustomPrompt="1"/>
          </p:nvPr>
        </p:nvSpPr>
        <p:spPr>
          <a:xfrm>
            <a:off x="395288" y="-2381"/>
            <a:ext cx="8352368" cy="552450"/>
          </a:xfrm>
          <a:prstGeom prst="rect">
            <a:avLst/>
          </a:prstGeom>
          <a:ln>
            <a:noFill/>
          </a:ln>
        </p:spPr>
        <p:txBody>
          <a:bodyPr anchor="b"/>
          <a:lstStyle>
            <a:lvl1pPr>
              <a:defRPr sz="1400" b="0">
                <a:latin typeface="Arial" panose="020B0604020202020204" pitchFamily="34" charset="0"/>
                <a:cs typeface="Arial" panose="020B0604020202020204" pitchFamily="34" charset="0"/>
              </a:defRPr>
            </a:lvl1pPr>
          </a:lstStyle>
          <a:p>
            <a:r>
              <a:rPr lang="en-US" altLang="zh-CN" dirty="0"/>
              <a:t>NA</a:t>
            </a:r>
            <a:br>
              <a:rPr lang="en-US" altLang="zh-CN" dirty="0"/>
            </a:br>
            <a:r>
              <a:rPr lang="en-US" altLang="zh-CN" dirty="0" err="1"/>
              <a:t>NA</a:t>
            </a:r>
            <a:endParaRPr lang="zh-CN" altLang="en-US" dirty="0"/>
          </a:p>
        </p:txBody>
      </p:sp>
      <p:cxnSp>
        <p:nvCxnSpPr>
          <p:cNvPr id="9" name="Straight Connector 8"/>
          <p:cNvCxnSpPr>
            <a:cxnSpLocks/>
          </p:cNvCxnSpPr>
          <p:nvPr userDrawn="1"/>
        </p:nvCxnSpPr>
        <p:spPr bwMode="auto">
          <a:xfrm>
            <a:off x="395288" y="550069"/>
            <a:ext cx="8352368" cy="0"/>
          </a:xfrm>
          <a:prstGeom prst="line">
            <a:avLst/>
          </a:prstGeom>
          <a:ln w="12700">
            <a:solidFill>
              <a:schemeClr val="tx1">
                <a:lumMod val="50000"/>
                <a:lumOff val="50000"/>
              </a:schemeClr>
            </a:solidFill>
            <a:prstDash val="sysDot"/>
          </a:ln>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36855553"/>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extLst>
    <p:ext uri="{DCECCB84-F9BA-43D5-87BE-67443E8EF086}">
      <p15:sldGuideLst xmlns:p15="http://schemas.microsoft.com/office/powerpoint/2012/main">
        <p15:guide id="1" pos="2880">
          <p15:clr>
            <a:srgbClr val="FBAE40"/>
          </p15:clr>
        </p15:guide>
        <p15:guide id="2" pos="2980">
          <p15:clr>
            <a:srgbClr val="FBAE40"/>
          </p15:clr>
        </p15:guide>
        <p15:guide id="3" pos="3080">
          <p15:clr>
            <a:srgbClr val="FBAE40"/>
          </p15:clr>
        </p15:guide>
        <p15:guide id="4" orient="horz" pos="1620">
          <p15:clr>
            <a:srgbClr val="FBAE40"/>
          </p15:clr>
        </p15:guide>
        <p15:guide id="5" orient="horz" pos="441">
          <p15:clr>
            <a:srgbClr val="FBAE40"/>
          </p15:clr>
        </p15:guide>
        <p15:guide id="6" orient="horz" pos="3026">
          <p15:clr>
            <a:srgbClr val="FBAE40"/>
          </p15:clr>
        </p15:guide>
        <p15:guide id="7" pos="249">
          <p15:clr>
            <a:srgbClr val="FBAE40"/>
          </p15:clr>
        </p15:guide>
        <p15:guide id="8" pos="551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Rectangle 4"/>
          <p:cNvSpPr/>
          <p:nvPr userDrawn="1"/>
        </p:nvSpPr>
        <p:spPr>
          <a:xfrm>
            <a:off x="299259" y="2702959"/>
            <a:ext cx="1029449" cy="221599"/>
          </a:xfrm>
          <a:prstGeom prst="rect">
            <a:avLst/>
          </a:prstGeom>
        </p:spPr>
        <p:txBody>
          <a:bodyPr wrap="none">
            <a:spAutoFit/>
          </a:bodyPr>
          <a:lstStyle/>
          <a:p>
            <a:pPr algn="ctr" eaLnBrk="1" hangingPunct="1">
              <a:lnSpc>
                <a:spcPct val="80000"/>
              </a:lnSpc>
            </a:pPr>
            <a:r>
              <a:rPr lang="en-US" altLang="en-US" sz="1050" b="1" dirty="0">
                <a:solidFill>
                  <a:schemeClr val="tx2"/>
                </a:solidFill>
                <a:latin typeface="Arial" panose="020B0604020202020204" pitchFamily="34" charset="0"/>
                <a:cs typeface="Arial" panose="020B0604020202020204" pitchFamily="34" charset="0"/>
              </a:rPr>
              <a:t>INNOVATION</a:t>
            </a:r>
          </a:p>
        </p:txBody>
      </p:sp>
      <p:sp>
        <p:nvSpPr>
          <p:cNvPr id="6" name="Rectangle 5"/>
          <p:cNvSpPr/>
          <p:nvPr userDrawn="1"/>
        </p:nvSpPr>
        <p:spPr>
          <a:xfrm>
            <a:off x="7614871" y="2745588"/>
            <a:ext cx="1292340" cy="221599"/>
          </a:xfrm>
          <a:prstGeom prst="rect">
            <a:avLst/>
          </a:prstGeom>
        </p:spPr>
        <p:txBody>
          <a:bodyPr wrap="none">
            <a:spAutoFit/>
          </a:bodyPr>
          <a:lstStyle/>
          <a:p>
            <a:pPr algn="r" eaLnBrk="1" hangingPunct="1">
              <a:lnSpc>
                <a:spcPct val="80000"/>
              </a:lnSpc>
            </a:pPr>
            <a:r>
              <a:rPr lang="en-US" altLang="en-US" sz="1050" b="1" dirty="0">
                <a:solidFill>
                  <a:schemeClr val="tx2"/>
                </a:solidFill>
                <a:latin typeface="Arial" panose="020B0604020202020204" pitchFamily="34" charset="0"/>
                <a:cs typeface="Arial" panose="020B0604020202020204" pitchFamily="34" charset="0"/>
              </a:rPr>
              <a:t>PATH FORWARD</a:t>
            </a:r>
          </a:p>
        </p:txBody>
      </p:sp>
      <p:sp>
        <p:nvSpPr>
          <p:cNvPr id="7" name="Rectangle 6"/>
          <p:cNvSpPr/>
          <p:nvPr userDrawn="1"/>
        </p:nvSpPr>
        <p:spPr>
          <a:xfrm>
            <a:off x="2935316" y="831273"/>
            <a:ext cx="3350030" cy="4139738"/>
          </a:xfrm>
          <a:prstGeom prst="rect">
            <a:avLst/>
          </a:prstGeom>
          <a:solidFill>
            <a:srgbClr val="0070C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294235" y="2910100"/>
            <a:ext cx="2527067" cy="2061556"/>
          </a:xfrm>
          <a:prstGeom prst="rect">
            <a:avLst/>
          </a:prstGeom>
          <a:solidFill>
            <a:srgbClr val="0070C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6380144" y="831273"/>
            <a:ext cx="2527067" cy="1801091"/>
          </a:xfrm>
          <a:prstGeom prst="rect">
            <a:avLst/>
          </a:prstGeom>
          <a:solidFill>
            <a:srgbClr val="0070C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2918924" y="4627418"/>
            <a:ext cx="3382815" cy="344238"/>
          </a:xfrm>
          <a:prstGeom prst="rect">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750" i="1" dirty="0">
              <a:solidFill>
                <a:schemeClr val="tx1"/>
              </a:solidFill>
              <a:latin typeface="Arial" pitchFamily="34" charset="0"/>
              <a:cs typeface="Arial" pitchFamily="34" charset="0"/>
            </a:endParaRPr>
          </a:p>
        </p:txBody>
      </p:sp>
      <p:sp>
        <p:nvSpPr>
          <p:cNvPr id="20" name="TextBox 19"/>
          <p:cNvSpPr txBox="1"/>
          <p:nvPr userDrawn="1"/>
        </p:nvSpPr>
        <p:spPr>
          <a:xfrm>
            <a:off x="299259" y="592853"/>
            <a:ext cx="954107" cy="253916"/>
          </a:xfrm>
          <a:prstGeom prst="rect">
            <a:avLst/>
          </a:prstGeom>
          <a:noFill/>
        </p:spPr>
        <p:txBody>
          <a:bodyPr wrap="none" rtlCol="0">
            <a:spAutoFit/>
          </a:bodyPr>
          <a:lstStyle/>
          <a:p>
            <a:r>
              <a:rPr lang="en-US" altLang="en-US" sz="1050" b="1" dirty="0">
                <a:solidFill>
                  <a:schemeClr val="tx2"/>
                </a:solidFill>
                <a:latin typeface="Arial" panose="020B0604020202020204" pitchFamily="34" charset="0"/>
                <a:cs typeface="Arial" panose="020B0604020202020204" pitchFamily="34" charset="0"/>
              </a:rPr>
              <a:t>PAIN POINT</a:t>
            </a:r>
          </a:p>
        </p:txBody>
      </p:sp>
      <p:sp>
        <p:nvSpPr>
          <p:cNvPr id="21" name="Rectangle 20"/>
          <p:cNvSpPr/>
          <p:nvPr userDrawn="1"/>
        </p:nvSpPr>
        <p:spPr>
          <a:xfrm>
            <a:off x="4057936" y="592853"/>
            <a:ext cx="1104790" cy="253916"/>
          </a:xfrm>
          <a:prstGeom prst="rect">
            <a:avLst/>
          </a:prstGeom>
        </p:spPr>
        <p:txBody>
          <a:bodyPr wrap="none">
            <a:spAutoFit/>
          </a:bodyPr>
          <a:lstStyle/>
          <a:p>
            <a:r>
              <a:rPr lang="en-US" altLang="en-US" sz="1050" b="1" dirty="0">
                <a:solidFill>
                  <a:schemeClr val="tx2"/>
                </a:solidFill>
                <a:latin typeface="Arial" panose="020B0604020202020204" pitchFamily="34" charset="0"/>
                <a:cs typeface="Arial" panose="020B0604020202020204" pitchFamily="34" charset="0"/>
              </a:rPr>
              <a:t>DESCRIPTION</a:t>
            </a:r>
            <a:endParaRPr lang="en-US" sz="1050" dirty="0">
              <a:solidFill>
                <a:schemeClr val="tx2"/>
              </a:solidFill>
            </a:endParaRPr>
          </a:p>
        </p:txBody>
      </p:sp>
      <p:sp>
        <p:nvSpPr>
          <p:cNvPr id="22" name="TextBox 21"/>
          <p:cNvSpPr txBox="1"/>
          <p:nvPr userDrawn="1"/>
        </p:nvSpPr>
        <p:spPr>
          <a:xfrm>
            <a:off x="8278216" y="592853"/>
            <a:ext cx="700833" cy="253916"/>
          </a:xfrm>
          <a:prstGeom prst="rect">
            <a:avLst/>
          </a:prstGeom>
          <a:noFill/>
        </p:spPr>
        <p:txBody>
          <a:bodyPr wrap="none" rtlCol="0">
            <a:spAutoFit/>
          </a:bodyPr>
          <a:lstStyle/>
          <a:p>
            <a:r>
              <a:rPr lang="en-US" sz="1050" b="1" dirty="0">
                <a:solidFill>
                  <a:schemeClr val="tx2"/>
                </a:solidFill>
                <a:latin typeface="Arial" panose="020B0604020202020204" pitchFamily="34" charset="0"/>
                <a:cs typeface="Arial" panose="020B0604020202020204" pitchFamily="34" charset="0"/>
              </a:rPr>
              <a:t>IMPACT</a:t>
            </a:r>
          </a:p>
        </p:txBody>
      </p:sp>
      <p:sp>
        <p:nvSpPr>
          <p:cNvPr id="40" name="标题 1"/>
          <p:cNvSpPr>
            <a:spLocks noGrp="1"/>
          </p:cNvSpPr>
          <p:nvPr>
            <p:ph type="title"/>
          </p:nvPr>
        </p:nvSpPr>
        <p:spPr>
          <a:xfrm>
            <a:off x="395288" y="-2381"/>
            <a:ext cx="8526462" cy="552450"/>
          </a:xfrm>
          <a:prstGeom prst="rect">
            <a:avLst/>
          </a:prstGeom>
          <a:ln>
            <a:noFill/>
          </a:ln>
        </p:spPr>
        <p:txBody>
          <a:bodyPr anchor="b"/>
          <a:lstStyle>
            <a:lvl1pPr>
              <a:defRPr>
                <a:latin typeface="Arial" panose="020B0604020202020204" pitchFamily="34" charset="0"/>
                <a:cs typeface="Arial" panose="020B0604020202020204" pitchFamily="34" charset="0"/>
              </a:defRPr>
            </a:lvl1pPr>
          </a:lstStyle>
          <a:p>
            <a:endParaRPr lang="en-US" altLang="zh-CN" noProof="0" dirty="0"/>
          </a:p>
        </p:txBody>
      </p:sp>
      <p:cxnSp>
        <p:nvCxnSpPr>
          <p:cNvPr id="18" name="Straight Connector 17"/>
          <p:cNvCxnSpPr>
            <a:cxnSpLocks/>
          </p:cNvCxnSpPr>
          <p:nvPr userDrawn="1"/>
        </p:nvCxnSpPr>
        <p:spPr bwMode="auto">
          <a:xfrm>
            <a:off x="323850" y="550069"/>
            <a:ext cx="8591550" cy="0"/>
          </a:xfrm>
          <a:prstGeom prst="line">
            <a:avLst/>
          </a:prstGeom>
          <a:ln w="9525">
            <a:solidFill>
              <a:schemeClr val="tx2"/>
            </a:solidFill>
            <a:prstDash val="sysDot"/>
          </a:ln>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40394298"/>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nd page">
    <p:bg>
      <p:bgPr>
        <a:solidFill>
          <a:srgbClr val="FFFFFF"/>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0599EA8-6349-3349-B5F3-BFB77398A869}"/>
              </a:ext>
            </a:extLst>
          </p:cNvPr>
          <p:cNvSpPr txBox="1"/>
          <p:nvPr userDrawn="1"/>
        </p:nvSpPr>
        <p:spPr>
          <a:xfrm>
            <a:off x="455439" y="1051549"/>
            <a:ext cx="2939627" cy="646203"/>
          </a:xfrm>
          <a:prstGeom prst="rect">
            <a:avLst/>
          </a:prstGeom>
          <a:noFill/>
        </p:spPr>
        <p:txBody>
          <a:bodyPr wrap="square" rtlCol="0">
            <a:spAutoFit/>
          </a:bodyPr>
          <a:lstStyle/>
          <a:p>
            <a:pPr algn="l"/>
            <a:r>
              <a:rPr lang="en-US" sz="3599" dirty="0">
                <a:solidFill>
                  <a:schemeClr val="tx1"/>
                </a:solidFill>
              </a:rPr>
              <a:t>Thank you.</a:t>
            </a:r>
          </a:p>
        </p:txBody>
      </p:sp>
    </p:spTree>
    <p:extLst>
      <p:ext uri="{BB962C8B-B14F-4D97-AF65-F5344CB8AC3E}">
        <p14:creationId xmlns:p14="http://schemas.microsoft.com/office/powerpoint/2010/main" val="422134503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theme" Target="../theme/theme3.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a:off x="0" y="4009500"/>
            <a:ext cx="9144028" cy="113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Placeholder 9"/>
          <p:cNvSpPr>
            <a:spLocks noGrp="1"/>
          </p:cNvSpPr>
          <p:nvPr>
            <p:ph type="title"/>
          </p:nvPr>
        </p:nvSpPr>
        <p:spPr>
          <a:xfrm>
            <a:off x="404842" y="671794"/>
            <a:ext cx="5315768" cy="333425"/>
          </a:xfrm>
          <a:prstGeom prst="rect">
            <a:avLst/>
          </a:prstGeom>
        </p:spPr>
        <p:txBody>
          <a:bodyPr vert="horz" lIns="0" tIns="0" rIns="0" bIns="0" rtlCol="0" anchor="ctr">
            <a:spAutoFit/>
          </a:bodyPr>
          <a:lstStyle/>
          <a:p>
            <a:r>
              <a:rPr lang="en-US"/>
              <a:t>Click to edit Master title style</a:t>
            </a:r>
            <a:endParaRPr lang="en-US" dirty="0"/>
          </a:p>
        </p:txBody>
      </p:sp>
      <p:sp>
        <p:nvSpPr>
          <p:cNvPr id="17" name="Text Placeholder 16"/>
          <p:cNvSpPr>
            <a:spLocks noGrp="1"/>
          </p:cNvSpPr>
          <p:nvPr>
            <p:ph type="body" idx="1"/>
          </p:nvPr>
        </p:nvSpPr>
        <p:spPr>
          <a:xfrm>
            <a:off x="404842" y="1503759"/>
            <a:ext cx="5315768" cy="1040798"/>
          </a:xfrm>
          <a:prstGeom prst="rect">
            <a:avLst/>
          </a:prstGeom>
        </p:spPr>
        <p:txBody>
          <a:bodyPr vert="horz" lIns="91440" tIns="45720" rIns="91440" bIns="45720" rtlCol="0">
            <a:spAutoFit/>
          </a:bodyPr>
          <a:lstStyle/>
          <a:p>
            <a:pPr lvl="0"/>
            <a:r>
              <a:rPr lang="en-US" dirty="0"/>
              <a:t>Author:</a:t>
            </a:r>
          </a:p>
          <a:p>
            <a:pPr lvl="1"/>
            <a:r>
              <a:rPr lang="en-US" dirty="0"/>
              <a:t>Department: </a:t>
            </a:r>
          </a:p>
          <a:p>
            <a:pPr lvl="2"/>
            <a:r>
              <a:rPr lang="en-US" dirty="0"/>
              <a:t>Date:</a:t>
            </a:r>
          </a:p>
          <a:p>
            <a:pPr lvl="3"/>
            <a:r>
              <a:rPr lang="en-US" dirty="0"/>
              <a:t>Subject:</a:t>
            </a:r>
          </a:p>
          <a:p>
            <a:pPr lvl="4"/>
            <a:r>
              <a:rPr lang="en-US" dirty="0"/>
              <a:t>Sub-item</a:t>
            </a: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622933" y="4600016"/>
            <a:ext cx="1250768" cy="273844"/>
          </a:xfrm>
          <a:prstGeom prst="rect">
            <a:avLst/>
          </a:prstGeom>
        </p:spPr>
      </p:pic>
      <p:sp>
        <p:nvSpPr>
          <p:cNvPr id="6" name="Slide Number Placeholder 5"/>
          <p:cNvSpPr>
            <a:spLocks noGrp="1"/>
          </p:cNvSpPr>
          <p:nvPr>
            <p:ph type="sldNum" sz="quarter" idx="4"/>
          </p:nvPr>
        </p:nvSpPr>
        <p:spPr>
          <a:xfrm>
            <a:off x="8359070" y="4849965"/>
            <a:ext cx="514631" cy="273844"/>
          </a:xfrm>
          <a:prstGeom prst="rect">
            <a:avLst/>
          </a:prstGeom>
        </p:spPr>
        <p:txBody>
          <a:bodyPr vert="horz" lIns="91440" tIns="45720" rIns="91440" bIns="45720" rtlCol="0" anchor="ctr"/>
          <a:lstStyle>
            <a:lvl1pPr algn="r">
              <a:defRPr sz="900">
                <a:solidFill>
                  <a:schemeClr val="bg2">
                    <a:lumMod val="75000"/>
                  </a:schemeClr>
                </a:solidFill>
              </a:defRPr>
            </a:lvl1pPr>
          </a:lstStyle>
          <a:p>
            <a:fld id="{515348B9-AF07-468C-ACD6-2781480BFF89}" type="slidenum">
              <a:rPr lang="en-US" smtClean="0"/>
              <a:pPr/>
              <a:t>‹#›</a:t>
            </a:fld>
            <a:endParaRPr lang="en-US"/>
          </a:p>
        </p:txBody>
      </p:sp>
      <p:pic>
        <p:nvPicPr>
          <p:cNvPr id="29700" name="Picture 4" descr="Technische Universität Berlin – Wikipedia">
            <a:extLst>
              <a:ext uri="{FF2B5EF4-FFF2-40B4-BE49-F238E27FC236}">
                <a16:creationId xmlns:a16="http://schemas.microsoft.com/office/drawing/2014/main" id="{A9403F5F-9664-456D-A9E5-A3C620E430B4}"/>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826221" y="4591919"/>
            <a:ext cx="651795" cy="364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5246094"/>
      </p:ext>
    </p:extLst>
  </p:cSld>
  <p:clrMap bg1="lt1" tx1="dk1" bg2="lt2" tx2="dk2" accent1="accent1" accent2="accent2" accent3="accent3" accent4="accent4" accent5="accent5" accent6="accent6" hlink="hlink" folHlink="folHlink"/>
  <p:sldLayoutIdLst>
    <p:sldLayoutId id="2147484167" r:id="rId1"/>
  </p:sldLayoutIdLst>
  <p:hf hdr="0" ftr="0" dt="0"/>
  <p:txStyles>
    <p:titleStyle>
      <a:lvl1pPr algn="l" defTabSz="685509" rtl="0" eaLnBrk="1" latinLnBrk="0" hangingPunct="1">
        <a:lnSpc>
          <a:spcPts val="2579"/>
        </a:lnSpc>
        <a:spcBef>
          <a:spcPct val="0"/>
        </a:spcBef>
        <a:buNone/>
        <a:defRPr sz="2399" kern="1200">
          <a:solidFill>
            <a:schemeClr val="tx1"/>
          </a:solidFill>
          <a:latin typeface="+mj-lt"/>
          <a:ea typeface="Microsoft YaHei" panose="020B0503020204020204" pitchFamily="34" charset="-122"/>
          <a:cs typeface="+mj-cs"/>
        </a:defRPr>
      </a:lvl1pPr>
    </p:titleStyle>
    <p:bodyStyle>
      <a:lvl1pPr marL="0" indent="0" algn="l" defTabSz="685509" rtl="0" eaLnBrk="1" latinLnBrk="0" hangingPunct="1">
        <a:lnSpc>
          <a:spcPct val="100000"/>
        </a:lnSpc>
        <a:spcBef>
          <a:spcPts val="0"/>
        </a:spcBef>
        <a:buFontTx/>
        <a:buNone/>
        <a:defRPr lang="en-US" sz="1050" kern="1200" dirty="0" smtClean="0">
          <a:solidFill>
            <a:schemeClr val="tx1"/>
          </a:solidFill>
          <a:latin typeface="+mj-lt"/>
          <a:ea typeface="Microsoft YaHei" panose="020B0503020204020204" pitchFamily="34" charset="-122"/>
          <a:cs typeface="Arial" panose="020B0604020202020204" pitchFamily="34" charset="0"/>
        </a:defRPr>
      </a:lvl1pPr>
      <a:lvl2pPr marL="342755" indent="0" algn="l" defTabSz="685509" rtl="0" eaLnBrk="1" latinLnBrk="0" hangingPunct="1">
        <a:lnSpc>
          <a:spcPct val="90000"/>
        </a:lnSpc>
        <a:spcBef>
          <a:spcPts val="375"/>
        </a:spcBef>
        <a:buFontTx/>
        <a:buNone/>
        <a:defRPr lang="en-US" sz="1050" kern="1200" dirty="0" smtClean="0">
          <a:solidFill>
            <a:schemeClr val="tx1"/>
          </a:solidFill>
          <a:latin typeface="+mj-lt"/>
          <a:ea typeface="+mn-ea"/>
          <a:cs typeface="Arial" panose="020B0604020202020204" pitchFamily="34" charset="0"/>
        </a:defRPr>
      </a:lvl2pPr>
      <a:lvl3pPr marL="342763" indent="0" algn="l" defTabSz="685509" rtl="0" eaLnBrk="1" latinLnBrk="0" hangingPunct="1">
        <a:lnSpc>
          <a:spcPct val="90000"/>
        </a:lnSpc>
        <a:spcBef>
          <a:spcPts val="375"/>
        </a:spcBef>
        <a:buFontTx/>
        <a:buNone/>
        <a:defRPr sz="1050" kern="1200">
          <a:solidFill>
            <a:schemeClr val="tx1"/>
          </a:solidFill>
          <a:latin typeface="+mj-lt"/>
          <a:ea typeface="+mn-ea"/>
          <a:cs typeface="Arial" panose="020B0604020202020204" pitchFamily="34" charset="0"/>
        </a:defRPr>
      </a:lvl3pPr>
      <a:lvl4pPr marL="0" indent="0" algn="l" defTabSz="685509" rtl="0" eaLnBrk="1" latinLnBrk="0" hangingPunct="1">
        <a:lnSpc>
          <a:spcPct val="90000"/>
        </a:lnSpc>
        <a:spcBef>
          <a:spcPts val="375"/>
        </a:spcBef>
        <a:buFontTx/>
        <a:buNone/>
        <a:defRPr sz="1050" kern="1200">
          <a:solidFill>
            <a:schemeClr val="tx1"/>
          </a:solidFill>
          <a:latin typeface="+mj-lt"/>
          <a:ea typeface="+mn-ea"/>
          <a:cs typeface="Arial" panose="020B0604020202020204" pitchFamily="34" charset="0"/>
        </a:defRPr>
      </a:lvl4pPr>
      <a:lvl5pPr marL="342763" indent="0" algn="l" defTabSz="685509" rtl="0" eaLnBrk="1" latinLnBrk="0" hangingPunct="1">
        <a:lnSpc>
          <a:spcPct val="90000"/>
        </a:lnSpc>
        <a:spcBef>
          <a:spcPts val="375"/>
        </a:spcBef>
        <a:buFontTx/>
        <a:buNone/>
        <a:defRPr sz="1050" kern="1200">
          <a:solidFill>
            <a:schemeClr val="tx1"/>
          </a:solidFill>
          <a:latin typeface="+mj-lt"/>
          <a:ea typeface="+mn-ea"/>
          <a:cs typeface="Arial" panose="020B0604020202020204" pitchFamily="34" charset="0"/>
        </a:defRPr>
      </a:lvl5pPr>
      <a:lvl6pPr marL="1885148" indent="-171377" algn="l" defTabSz="685509"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6pPr>
      <a:lvl7pPr marL="2227903" indent="-171377" algn="l" defTabSz="685509"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7pPr>
      <a:lvl8pPr marL="2570658" indent="-171377" algn="l" defTabSz="685509"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8pPr>
      <a:lvl9pPr marL="2913411" indent="-171377" algn="l" defTabSz="685509"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9pPr>
    </p:bodyStyle>
    <p:otherStyle>
      <a:defPPr>
        <a:defRPr lang="en-US"/>
      </a:defPPr>
      <a:lvl1pPr marL="0" algn="l" defTabSz="685509" rtl="0" eaLnBrk="1" latinLnBrk="0" hangingPunct="1">
        <a:defRPr sz="1349" kern="1200">
          <a:solidFill>
            <a:schemeClr val="tx1"/>
          </a:solidFill>
          <a:latin typeface="+mn-lt"/>
          <a:ea typeface="+mn-ea"/>
          <a:cs typeface="+mn-cs"/>
        </a:defRPr>
      </a:lvl1pPr>
      <a:lvl2pPr marL="342755" algn="l" defTabSz="685509" rtl="0" eaLnBrk="1" latinLnBrk="0" hangingPunct="1">
        <a:defRPr sz="1349" kern="1200">
          <a:solidFill>
            <a:schemeClr val="tx1"/>
          </a:solidFill>
          <a:latin typeface="+mn-lt"/>
          <a:ea typeface="+mn-ea"/>
          <a:cs typeface="+mn-cs"/>
        </a:defRPr>
      </a:lvl2pPr>
      <a:lvl3pPr marL="685509" algn="l" defTabSz="685509" rtl="0" eaLnBrk="1" latinLnBrk="0" hangingPunct="1">
        <a:defRPr sz="1349" kern="1200">
          <a:solidFill>
            <a:schemeClr val="tx1"/>
          </a:solidFill>
          <a:latin typeface="+mn-lt"/>
          <a:ea typeface="+mn-ea"/>
          <a:cs typeface="+mn-cs"/>
        </a:defRPr>
      </a:lvl3pPr>
      <a:lvl4pPr marL="1028263" algn="l" defTabSz="685509" rtl="0" eaLnBrk="1" latinLnBrk="0" hangingPunct="1">
        <a:defRPr sz="1349" kern="1200">
          <a:solidFill>
            <a:schemeClr val="tx1"/>
          </a:solidFill>
          <a:latin typeface="+mn-lt"/>
          <a:ea typeface="+mn-ea"/>
          <a:cs typeface="+mn-cs"/>
        </a:defRPr>
      </a:lvl4pPr>
      <a:lvl5pPr marL="1371017" algn="l" defTabSz="685509" rtl="0" eaLnBrk="1" latinLnBrk="0" hangingPunct="1">
        <a:defRPr sz="1349" kern="1200">
          <a:solidFill>
            <a:schemeClr val="tx1"/>
          </a:solidFill>
          <a:latin typeface="+mn-lt"/>
          <a:ea typeface="+mn-ea"/>
          <a:cs typeface="+mn-cs"/>
        </a:defRPr>
      </a:lvl5pPr>
      <a:lvl6pPr marL="1713771" algn="l" defTabSz="685509" rtl="0" eaLnBrk="1" latinLnBrk="0" hangingPunct="1">
        <a:defRPr sz="1349" kern="1200">
          <a:solidFill>
            <a:schemeClr val="tx1"/>
          </a:solidFill>
          <a:latin typeface="+mn-lt"/>
          <a:ea typeface="+mn-ea"/>
          <a:cs typeface="+mn-cs"/>
        </a:defRPr>
      </a:lvl6pPr>
      <a:lvl7pPr marL="2056526" algn="l" defTabSz="685509" rtl="0" eaLnBrk="1" latinLnBrk="0" hangingPunct="1">
        <a:defRPr sz="1349" kern="1200">
          <a:solidFill>
            <a:schemeClr val="tx1"/>
          </a:solidFill>
          <a:latin typeface="+mn-lt"/>
          <a:ea typeface="+mn-ea"/>
          <a:cs typeface="+mn-cs"/>
        </a:defRPr>
      </a:lvl7pPr>
      <a:lvl8pPr marL="2399280" algn="l" defTabSz="685509" rtl="0" eaLnBrk="1" latinLnBrk="0" hangingPunct="1">
        <a:defRPr sz="1349" kern="1200">
          <a:solidFill>
            <a:schemeClr val="tx1"/>
          </a:solidFill>
          <a:latin typeface="+mn-lt"/>
          <a:ea typeface="+mn-ea"/>
          <a:cs typeface="+mn-cs"/>
        </a:defRPr>
      </a:lvl8pPr>
      <a:lvl9pPr marL="2742034" algn="l" defTabSz="685509" rtl="0" eaLnBrk="1" latinLnBrk="0" hangingPunct="1">
        <a:defRPr sz="134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 orient="horz" pos="4007">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Text Box 5"/>
          <p:cNvSpPr txBox="1">
            <a:spLocks noChangeArrowheads="1"/>
          </p:cNvSpPr>
          <p:nvPr userDrawn="1"/>
        </p:nvSpPr>
        <p:spPr bwMode="auto">
          <a:xfrm>
            <a:off x="123396" y="4987211"/>
            <a:ext cx="1011727" cy="92333"/>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68492"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defTabSz="684938" fontAlgn="auto">
              <a:spcBef>
                <a:spcPts val="0"/>
              </a:spcBef>
              <a:spcAft>
                <a:spcPts val="0"/>
              </a:spcAft>
              <a:defRPr/>
            </a:pPr>
            <a:r>
              <a:rPr lang="en-US" altLang="zh-CN" sz="600" kern="0" dirty="0">
                <a:solidFill>
                  <a:srgbClr val="000000">
                    <a:lumMod val="50000"/>
                    <a:lumOff val="50000"/>
                  </a:srgbClr>
                </a:solidFill>
                <a:latin typeface="FrutigerNext LT Light" panose="020B0403040504020204" pitchFamily="34" charset="0"/>
                <a:ea typeface="MS PGothic" pitchFamily="34" charset="-128"/>
              </a:rPr>
              <a:t>ULTRA-SCALE AIOPS LAB     </a:t>
            </a:r>
            <a:fld id="{F350CB96-EF0E-44F1-90D2-2D2DCEB1810F}" type="slidenum">
              <a:rPr lang="de-DE" altLang="zh-CN" sz="600" smtClean="0">
                <a:solidFill>
                  <a:srgbClr val="FFFFFF">
                    <a:lumMod val="65000"/>
                  </a:srgbClr>
                </a:solidFill>
                <a:latin typeface="FrutigerNext LT Light" panose="020B0403040504020204" pitchFamily="34" charset="0"/>
              </a:rPr>
              <a:pPr defTabSz="684938" fontAlgn="auto">
                <a:spcBef>
                  <a:spcPts val="0"/>
                </a:spcBef>
                <a:spcAft>
                  <a:spcPts val="0"/>
                </a:spcAft>
                <a:defRPr/>
              </a:pPr>
              <a:t>‹#›</a:t>
            </a:fld>
            <a:endParaRPr lang="en-GB" altLang="zh-CN" sz="400" dirty="0">
              <a:solidFill>
                <a:srgbClr val="FFFFFF">
                  <a:lumMod val="65000"/>
                </a:srgbClr>
              </a:solidFill>
              <a:latin typeface="FrutigerNext LT Light" panose="020B0403040504020204" pitchFamily="34" charset="0"/>
            </a:endParaRPr>
          </a:p>
        </p:txBody>
      </p:sp>
    </p:spTree>
    <p:extLst>
      <p:ext uri="{BB962C8B-B14F-4D97-AF65-F5344CB8AC3E}">
        <p14:creationId xmlns:p14="http://schemas.microsoft.com/office/powerpoint/2010/main" val="3297794624"/>
      </p:ext>
    </p:extLst>
  </p:cSld>
  <p:clrMap bg1="lt1" tx1="dk1" bg2="lt2" tx2="dk2" accent1="accent1" accent2="accent2" accent3="accent3" accent4="accent4" accent5="accent5" accent6="accent6" hlink="hlink" folHlink="folHlink"/>
  <p:sldLayoutIdLst>
    <p:sldLayoutId id="2147484169" r:id="rId1"/>
    <p:sldLayoutId id="2147484170" r:id="rId2"/>
  </p:sldLayoutIdLst>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xStyles>
    <p:titleStyle>
      <a:lvl1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40000"/>
        </a:lnSpc>
        <a:spcBef>
          <a:spcPct val="0"/>
        </a:spcBef>
        <a:spcAft>
          <a:spcPct val="0"/>
        </a:spcAft>
        <a:buClr>
          <a:srgbClr val="808080"/>
        </a:buClr>
        <a:buSzPct val="60000"/>
        <a:buFont typeface="Wingdings" pitchFamily="2" charset="2"/>
        <a:buChar char="l"/>
        <a:defRPr sz="2400" b="1">
          <a:solidFill>
            <a:schemeClr val="bg1"/>
          </a:solidFill>
          <a:latin typeface="FrutigerNext LT Regular" pitchFamily="34" charset="0"/>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bg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bg1"/>
          </a:solidFill>
          <a:latin typeface="FrutigerNext LT Regular" pitchFamily="34" charset="0"/>
          <a:ea typeface="+mn-ea"/>
          <a:cs typeface="+mn-cs"/>
        </a:defRPr>
      </a:lvl3pPr>
      <a:lvl4pPr marL="1600200" indent="-228600" algn="l" rtl="0" eaLnBrk="0" fontAlgn="base" hangingPunct="0">
        <a:lnSpc>
          <a:spcPct val="140000"/>
        </a:lnSpc>
        <a:spcBef>
          <a:spcPct val="0"/>
        </a:spcBef>
        <a:spcAft>
          <a:spcPct val="0"/>
        </a:spcAft>
        <a:buChar char="–"/>
        <a:defRPr sz="1400">
          <a:solidFill>
            <a:schemeClr val="bg1"/>
          </a:solidFill>
          <a:latin typeface="FrutigerNext LT Regular" pitchFamily="34" charset="0"/>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bg1"/>
          </a:solidFill>
          <a:latin typeface="FrutigerNext LT Regular"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CD1975-F435-0C43-9931-DC58CEAFFC6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79176" y="3929431"/>
            <a:ext cx="1406151" cy="304436"/>
          </a:xfrm>
          <a:prstGeom prst="rect">
            <a:avLst/>
          </a:prstGeom>
        </p:spPr>
      </p:pic>
      <p:sp>
        <p:nvSpPr>
          <p:cNvPr id="6" name="Text Placeholder 1">
            <a:extLst>
              <a:ext uri="{FF2B5EF4-FFF2-40B4-BE49-F238E27FC236}">
                <a16:creationId xmlns:a16="http://schemas.microsoft.com/office/drawing/2014/main" id="{A24FF637-3127-064E-84EE-A0C7EB5BEE96}"/>
              </a:ext>
            </a:extLst>
          </p:cNvPr>
          <p:cNvSpPr txBox="1">
            <a:spLocks/>
          </p:cNvSpPr>
          <p:nvPr userDrawn="1"/>
        </p:nvSpPr>
        <p:spPr>
          <a:xfrm>
            <a:off x="5982183" y="1757452"/>
            <a:ext cx="2417931" cy="152247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798"/>
              </a:lnSpc>
            </a:pPr>
            <a:r>
              <a:rPr kumimoji="1" lang="en-US" altLang="zh-CN" sz="637" b="1" baseline="0" dirty="0">
                <a:solidFill>
                  <a:srgbClr val="1D1D1B"/>
                </a:solidFill>
                <a:latin typeface="+mj-lt"/>
              </a:rPr>
              <a:t>Copyright©2019 Huawei Technologies Co., Ltd.</a:t>
            </a:r>
            <a:br>
              <a:rPr kumimoji="1" lang="en-US" altLang="zh-CN" sz="637" b="1" baseline="0" dirty="0">
                <a:solidFill>
                  <a:srgbClr val="1D1D1B"/>
                </a:solidFill>
                <a:latin typeface="+mj-lt"/>
              </a:rPr>
            </a:br>
            <a:r>
              <a:rPr kumimoji="1" lang="en-US" altLang="zh-CN" sz="637" b="1" baseline="0" dirty="0">
                <a:solidFill>
                  <a:srgbClr val="1D1D1B"/>
                </a:solidFill>
                <a:latin typeface="+mj-lt"/>
              </a:rPr>
              <a:t>All Rights Reserved.</a:t>
            </a:r>
            <a:br>
              <a:rPr kumimoji="1" lang="en-US" altLang="zh-CN" sz="584" dirty="0">
                <a:solidFill>
                  <a:srgbClr val="1D1D1B"/>
                </a:solidFill>
                <a:latin typeface="+mn-lt"/>
              </a:rPr>
            </a:br>
            <a:br>
              <a:rPr kumimoji="1" lang="en-US" altLang="zh-CN" sz="584" dirty="0">
                <a:solidFill>
                  <a:srgbClr val="1D1D1B"/>
                </a:solidFill>
                <a:latin typeface="+mn-lt"/>
              </a:rPr>
            </a:br>
            <a:r>
              <a:rPr kumimoji="1" lang="en-US" altLang="zh-CN" sz="637" baseline="0" dirty="0">
                <a:solidFill>
                  <a:srgbClr val="1D1D1B"/>
                </a:solidFill>
                <a:latin typeface="+mn-lt"/>
                <a:cs typeface="Arial" panose="020B0604020202020204" pitchFamily="34" charset="0"/>
              </a:rPr>
              <a:t>The information in this document may contain predictive </a:t>
            </a:r>
            <a:br>
              <a:rPr kumimoji="1" lang="en-US" altLang="zh-CN" sz="637" baseline="0" dirty="0">
                <a:solidFill>
                  <a:srgbClr val="1D1D1B"/>
                </a:solidFill>
                <a:latin typeface="+mn-lt"/>
                <a:cs typeface="Arial" panose="020B0604020202020204" pitchFamily="34" charset="0"/>
              </a:rPr>
            </a:br>
            <a:r>
              <a:rPr kumimoji="1" lang="en-US" altLang="zh-CN" sz="637" baseline="0" dirty="0">
                <a:solidFill>
                  <a:srgbClr val="1D1D1B"/>
                </a:solidFill>
                <a:latin typeface="+mn-lt"/>
                <a:cs typeface="Arial" panose="020B0604020202020204" pitchFamily="34" charset="0"/>
              </a:rPr>
              <a:t>statements including, without limitation, statements regarding </a:t>
            </a:r>
            <a:br>
              <a:rPr kumimoji="1" lang="en-US" altLang="zh-CN" sz="637" baseline="0" dirty="0">
                <a:solidFill>
                  <a:srgbClr val="1D1D1B"/>
                </a:solidFill>
                <a:latin typeface="+mn-lt"/>
                <a:cs typeface="Arial" panose="020B0604020202020204" pitchFamily="34" charset="0"/>
              </a:rPr>
            </a:br>
            <a:r>
              <a:rPr kumimoji="1" lang="en-US" altLang="zh-CN" sz="637" baseline="0" dirty="0">
                <a:solidFill>
                  <a:srgbClr val="1D1D1B"/>
                </a:solidFill>
                <a:latin typeface="+mn-lt"/>
                <a:cs typeface="Arial" panose="020B0604020202020204" pitchFamily="34" charset="0"/>
              </a:rPr>
              <a:t>the future financial and operating results, future product </a:t>
            </a:r>
            <a:br>
              <a:rPr kumimoji="1" lang="en-US" altLang="zh-CN" sz="637" baseline="0" dirty="0">
                <a:solidFill>
                  <a:srgbClr val="1D1D1B"/>
                </a:solidFill>
                <a:latin typeface="+mn-lt"/>
                <a:cs typeface="Arial" panose="020B0604020202020204" pitchFamily="34" charset="0"/>
              </a:rPr>
            </a:br>
            <a:r>
              <a:rPr kumimoji="1" lang="en-US" altLang="zh-CN" sz="637" baseline="0" dirty="0">
                <a:solidFill>
                  <a:srgbClr val="1D1D1B"/>
                </a:solidFill>
                <a:latin typeface="+mn-lt"/>
                <a:cs typeface="Arial" panose="020B0604020202020204" pitchFamily="34" charset="0"/>
              </a:rPr>
              <a:t>portfolio, new technology, etc. There are a number of factors that </a:t>
            </a:r>
            <a:br>
              <a:rPr kumimoji="1" lang="en-US" altLang="zh-CN" sz="637" baseline="0" dirty="0">
                <a:solidFill>
                  <a:srgbClr val="1D1D1B"/>
                </a:solidFill>
                <a:latin typeface="+mn-lt"/>
                <a:cs typeface="Arial" panose="020B0604020202020204" pitchFamily="34" charset="0"/>
              </a:rPr>
            </a:br>
            <a:r>
              <a:rPr kumimoji="1" lang="en-US" altLang="zh-CN" sz="637" baseline="0" dirty="0">
                <a:solidFill>
                  <a:srgbClr val="1D1D1B"/>
                </a:solidFill>
                <a:latin typeface="+mn-lt"/>
                <a:cs typeface="Arial" panose="020B0604020202020204" pitchFamily="34" charset="0"/>
              </a:rPr>
              <a:t>could cause actual results and developments to differ materially </a:t>
            </a:r>
            <a:br>
              <a:rPr kumimoji="1" lang="en-US" altLang="zh-CN" sz="637" baseline="0" dirty="0">
                <a:solidFill>
                  <a:srgbClr val="1D1D1B"/>
                </a:solidFill>
                <a:latin typeface="+mn-lt"/>
                <a:cs typeface="Arial" panose="020B0604020202020204" pitchFamily="34" charset="0"/>
              </a:rPr>
            </a:br>
            <a:r>
              <a:rPr kumimoji="1" lang="en-US" altLang="zh-CN" sz="637" baseline="0" dirty="0">
                <a:solidFill>
                  <a:srgbClr val="1D1D1B"/>
                </a:solidFill>
                <a:latin typeface="+mn-lt"/>
                <a:cs typeface="Arial" panose="020B0604020202020204" pitchFamily="34" charset="0"/>
              </a:rPr>
              <a:t>from those expressed or implied in the predictive statements. </a:t>
            </a:r>
            <a:br>
              <a:rPr kumimoji="1" lang="en-US" altLang="zh-CN" sz="637" baseline="0" dirty="0">
                <a:solidFill>
                  <a:srgbClr val="1D1D1B"/>
                </a:solidFill>
                <a:latin typeface="+mn-lt"/>
                <a:cs typeface="Arial" panose="020B0604020202020204" pitchFamily="34" charset="0"/>
              </a:rPr>
            </a:br>
            <a:r>
              <a:rPr kumimoji="1" lang="en-US" altLang="zh-CN" sz="637" baseline="0" dirty="0">
                <a:solidFill>
                  <a:srgbClr val="1D1D1B"/>
                </a:solidFill>
                <a:latin typeface="+mn-lt"/>
                <a:cs typeface="Arial" panose="020B0604020202020204" pitchFamily="34" charset="0"/>
              </a:rPr>
              <a:t>Therefore, such information is provided for reference purpose </a:t>
            </a:r>
            <a:br>
              <a:rPr kumimoji="1" lang="en-US" altLang="zh-CN" sz="637" baseline="0" dirty="0">
                <a:solidFill>
                  <a:srgbClr val="1D1D1B"/>
                </a:solidFill>
                <a:latin typeface="+mn-lt"/>
                <a:cs typeface="Arial" panose="020B0604020202020204" pitchFamily="34" charset="0"/>
              </a:rPr>
            </a:br>
            <a:r>
              <a:rPr kumimoji="1" lang="en-US" altLang="zh-CN" sz="637" baseline="0" dirty="0">
                <a:solidFill>
                  <a:srgbClr val="1D1D1B"/>
                </a:solidFill>
                <a:latin typeface="+mn-lt"/>
                <a:cs typeface="Arial" panose="020B0604020202020204" pitchFamily="34" charset="0"/>
              </a:rPr>
              <a:t>only and constitutes neither an offer nor an acceptance. Huawei </a:t>
            </a:r>
            <a:br>
              <a:rPr kumimoji="1" lang="en-US" altLang="zh-CN" sz="637" baseline="0" dirty="0">
                <a:solidFill>
                  <a:srgbClr val="1D1D1B"/>
                </a:solidFill>
                <a:latin typeface="+mn-lt"/>
                <a:cs typeface="Arial" panose="020B0604020202020204" pitchFamily="34" charset="0"/>
              </a:rPr>
            </a:br>
            <a:r>
              <a:rPr kumimoji="1" lang="en-US" altLang="zh-CN" sz="637" baseline="0" dirty="0">
                <a:solidFill>
                  <a:srgbClr val="1D1D1B"/>
                </a:solidFill>
                <a:latin typeface="+mn-lt"/>
                <a:cs typeface="Arial" panose="020B0604020202020204" pitchFamily="34" charset="0"/>
              </a:rPr>
              <a:t>may change the information at any time without notice. </a:t>
            </a:r>
          </a:p>
          <a:p>
            <a:pPr>
              <a:lnSpc>
                <a:spcPts val="798"/>
              </a:lnSpc>
            </a:pPr>
            <a:endParaRPr kumimoji="1" lang="zh-CN" altLang="en-US" sz="584" dirty="0">
              <a:solidFill>
                <a:srgbClr val="1D1D1B"/>
              </a:solidFill>
              <a:latin typeface="+mn-lt"/>
            </a:endParaRPr>
          </a:p>
        </p:txBody>
      </p:sp>
      <p:sp>
        <p:nvSpPr>
          <p:cNvPr id="9" name="Subtitle 6">
            <a:extLst>
              <a:ext uri="{FF2B5EF4-FFF2-40B4-BE49-F238E27FC236}">
                <a16:creationId xmlns:a16="http://schemas.microsoft.com/office/drawing/2014/main" id="{FBF16AD5-9EBA-8547-984B-E4E106BBD6C0}"/>
              </a:ext>
            </a:extLst>
          </p:cNvPr>
          <p:cNvSpPr txBox="1">
            <a:spLocks/>
          </p:cNvSpPr>
          <p:nvPr userDrawn="1"/>
        </p:nvSpPr>
        <p:spPr>
          <a:xfrm>
            <a:off x="5980920" y="1240823"/>
            <a:ext cx="2610355" cy="437106"/>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970"/>
              </a:lnSpc>
            </a:pPr>
            <a:r>
              <a:rPr kumimoji="1" lang="en-US" altLang="zh-CN" sz="900" dirty="0">
                <a:solidFill>
                  <a:srgbClr val="1D1D1B"/>
                </a:solidFill>
                <a:latin typeface="+mn-lt"/>
                <a:cs typeface="Arial" panose="020B0604020202020204" pitchFamily="34" charset="0"/>
              </a:rPr>
              <a:t>Bring digital to every person, home and </a:t>
            </a:r>
            <a:br>
              <a:rPr kumimoji="1" lang="en-US" altLang="zh-CN" sz="900" dirty="0">
                <a:solidFill>
                  <a:srgbClr val="1D1D1B"/>
                </a:solidFill>
                <a:latin typeface="+mn-lt"/>
                <a:cs typeface="Arial" panose="020B0604020202020204" pitchFamily="34" charset="0"/>
              </a:rPr>
            </a:br>
            <a:r>
              <a:rPr kumimoji="1" lang="en-US" altLang="zh-CN" sz="900" dirty="0">
                <a:solidFill>
                  <a:srgbClr val="1D1D1B"/>
                </a:solidFill>
                <a:latin typeface="+mn-lt"/>
                <a:cs typeface="Arial" panose="020B0604020202020204" pitchFamily="34" charset="0"/>
              </a:rPr>
              <a:t>organization for a fully connected, </a:t>
            </a:r>
            <a:br>
              <a:rPr kumimoji="1" lang="en-US" altLang="zh-CN" sz="900" dirty="0">
                <a:solidFill>
                  <a:srgbClr val="1D1D1B"/>
                </a:solidFill>
                <a:latin typeface="+mn-lt"/>
                <a:cs typeface="Arial" panose="020B0604020202020204" pitchFamily="34" charset="0"/>
              </a:rPr>
            </a:br>
            <a:r>
              <a:rPr kumimoji="1" lang="en-US" altLang="zh-CN" sz="900" dirty="0">
                <a:solidFill>
                  <a:srgbClr val="1D1D1B"/>
                </a:solidFill>
                <a:latin typeface="+mn-lt"/>
                <a:cs typeface="Arial" panose="020B0604020202020204" pitchFamily="34" charset="0"/>
              </a:rPr>
              <a:t>intelligent world.</a:t>
            </a:r>
            <a:endParaRPr kumimoji="1" lang="zh-CN" altLang="en-US" sz="900" dirty="0">
              <a:solidFill>
                <a:srgbClr val="1D1D1B"/>
              </a:solidFill>
              <a:latin typeface="+mn-lt"/>
              <a:ea typeface="Microsoft YaHei" charset="-122"/>
              <a:cs typeface="Microsoft YaHei" charset="-122"/>
            </a:endParaRPr>
          </a:p>
        </p:txBody>
      </p:sp>
      <p:sp>
        <p:nvSpPr>
          <p:cNvPr id="3" name="Title Placeholder 2"/>
          <p:cNvSpPr>
            <a:spLocks noGrp="1"/>
          </p:cNvSpPr>
          <p:nvPr>
            <p:ph type="title"/>
          </p:nvPr>
        </p:nvSpPr>
        <p:spPr>
          <a:xfrm>
            <a:off x="404843" y="1240823"/>
            <a:ext cx="3903104" cy="2039100"/>
          </a:xfrm>
          <a:prstGeom prst="rect">
            <a:avLst/>
          </a:prstGeom>
        </p:spPr>
        <p:txBody>
          <a:bodyPr vert="horz" lIns="0" tIns="0" rIns="0" bIns="0" rtlCol="0" anchor="t" anchorCtr="0">
            <a:normAutofit/>
          </a:bodyPr>
          <a:lstStyle/>
          <a:p>
            <a:r>
              <a:rPr lang="en-US" dirty="0"/>
              <a:t>Click to edit Master title style</a:t>
            </a:r>
          </a:p>
        </p:txBody>
      </p:sp>
    </p:spTree>
    <p:extLst>
      <p:ext uri="{BB962C8B-B14F-4D97-AF65-F5344CB8AC3E}">
        <p14:creationId xmlns:p14="http://schemas.microsoft.com/office/powerpoint/2010/main" val="3045154541"/>
      </p:ext>
    </p:extLst>
  </p:cSld>
  <p:clrMap bg1="lt1" tx1="dk1" bg2="lt2" tx2="dk2" accent1="accent1" accent2="accent2" accent3="accent3" accent4="accent4" accent5="accent5" accent6="accent6" hlink="hlink" folHlink="folHlink"/>
  <p:sldLayoutIdLst>
    <p:sldLayoutId id="2147484172" r:id="rId1"/>
  </p:sldLayoutIdLst>
  <p:hf hdr="0" ftr="0" dt="0"/>
  <p:txStyles>
    <p:titleStyle>
      <a:lvl1pPr algn="l" defTabSz="890470" rtl="0" eaLnBrk="1" latinLnBrk="0" hangingPunct="1">
        <a:lnSpc>
          <a:spcPct val="90000"/>
        </a:lnSpc>
        <a:spcBef>
          <a:spcPct val="0"/>
        </a:spcBef>
        <a:buNone/>
        <a:defRPr sz="3599" b="0" kern="1200">
          <a:solidFill>
            <a:schemeClr val="tx1"/>
          </a:solidFill>
          <a:latin typeface="+mj-lt"/>
          <a:ea typeface="Microsoft YaHei" panose="020B0503020204020204" pitchFamily="34" charset="-122"/>
          <a:cs typeface="Arial" panose="020B0604020202020204" pitchFamily="34" charset="0"/>
        </a:defRPr>
      </a:lvl1pPr>
    </p:titleStyle>
    <p:bodyStyle>
      <a:lvl1pPr marL="0" indent="0" algn="l" defTabSz="890470" rtl="0" eaLnBrk="1" latinLnBrk="0" hangingPunct="1">
        <a:lnSpc>
          <a:spcPct val="90000"/>
        </a:lnSpc>
        <a:spcBef>
          <a:spcPts val="974"/>
        </a:spcBef>
        <a:buFont typeface="Arial" panose="020B0604020202020204" pitchFamily="34" charset="0"/>
        <a:buNone/>
        <a:defRPr sz="1364" kern="1200">
          <a:solidFill>
            <a:srgbClr val="FFFFFF"/>
          </a:solidFill>
          <a:latin typeface="Microsoft YaHei" panose="020B0503020204020204" pitchFamily="34" charset="-122"/>
          <a:ea typeface="Microsoft YaHei" panose="020B0503020204020204" pitchFamily="34" charset="-122"/>
          <a:cs typeface="+mn-cs"/>
        </a:defRPr>
      </a:lvl1pPr>
      <a:lvl2pPr marL="445236" indent="0" algn="l" defTabSz="890470" rtl="0" eaLnBrk="1" latinLnBrk="0" hangingPunct="1">
        <a:lnSpc>
          <a:spcPct val="90000"/>
        </a:lnSpc>
        <a:spcBef>
          <a:spcPts val="487"/>
        </a:spcBef>
        <a:buFont typeface="Arial" panose="020B0604020202020204" pitchFamily="34" charset="0"/>
        <a:buNone/>
        <a:defRPr sz="2338" kern="1200">
          <a:solidFill>
            <a:schemeClr val="tx1"/>
          </a:solidFill>
          <a:latin typeface="+mn-lt"/>
          <a:ea typeface="+mn-ea"/>
          <a:cs typeface="+mn-cs"/>
        </a:defRPr>
      </a:lvl2pPr>
      <a:lvl3pPr marL="890470" indent="0" algn="l" defTabSz="890470" rtl="0" eaLnBrk="1" latinLnBrk="0" hangingPunct="1">
        <a:lnSpc>
          <a:spcPct val="90000"/>
        </a:lnSpc>
        <a:spcBef>
          <a:spcPts val="487"/>
        </a:spcBef>
        <a:buFont typeface="Arial" panose="020B0604020202020204" pitchFamily="34" charset="0"/>
        <a:buNone/>
        <a:defRPr sz="1948" kern="1200">
          <a:solidFill>
            <a:schemeClr val="tx1"/>
          </a:solidFill>
          <a:latin typeface="+mn-lt"/>
          <a:ea typeface="+mn-ea"/>
          <a:cs typeface="+mn-cs"/>
        </a:defRPr>
      </a:lvl3pPr>
      <a:lvl4pPr marL="1335706" indent="0" algn="l" defTabSz="890470" rtl="0" eaLnBrk="1" latinLnBrk="0" hangingPunct="1">
        <a:lnSpc>
          <a:spcPct val="90000"/>
        </a:lnSpc>
        <a:spcBef>
          <a:spcPts val="487"/>
        </a:spcBef>
        <a:buFont typeface="Arial" panose="020B0604020202020204" pitchFamily="34" charset="0"/>
        <a:buNone/>
        <a:defRPr sz="1753" kern="1200">
          <a:solidFill>
            <a:schemeClr val="tx1"/>
          </a:solidFill>
          <a:latin typeface="+mn-lt"/>
          <a:ea typeface="+mn-ea"/>
          <a:cs typeface="+mn-cs"/>
        </a:defRPr>
      </a:lvl4pPr>
      <a:lvl5pPr marL="1780942" indent="0" algn="l" defTabSz="890470" rtl="0" eaLnBrk="1" latinLnBrk="0" hangingPunct="1">
        <a:lnSpc>
          <a:spcPct val="90000"/>
        </a:lnSpc>
        <a:spcBef>
          <a:spcPts val="487"/>
        </a:spcBef>
        <a:buFont typeface="Arial" panose="020B0604020202020204" pitchFamily="34" charset="0"/>
        <a:buNone/>
        <a:defRPr sz="1753" kern="1200">
          <a:solidFill>
            <a:schemeClr val="tx1"/>
          </a:solidFill>
          <a:latin typeface="+mn-lt"/>
          <a:ea typeface="+mn-ea"/>
          <a:cs typeface="+mn-cs"/>
        </a:defRPr>
      </a:lvl5pPr>
      <a:lvl6pPr marL="2448795" indent="-222617" algn="l" defTabSz="890470" rtl="0" eaLnBrk="1" latinLnBrk="0" hangingPunct="1">
        <a:lnSpc>
          <a:spcPct val="90000"/>
        </a:lnSpc>
        <a:spcBef>
          <a:spcPts val="487"/>
        </a:spcBef>
        <a:buFont typeface="Arial" panose="020B0604020202020204" pitchFamily="34" charset="0"/>
        <a:buChar char="•"/>
        <a:defRPr sz="1753" kern="1200">
          <a:solidFill>
            <a:schemeClr val="tx1"/>
          </a:solidFill>
          <a:latin typeface="+mn-lt"/>
          <a:ea typeface="+mn-ea"/>
          <a:cs typeface="+mn-cs"/>
        </a:defRPr>
      </a:lvl6pPr>
      <a:lvl7pPr marL="2894029" indent="-222617" algn="l" defTabSz="890470" rtl="0" eaLnBrk="1" latinLnBrk="0" hangingPunct="1">
        <a:lnSpc>
          <a:spcPct val="90000"/>
        </a:lnSpc>
        <a:spcBef>
          <a:spcPts val="487"/>
        </a:spcBef>
        <a:buFont typeface="Arial" panose="020B0604020202020204" pitchFamily="34" charset="0"/>
        <a:buChar char="•"/>
        <a:defRPr sz="1753" kern="1200">
          <a:solidFill>
            <a:schemeClr val="tx1"/>
          </a:solidFill>
          <a:latin typeface="+mn-lt"/>
          <a:ea typeface="+mn-ea"/>
          <a:cs typeface="+mn-cs"/>
        </a:defRPr>
      </a:lvl7pPr>
      <a:lvl8pPr marL="3339264" indent="-222617" algn="l" defTabSz="890470" rtl="0" eaLnBrk="1" latinLnBrk="0" hangingPunct="1">
        <a:lnSpc>
          <a:spcPct val="90000"/>
        </a:lnSpc>
        <a:spcBef>
          <a:spcPts val="487"/>
        </a:spcBef>
        <a:buFont typeface="Arial" panose="020B0604020202020204" pitchFamily="34" charset="0"/>
        <a:buChar char="•"/>
        <a:defRPr sz="1753" kern="1200">
          <a:solidFill>
            <a:schemeClr val="tx1"/>
          </a:solidFill>
          <a:latin typeface="+mn-lt"/>
          <a:ea typeface="+mn-ea"/>
          <a:cs typeface="+mn-cs"/>
        </a:defRPr>
      </a:lvl8pPr>
      <a:lvl9pPr marL="3784499" indent="-222617" algn="l" defTabSz="890470" rtl="0" eaLnBrk="1" latinLnBrk="0" hangingPunct="1">
        <a:lnSpc>
          <a:spcPct val="90000"/>
        </a:lnSpc>
        <a:spcBef>
          <a:spcPts val="487"/>
        </a:spcBef>
        <a:buFont typeface="Arial" panose="020B0604020202020204" pitchFamily="34" charset="0"/>
        <a:buChar char="•"/>
        <a:defRPr sz="1753" kern="1200">
          <a:solidFill>
            <a:schemeClr val="tx1"/>
          </a:solidFill>
          <a:latin typeface="+mn-lt"/>
          <a:ea typeface="+mn-ea"/>
          <a:cs typeface="+mn-cs"/>
        </a:defRPr>
      </a:lvl9pPr>
    </p:bodyStyle>
    <p:otherStyle>
      <a:defPPr>
        <a:defRPr lang="en-US"/>
      </a:defPPr>
      <a:lvl1pPr marL="0" algn="l" defTabSz="890470" rtl="0" eaLnBrk="1" latinLnBrk="0" hangingPunct="1">
        <a:defRPr sz="1753" kern="1200">
          <a:solidFill>
            <a:schemeClr val="tx1"/>
          </a:solidFill>
          <a:latin typeface="+mn-lt"/>
          <a:ea typeface="+mn-ea"/>
          <a:cs typeface="+mn-cs"/>
        </a:defRPr>
      </a:lvl1pPr>
      <a:lvl2pPr marL="445236" algn="l" defTabSz="890470" rtl="0" eaLnBrk="1" latinLnBrk="0" hangingPunct="1">
        <a:defRPr sz="1753" kern="1200">
          <a:solidFill>
            <a:schemeClr val="tx1"/>
          </a:solidFill>
          <a:latin typeface="+mn-lt"/>
          <a:ea typeface="+mn-ea"/>
          <a:cs typeface="+mn-cs"/>
        </a:defRPr>
      </a:lvl2pPr>
      <a:lvl3pPr marL="890470" algn="l" defTabSz="890470" rtl="0" eaLnBrk="1" latinLnBrk="0" hangingPunct="1">
        <a:defRPr sz="1753" kern="1200">
          <a:solidFill>
            <a:schemeClr val="tx1"/>
          </a:solidFill>
          <a:latin typeface="+mn-lt"/>
          <a:ea typeface="+mn-ea"/>
          <a:cs typeface="+mn-cs"/>
        </a:defRPr>
      </a:lvl3pPr>
      <a:lvl4pPr marL="1335706" algn="l" defTabSz="890470" rtl="0" eaLnBrk="1" latinLnBrk="0" hangingPunct="1">
        <a:defRPr sz="1753" kern="1200">
          <a:solidFill>
            <a:schemeClr val="tx1"/>
          </a:solidFill>
          <a:latin typeface="+mn-lt"/>
          <a:ea typeface="+mn-ea"/>
          <a:cs typeface="+mn-cs"/>
        </a:defRPr>
      </a:lvl4pPr>
      <a:lvl5pPr marL="1780942" algn="l" defTabSz="890470" rtl="0" eaLnBrk="1" latinLnBrk="0" hangingPunct="1">
        <a:defRPr sz="1753" kern="1200">
          <a:solidFill>
            <a:schemeClr val="tx1"/>
          </a:solidFill>
          <a:latin typeface="+mn-lt"/>
          <a:ea typeface="+mn-ea"/>
          <a:cs typeface="+mn-cs"/>
        </a:defRPr>
      </a:lvl5pPr>
      <a:lvl6pPr marL="2226176" algn="l" defTabSz="890470" rtl="0" eaLnBrk="1" latinLnBrk="0" hangingPunct="1">
        <a:defRPr sz="1753" kern="1200">
          <a:solidFill>
            <a:schemeClr val="tx1"/>
          </a:solidFill>
          <a:latin typeface="+mn-lt"/>
          <a:ea typeface="+mn-ea"/>
          <a:cs typeface="+mn-cs"/>
        </a:defRPr>
      </a:lvl6pPr>
      <a:lvl7pPr marL="2671411" algn="l" defTabSz="890470" rtl="0" eaLnBrk="1" latinLnBrk="0" hangingPunct="1">
        <a:defRPr sz="1753" kern="1200">
          <a:solidFill>
            <a:schemeClr val="tx1"/>
          </a:solidFill>
          <a:latin typeface="+mn-lt"/>
          <a:ea typeface="+mn-ea"/>
          <a:cs typeface="+mn-cs"/>
        </a:defRPr>
      </a:lvl7pPr>
      <a:lvl8pPr marL="3116648" algn="l" defTabSz="890470" rtl="0" eaLnBrk="1" latinLnBrk="0" hangingPunct="1">
        <a:defRPr sz="1753" kern="1200">
          <a:solidFill>
            <a:schemeClr val="tx1"/>
          </a:solidFill>
          <a:latin typeface="+mn-lt"/>
          <a:ea typeface="+mn-ea"/>
          <a:cs typeface="+mn-cs"/>
        </a:defRPr>
      </a:lvl8pPr>
      <a:lvl9pPr marL="3561882" algn="l" defTabSz="890470" rtl="0" eaLnBrk="1" latinLnBrk="0" hangingPunct="1">
        <a:defRPr sz="1753" kern="1200">
          <a:solidFill>
            <a:schemeClr val="tx1"/>
          </a:solidFill>
          <a:latin typeface="+mn-lt"/>
          <a:ea typeface="+mn-ea"/>
          <a:cs typeface="+mn-cs"/>
        </a:defRPr>
      </a:lvl9pPr>
    </p:otherStyle>
  </p:txStyles>
  <p:extLst>
    <p:ext uri="{27BBF7A9-308A-43DC-89C8-2F10F3537804}">
      <p15:sldGuideLst xmlns:p15="http://schemas.microsoft.com/office/powerpoint/2012/main">
        <p15:guide id="4" pos="721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22.wmf"/><Relationship Id="rId3" Type="http://schemas.openxmlformats.org/officeDocument/2006/relationships/notesSlide" Target="../notesSlides/notesSlide10.xml"/><Relationship Id="rId7" Type="http://schemas.openxmlformats.org/officeDocument/2006/relationships/image" Target="../media/image27.png"/><Relationship Id="rId12"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6.png"/><Relationship Id="rId11" Type="http://schemas.openxmlformats.org/officeDocument/2006/relationships/image" Target="../media/image30.png"/><Relationship Id="rId5" Type="http://schemas.openxmlformats.org/officeDocument/2006/relationships/image" Target="../media/image25.png"/><Relationship Id="rId15" Type="http://schemas.openxmlformats.org/officeDocument/2006/relationships/image" Target="../media/image23.wmf"/><Relationship Id="rId10" Type="http://schemas.microsoft.com/office/2007/relationships/hdphoto" Target="../media/hdphoto1.wdp"/><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oleObject" Target="../embeddings/oleObject5.bin"/></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9.png"/><Relationship Id="rId7" Type="http://schemas.openxmlformats.org/officeDocument/2006/relationships/hyperlink" Target="https://github.com/campdav/text-rnn-keras"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github.com/campdav/text-rnn-tensorflow" TargetMode="External"/><Relationship Id="rId5" Type="http://schemas.openxmlformats.org/officeDocument/2006/relationships/image" Target="../media/image52.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0.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cs.brown.edu/~jcmace/papers/kaldor2017canopy.pdf" TargetMode="External"/><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hyperlink" Target="http://karpathy.github.io/2015/05/21/rnn-effectiveness/"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colah.github.io/posts/2015-08-Understanding-LSTMs/" TargetMode="External"/><Relationship Id="rId5" Type="http://schemas.openxmlformats.org/officeDocument/2006/relationships/image" Target="../media/image68.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760.png"/><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790.png"/><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790.png"/><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820.png"/><Relationship Id="rId4" Type="http://schemas.openxmlformats.org/officeDocument/2006/relationships/image" Target="../media/image810.png"/></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70.png"/><Relationship Id="rId4" Type="http://schemas.openxmlformats.org/officeDocument/2006/relationships/image" Target="../media/image84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89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80.png"/><Relationship Id="rId5" Type="http://schemas.openxmlformats.org/officeDocument/2006/relationships/image" Target="../media/image870.png"/><Relationship Id="rId4" Type="http://schemas.openxmlformats.org/officeDocument/2006/relationships/image" Target="../media/image73.png"/></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notesSlide" Target="../notesSlides/notesSlide7.xml"/><Relationship Id="rId7" Type="http://schemas.openxmlformats.org/officeDocument/2006/relationships/oleObject" Target="../embeddings/oleObject2.bin"/><Relationship Id="rId12" Type="http://schemas.openxmlformats.org/officeDocument/2006/relationships/image" Target="../media/image18.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6.wmf"/><Relationship Id="rId11" Type="http://schemas.openxmlformats.org/officeDocument/2006/relationships/oleObject" Target="../embeddings/oleObject3.bin"/><Relationship Id="rId5" Type="http://schemas.openxmlformats.org/officeDocument/2006/relationships/oleObject" Target="../embeddings/oleObject1.bin"/><Relationship Id="rId10" Type="http://schemas.openxmlformats.org/officeDocument/2006/relationships/image" Target="../media/image21.png"/><Relationship Id="rId4" Type="http://schemas.openxmlformats.org/officeDocument/2006/relationships/image" Target="../media/image19.pn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pPr>
              <a:lnSpc>
                <a:spcPct val="100000"/>
              </a:lnSpc>
            </a:pPr>
            <a:r>
              <a:rPr lang="en-US" dirty="0"/>
              <a:t>Intelligent Cloud Operations</a:t>
            </a:r>
            <a:br>
              <a:rPr lang="en-US" dirty="0"/>
            </a:br>
            <a:r>
              <a:rPr lang="en-US" dirty="0"/>
              <a:t>Part 5. Distributed Trace Analysis</a:t>
            </a:r>
          </a:p>
        </p:txBody>
      </p:sp>
      <p:sp>
        <p:nvSpPr>
          <p:cNvPr id="3" name="Text Placeholder 2"/>
          <p:cNvSpPr>
            <a:spLocks noGrp="1"/>
          </p:cNvSpPr>
          <p:nvPr>
            <p:ph type="body" sz="quarter" idx="11"/>
          </p:nvPr>
        </p:nvSpPr>
        <p:spPr/>
        <p:txBody>
          <a:bodyPr/>
          <a:lstStyle/>
          <a:p>
            <a:pPr>
              <a:lnSpc>
                <a:spcPct val="150000"/>
              </a:lnSpc>
              <a:buClr>
                <a:schemeClr val="tx2"/>
              </a:buClr>
            </a:pPr>
            <a:r>
              <a:rPr lang="en-US" altLang="zh-CN" sz="800" b="1" dirty="0">
                <a:latin typeface="Arial" pitchFamily="34" charset="0"/>
              </a:rPr>
              <a:t>Definition </a:t>
            </a:r>
            <a:r>
              <a:rPr lang="en-US" altLang="zh-CN" sz="800" dirty="0">
                <a:latin typeface="Arial" pitchFamily="34" charset="0"/>
              </a:rPr>
              <a:t>(</a:t>
            </a:r>
            <a:r>
              <a:rPr lang="en-US" sz="800" dirty="0">
                <a:latin typeface="Arial" charset="0"/>
                <a:ea typeface="Arial" charset="0"/>
                <a:cs typeface="Arial" charset="0"/>
              </a:rPr>
              <a:t>Gartner</a:t>
            </a:r>
            <a:r>
              <a:rPr lang="en-US" altLang="zh-CN" sz="800" dirty="0">
                <a:latin typeface="Arial" pitchFamily="34" charset="0"/>
              </a:rPr>
              <a:t>)</a:t>
            </a:r>
            <a:r>
              <a:rPr lang="en-US" altLang="zh-CN" sz="800" b="1" dirty="0">
                <a:latin typeface="Arial" pitchFamily="34" charset="0"/>
              </a:rPr>
              <a:t> </a:t>
            </a:r>
            <a:r>
              <a:rPr lang="en-US" altLang="zh-CN" sz="800" dirty="0">
                <a:latin typeface="Arial" pitchFamily="34" charset="0"/>
              </a:rPr>
              <a:t>[</a:t>
            </a:r>
            <a:r>
              <a:rPr lang="en-US" altLang="zh-CN" sz="800" b="1" dirty="0" err="1">
                <a:latin typeface="Arial" pitchFamily="34" charset="0"/>
              </a:rPr>
              <a:t>AIOps</a:t>
            </a:r>
            <a:r>
              <a:rPr lang="en-US" altLang="zh-CN" sz="800" dirty="0">
                <a:latin typeface="Arial" pitchFamily="34" charset="0"/>
              </a:rPr>
              <a:t>]</a:t>
            </a:r>
          </a:p>
          <a:p>
            <a:pPr marL="0" lvl="1" indent="-9525">
              <a:spcAft>
                <a:spcPts val="0"/>
              </a:spcAft>
            </a:pPr>
            <a:r>
              <a:rPr lang="en-US" sz="800" dirty="0" err="1">
                <a:latin typeface="Arial" charset="0"/>
                <a:ea typeface="Arial" charset="0"/>
                <a:cs typeface="Arial" charset="0"/>
              </a:rPr>
              <a:t>AIOps</a:t>
            </a:r>
            <a:r>
              <a:rPr lang="en-US" sz="800" dirty="0">
                <a:latin typeface="Arial" charset="0"/>
                <a:ea typeface="Arial" charset="0"/>
                <a:cs typeface="Arial" charset="0"/>
              </a:rPr>
              <a:t> platforms utilize big data, modern machine learning and other advanced analytics technologies to directly and indirectly enhance IT operations (monitoring, automation and service desk) functions with proactive, personal and dynamic insight. 	</a:t>
            </a:r>
            <a:endParaRPr lang="en-US" dirty="0"/>
          </a:p>
        </p:txBody>
      </p:sp>
      <p:sp>
        <p:nvSpPr>
          <p:cNvPr id="6" name="Text Placeholder 4"/>
          <p:cNvSpPr txBox="1">
            <a:spLocks/>
          </p:cNvSpPr>
          <p:nvPr/>
        </p:nvSpPr>
        <p:spPr>
          <a:xfrm>
            <a:off x="0" y="4035050"/>
            <a:ext cx="2037425" cy="423760"/>
          </a:xfrm>
          <a:prstGeom prst="rect">
            <a:avLst/>
          </a:prstGeom>
        </p:spPr>
        <p:txBody>
          <a:bodyPr/>
          <a:lstStyle>
            <a:lvl1pPr marL="342900" indent="-342900" algn="l" rtl="0" eaLnBrk="0" fontAlgn="base" hangingPunct="0">
              <a:spcBef>
                <a:spcPct val="20000"/>
              </a:spcBef>
              <a:spcAft>
                <a:spcPct val="0"/>
              </a:spcAft>
              <a:buClr>
                <a:srgbClr val="990000"/>
              </a:buClr>
              <a:buChar char="•"/>
              <a:defRPr sz="105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1050">
                <a:solidFill>
                  <a:schemeClr val="tx1"/>
                </a:solidFill>
                <a:latin typeface="+mn-lt"/>
                <a:ea typeface="+mn-ea"/>
                <a:cs typeface="+mn-cs"/>
              </a:defRPr>
            </a:lvl2pPr>
            <a:lvl3pPr marL="1143000" indent="-228600" algn="l" rtl="0" eaLnBrk="0" fontAlgn="base" hangingPunct="0">
              <a:spcBef>
                <a:spcPct val="20000"/>
              </a:spcBef>
              <a:spcAft>
                <a:spcPct val="0"/>
              </a:spcAft>
              <a:buFont typeface="FrutigerNext LT Medium" charset="0"/>
              <a:buChar char="»"/>
              <a:defRPr sz="105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05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05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a:lstStyle>
          <a:p>
            <a:pPr marL="0" indent="0">
              <a:spcBef>
                <a:spcPts val="0"/>
              </a:spcBef>
              <a:buNone/>
            </a:pPr>
            <a:r>
              <a:rPr lang="en-US" sz="600" b="0" kern="0" dirty="0"/>
              <a:t>Prof. Jorge Cardoso</a:t>
            </a:r>
          </a:p>
          <a:p>
            <a:pPr marL="0" indent="0">
              <a:spcBef>
                <a:spcPts val="0"/>
              </a:spcBef>
              <a:buNone/>
            </a:pPr>
            <a:r>
              <a:rPr lang="en-US" sz="600" b="0" kern="0" dirty="0"/>
              <a:t>E-mail: jorge.cardoso@huawei.com</a:t>
            </a:r>
          </a:p>
          <a:p>
            <a:pPr marL="0" indent="0">
              <a:spcBef>
                <a:spcPts val="0"/>
              </a:spcBef>
              <a:buNone/>
            </a:pPr>
            <a:r>
              <a:rPr lang="en-US" sz="600" b="0" kern="0" dirty="0"/>
              <a:t>Intelligent Cloud Operations/SRE Dept.</a:t>
            </a:r>
          </a:p>
          <a:p>
            <a:pPr marL="0" indent="0">
              <a:spcBef>
                <a:spcPts val="0"/>
              </a:spcBef>
              <a:buNone/>
            </a:pPr>
            <a:r>
              <a:rPr lang="en-US" sz="600" b="0" kern="0" dirty="0"/>
              <a:t>Ireland and Munich Research Centers</a:t>
            </a:r>
          </a:p>
          <a:p>
            <a:pPr marL="0" indent="0">
              <a:spcBef>
                <a:spcPts val="0"/>
              </a:spcBef>
              <a:buNone/>
            </a:pPr>
            <a:endParaRPr lang="en-US" sz="600" b="0" kern="0" dirty="0"/>
          </a:p>
          <a:p>
            <a:pPr marL="0" indent="0">
              <a:spcBef>
                <a:spcPts val="0"/>
              </a:spcBef>
              <a:buNone/>
            </a:pPr>
            <a:r>
              <a:rPr lang="en-US" sz="600" b="0" kern="0" dirty="0"/>
              <a:t>2020</a:t>
            </a:r>
          </a:p>
        </p:txBody>
      </p:sp>
    </p:spTree>
    <p:extLst>
      <p:ext uri="{BB962C8B-B14F-4D97-AF65-F5344CB8AC3E}">
        <p14:creationId xmlns:p14="http://schemas.microsoft.com/office/powerpoint/2010/main" val="222315498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1400" dirty="0">
                <a:latin typeface="Arial" charset="0"/>
                <a:ea typeface="Arial" charset="0"/>
                <a:cs typeface="Arial" charset="0"/>
              </a:rPr>
              <a:t>Distributed Trace Analysis</a:t>
            </a:r>
            <a:br>
              <a:rPr lang="en-US" sz="1400" dirty="0">
                <a:latin typeface="Arial" charset="0"/>
                <a:ea typeface="Arial" charset="0"/>
                <a:cs typeface="Arial" charset="0"/>
              </a:rPr>
            </a:br>
            <a:r>
              <a:rPr lang="en-US" sz="1400" b="0" dirty="0">
                <a:latin typeface="Arial" charset="0"/>
                <a:ea typeface="Arial" charset="0"/>
                <a:cs typeface="Arial" charset="0"/>
              </a:rPr>
              <a:t>Time Series Analysis</a:t>
            </a:r>
            <a:endParaRPr lang="en-US" sz="1400" b="0" dirty="0"/>
          </a:p>
        </p:txBody>
      </p:sp>
      <p:grpSp>
        <p:nvGrpSpPr>
          <p:cNvPr id="3" name="Group 2"/>
          <p:cNvGrpSpPr/>
          <p:nvPr/>
        </p:nvGrpSpPr>
        <p:grpSpPr>
          <a:xfrm>
            <a:off x="396789" y="2276927"/>
            <a:ext cx="2995977" cy="2515537"/>
            <a:chOff x="1870199" y="919019"/>
            <a:chExt cx="4453643" cy="3739447"/>
          </a:xfrm>
        </p:grpSpPr>
        <p:sp>
          <p:nvSpPr>
            <p:cNvPr id="15" name="Rectangle 14"/>
            <p:cNvSpPr/>
            <p:nvPr/>
          </p:nvSpPr>
          <p:spPr>
            <a:xfrm>
              <a:off x="2314257" y="3397743"/>
              <a:ext cx="731520" cy="310906"/>
            </a:xfrm>
            <a:prstGeom prst="rect">
              <a:avLst/>
            </a:prstGeom>
            <a:noFill/>
            <a:ln w="1270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chemeClr val="tx1"/>
                  </a:solidFill>
                  <a:latin typeface="Arial" pitchFamily="34" charset="0"/>
                  <a:cs typeface="Arial" pitchFamily="34" charset="0"/>
                </a:rPr>
                <a:t>B</a:t>
              </a:r>
            </a:p>
            <a:p>
              <a:pPr algn="ctr"/>
              <a:r>
                <a:rPr lang="en-US" sz="400" dirty="0">
                  <a:solidFill>
                    <a:schemeClr val="tx1"/>
                  </a:solidFill>
                  <a:latin typeface="Arial" pitchFamily="34" charset="0"/>
                  <a:cs typeface="Arial" pitchFamily="34" charset="0"/>
                </a:rPr>
                <a:t>(23, 18, 17)</a:t>
              </a:r>
              <a:endParaRPr lang="en-US" sz="600" dirty="0">
                <a:solidFill>
                  <a:schemeClr val="tx1"/>
                </a:solidFill>
                <a:latin typeface="Arial" pitchFamily="34" charset="0"/>
                <a:cs typeface="Arial" pitchFamily="34" charset="0"/>
              </a:endParaRPr>
            </a:p>
          </p:txBody>
        </p:sp>
        <p:sp>
          <p:nvSpPr>
            <p:cNvPr id="16" name="Rectangle 15"/>
            <p:cNvSpPr/>
            <p:nvPr/>
          </p:nvSpPr>
          <p:spPr>
            <a:xfrm>
              <a:off x="2314257" y="2737924"/>
              <a:ext cx="731520" cy="310906"/>
            </a:xfrm>
            <a:prstGeom prst="rect">
              <a:avLst/>
            </a:prstGeom>
            <a:noFill/>
            <a:ln w="1270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u="sng" dirty="0">
                  <a:solidFill>
                    <a:schemeClr val="tx1"/>
                  </a:solidFill>
                  <a:latin typeface="Arial" pitchFamily="34" charset="0"/>
                  <a:cs typeface="Arial" pitchFamily="34" charset="0"/>
                </a:rPr>
                <a:t>B</a:t>
              </a:r>
            </a:p>
            <a:p>
              <a:pPr algn="ctr"/>
              <a:r>
                <a:rPr lang="en-US" sz="400" dirty="0">
                  <a:solidFill>
                    <a:schemeClr val="tx1"/>
                  </a:solidFill>
                  <a:latin typeface="Arial" pitchFamily="34" charset="0"/>
                  <a:cs typeface="Arial" pitchFamily="34" charset="0"/>
                </a:rPr>
                <a:t>(23, 18, 17)</a:t>
              </a:r>
              <a:endParaRPr lang="en-US" sz="600" dirty="0">
                <a:solidFill>
                  <a:schemeClr val="tx1"/>
                </a:solidFill>
                <a:latin typeface="Arial" pitchFamily="34" charset="0"/>
                <a:cs typeface="Arial" pitchFamily="34" charset="0"/>
              </a:endParaRPr>
            </a:p>
          </p:txBody>
        </p:sp>
        <p:sp>
          <p:nvSpPr>
            <p:cNvPr id="17" name="Rectangle 16"/>
            <p:cNvSpPr/>
            <p:nvPr/>
          </p:nvSpPr>
          <p:spPr>
            <a:xfrm>
              <a:off x="2314257" y="2078105"/>
              <a:ext cx="731520" cy="31090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u="sng" dirty="0">
                  <a:solidFill>
                    <a:schemeClr val="tx1"/>
                  </a:solidFill>
                  <a:latin typeface="Arial" pitchFamily="34" charset="0"/>
                  <a:cs typeface="Arial" pitchFamily="34" charset="0"/>
                </a:rPr>
                <a:t>A</a:t>
              </a:r>
            </a:p>
            <a:p>
              <a:pPr algn="ctr"/>
              <a:r>
                <a:rPr lang="en-US" sz="400" dirty="0">
                  <a:solidFill>
                    <a:schemeClr val="tx1"/>
                  </a:solidFill>
                  <a:latin typeface="Arial" pitchFamily="34" charset="0"/>
                  <a:cs typeface="Arial" pitchFamily="34" charset="0"/>
                </a:rPr>
                <a:t>(18, 17, 17)</a:t>
              </a:r>
              <a:endParaRPr lang="en-US" sz="600" dirty="0">
                <a:solidFill>
                  <a:schemeClr val="tx1"/>
                </a:solidFill>
                <a:latin typeface="Arial" pitchFamily="34" charset="0"/>
                <a:cs typeface="Arial" pitchFamily="34" charset="0"/>
              </a:endParaRPr>
            </a:p>
          </p:txBody>
        </p:sp>
        <p:sp>
          <p:nvSpPr>
            <p:cNvPr id="18" name="Rectangle 17"/>
            <p:cNvSpPr/>
            <p:nvPr/>
          </p:nvSpPr>
          <p:spPr>
            <a:xfrm>
              <a:off x="2314257" y="1418286"/>
              <a:ext cx="731520" cy="31090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chemeClr val="tx1"/>
                  </a:solidFill>
                  <a:latin typeface="Arial" pitchFamily="34" charset="0"/>
                  <a:cs typeface="Arial" pitchFamily="34" charset="0"/>
                </a:rPr>
                <a:t>C</a:t>
              </a:r>
            </a:p>
            <a:p>
              <a:pPr algn="ctr"/>
              <a:r>
                <a:rPr lang="en-US" sz="400" dirty="0">
                  <a:solidFill>
                    <a:schemeClr val="tx1"/>
                  </a:solidFill>
                  <a:latin typeface="Arial" pitchFamily="34" charset="0"/>
                  <a:cs typeface="Arial" pitchFamily="34" charset="0"/>
                </a:rPr>
                <a:t>(14, 17, 17)</a:t>
              </a:r>
              <a:endParaRPr lang="en-US" sz="600" dirty="0">
                <a:solidFill>
                  <a:schemeClr val="tx1"/>
                </a:solidFill>
                <a:latin typeface="Arial" pitchFamily="34" charset="0"/>
                <a:cs typeface="Arial" pitchFamily="34" charset="0"/>
              </a:endParaRPr>
            </a:p>
          </p:txBody>
        </p:sp>
        <p:sp>
          <p:nvSpPr>
            <p:cNvPr id="19" name="Rectangle 18"/>
            <p:cNvSpPr/>
            <p:nvPr/>
          </p:nvSpPr>
          <p:spPr>
            <a:xfrm>
              <a:off x="2314257" y="4057560"/>
              <a:ext cx="731519" cy="31090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chemeClr val="tx1"/>
                  </a:solidFill>
                  <a:latin typeface="Arial" pitchFamily="34" charset="0"/>
                  <a:cs typeface="Arial" pitchFamily="34" charset="0"/>
                </a:rPr>
                <a:t>A</a:t>
              </a:r>
            </a:p>
            <a:p>
              <a:pPr algn="ctr"/>
              <a:r>
                <a:rPr lang="en-US" sz="400" dirty="0">
                  <a:solidFill>
                    <a:schemeClr val="tx1"/>
                  </a:solidFill>
                  <a:latin typeface="Arial" pitchFamily="34" charset="0"/>
                  <a:cs typeface="Arial" pitchFamily="34" charset="0"/>
                </a:rPr>
                <a:t>(18, 17, 17)</a:t>
              </a:r>
              <a:endParaRPr lang="en-US" sz="600" dirty="0">
                <a:solidFill>
                  <a:schemeClr val="tx1"/>
                </a:solidFill>
                <a:latin typeface="Arial" pitchFamily="34" charset="0"/>
                <a:cs typeface="Arial" pitchFamily="34" charset="0"/>
              </a:endParaRPr>
            </a:p>
          </p:txBody>
        </p:sp>
        <p:sp>
          <p:nvSpPr>
            <p:cNvPr id="20" name="TextBox 19"/>
            <p:cNvSpPr txBox="1"/>
            <p:nvPr/>
          </p:nvSpPr>
          <p:spPr>
            <a:xfrm>
              <a:off x="2093878" y="984520"/>
              <a:ext cx="1172279" cy="267859"/>
            </a:xfrm>
            <a:prstGeom prst="rect">
              <a:avLst/>
            </a:prstGeom>
            <a:noFill/>
          </p:spPr>
          <p:txBody>
            <a:bodyPr wrap="none" rtlCol="0">
              <a:spAutoFit/>
            </a:bodyPr>
            <a:lstStyle/>
            <a:p>
              <a:pPr algn="ctr"/>
              <a:r>
                <a:rPr lang="en-US" sz="800" b="1" dirty="0"/>
                <a:t>Distributed Trace </a:t>
              </a:r>
            </a:p>
          </p:txBody>
        </p:sp>
        <p:sp>
          <p:nvSpPr>
            <p:cNvPr id="21" name="TextBox 20"/>
            <p:cNvSpPr txBox="1"/>
            <p:nvPr/>
          </p:nvSpPr>
          <p:spPr>
            <a:xfrm rot="16200000">
              <a:off x="1782508" y="2612454"/>
              <a:ext cx="404976" cy="229593"/>
            </a:xfrm>
            <a:prstGeom prst="rect">
              <a:avLst/>
            </a:prstGeom>
            <a:noFill/>
          </p:spPr>
          <p:txBody>
            <a:bodyPr wrap="none" rtlCol="0">
              <a:spAutoFit/>
            </a:bodyPr>
            <a:lstStyle/>
            <a:p>
              <a:r>
                <a:rPr lang="en-US" sz="600" i="1" dirty="0"/>
                <a:t>time</a:t>
              </a:r>
            </a:p>
          </p:txBody>
        </p:sp>
        <p:cxnSp>
          <p:nvCxnSpPr>
            <p:cNvPr id="28" name="Straight Arrow Connector 27"/>
            <p:cNvCxnSpPr/>
            <p:nvPr/>
          </p:nvCxnSpPr>
          <p:spPr>
            <a:xfrm flipH="1">
              <a:off x="2059614" y="1314201"/>
              <a:ext cx="0" cy="3024000"/>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29" name="TextBox 28"/>
            <p:cNvSpPr txBox="1"/>
            <p:nvPr/>
          </p:nvSpPr>
          <p:spPr>
            <a:xfrm>
              <a:off x="2383479" y="1137649"/>
              <a:ext cx="629571" cy="320266"/>
            </a:xfrm>
            <a:prstGeom prst="rect">
              <a:avLst/>
            </a:prstGeom>
            <a:noFill/>
          </p:spPr>
          <p:txBody>
            <a:bodyPr wrap="none" rtlCol="0">
              <a:spAutoFit/>
            </a:bodyPr>
            <a:lstStyle/>
            <a:p>
              <a:r>
                <a:rPr lang="en-US" sz="800" i="1" dirty="0"/>
                <a:t>spans</a:t>
              </a:r>
            </a:p>
          </p:txBody>
        </p:sp>
        <p:sp>
          <p:nvSpPr>
            <p:cNvPr id="30" name="TextBox 29"/>
            <p:cNvSpPr txBox="1"/>
            <p:nvPr/>
          </p:nvSpPr>
          <p:spPr>
            <a:xfrm>
              <a:off x="2396478" y="4338200"/>
              <a:ext cx="629571" cy="320266"/>
            </a:xfrm>
            <a:prstGeom prst="rect">
              <a:avLst/>
            </a:prstGeom>
            <a:noFill/>
          </p:spPr>
          <p:txBody>
            <a:bodyPr wrap="none" rtlCol="0">
              <a:spAutoFit/>
            </a:bodyPr>
            <a:lstStyle/>
            <a:p>
              <a:r>
                <a:rPr lang="en-US" sz="800" i="1" dirty="0"/>
                <a:t>spans</a:t>
              </a:r>
            </a:p>
          </p:txBody>
        </p:sp>
        <p:cxnSp>
          <p:nvCxnSpPr>
            <p:cNvPr id="31" name="Straight Connector 30"/>
            <p:cNvCxnSpPr>
              <a:stCxn id="18" idx="2"/>
              <a:endCxn id="17" idx="0"/>
            </p:cNvCxnSpPr>
            <p:nvPr/>
          </p:nvCxnSpPr>
          <p:spPr>
            <a:xfrm>
              <a:off x="2680017" y="1729192"/>
              <a:ext cx="0" cy="348913"/>
            </a:xfrm>
            <a:prstGeom prst="line">
              <a:avLst/>
            </a:prstGeom>
            <a:ln>
              <a:solidFill>
                <a:srgbClr val="7030A0"/>
              </a:solidFill>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32" name="Straight Connector 31"/>
            <p:cNvCxnSpPr>
              <a:stCxn id="17" idx="2"/>
              <a:endCxn id="16" idx="0"/>
            </p:cNvCxnSpPr>
            <p:nvPr/>
          </p:nvCxnSpPr>
          <p:spPr>
            <a:xfrm>
              <a:off x="2680017" y="2389011"/>
              <a:ext cx="0" cy="348913"/>
            </a:xfrm>
            <a:prstGeom prst="line">
              <a:avLst/>
            </a:prstGeom>
            <a:ln>
              <a:solidFill>
                <a:srgbClr val="7030A0"/>
              </a:solidFill>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33" name="Straight Connector 32"/>
            <p:cNvCxnSpPr>
              <a:stCxn id="16" idx="2"/>
              <a:endCxn id="15" idx="0"/>
            </p:cNvCxnSpPr>
            <p:nvPr/>
          </p:nvCxnSpPr>
          <p:spPr>
            <a:xfrm>
              <a:off x="2680017" y="3048830"/>
              <a:ext cx="0" cy="348913"/>
            </a:xfrm>
            <a:prstGeom prst="line">
              <a:avLst/>
            </a:prstGeom>
            <a:ln>
              <a:solidFill>
                <a:srgbClr val="7030A0"/>
              </a:solidFill>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34" name="Straight Connector 33"/>
            <p:cNvCxnSpPr>
              <a:stCxn id="15" idx="2"/>
              <a:endCxn id="19" idx="0"/>
            </p:cNvCxnSpPr>
            <p:nvPr/>
          </p:nvCxnSpPr>
          <p:spPr>
            <a:xfrm>
              <a:off x="2680017" y="3708649"/>
              <a:ext cx="0" cy="348912"/>
            </a:xfrm>
            <a:prstGeom prst="line">
              <a:avLst/>
            </a:prstGeom>
            <a:ln>
              <a:solidFill>
                <a:srgbClr val="7030A0"/>
              </a:solidFill>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35" name="TextBox 34"/>
            <p:cNvSpPr txBox="1"/>
            <p:nvPr/>
          </p:nvSpPr>
          <p:spPr>
            <a:xfrm>
              <a:off x="2680015" y="1773292"/>
              <a:ext cx="359138" cy="267859"/>
            </a:xfrm>
            <a:prstGeom prst="rect">
              <a:avLst/>
            </a:prstGeom>
            <a:noFill/>
          </p:spPr>
          <p:txBody>
            <a:bodyPr wrap="none" rtlCol="0">
              <a:spAutoFit/>
            </a:bodyPr>
            <a:lstStyle/>
            <a:p>
              <a:r>
                <a:rPr lang="en-US" sz="800" i="1" dirty="0"/>
                <a:t>d4</a:t>
              </a:r>
            </a:p>
          </p:txBody>
        </p:sp>
        <p:sp>
          <p:nvSpPr>
            <p:cNvPr id="36" name="TextBox 35"/>
            <p:cNvSpPr txBox="1"/>
            <p:nvPr/>
          </p:nvSpPr>
          <p:spPr>
            <a:xfrm>
              <a:off x="2676962" y="2457286"/>
              <a:ext cx="359138" cy="267859"/>
            </a:xfrm>
            <a:prstGeom prst="rect">
              <a:avLst/>
            </a:prstGeom>
            <a:noFill/>
          </p:spPr>
          <p:txBody>
            <a:bodyPr wrap="none" rtlCol="0">
              <a:spAutoFit/>
            </a:bodyPr>
            <a:lstStyle/>
            <a:p>
              <a:r>
                <a:rPr lang="en-US" sz="800" i="1" dirty="0"/>
                <a:t>d3</a:t>
              </a:r>
            </a:p>
          </p:txBody>
        </p:sp>
        <p:sp>
          <p:nvSpPr>
            <p:cNvPr id="37" name="TextBox 36"/>
            <p:cNvSpPr txBox="1"/>
            <p:nvPr/>
          </p:nvSpPr>
          <p:spPr>
            <a:xfrm>
              <a:off x="2711263" y="3100174"/>
              <a:ext cx="359138" cy="267859"/>
            </a:xfrm>
            <a:prstGeom prst="rect">
              <a:avLst/>
            </a:prstGeom>
            <a:noFill/>
          </p:spPr>
          <p:txBody>
            <a:bodyPr wrap="none" rtlCol="0">
              <a:spAutoFit/>
            </a:bodyPr>
            <a:lstStyle/>
            <a:p>
              <a:r>
                <a:rPr lang="en-US" sz="800" i="1" dirty="0"/>
                <a:t>d2</a:t>
              </a:r>
            </a:p>
          </p:txBody>
        </p:sp>
        <p:sp>
          <p:nvSpPr>
            <p:cNvPr id="38" name="TextBox 37"/>
            <p:cNvSpPr txBox="1"/>
            <p:nvPr/>
          </p:nvSpPr>
          <p:spPr>
            <a:xfrm>
              <a:off x="2711263" y="3757904"/>
              <a:ext cx="359138" cy="267859"/>
            </a:xfrm>
            <a:prstGeom prst="rect">
              <a:avLst/>
            </a:prstGeom>
            <a:noFill/>
          </p:spPr>
          <p:txBody>
            <a:bodyPr wrap="none" rtlCol="0">
              <a:spAutoFit/>
            </a:bodyPr>
            <a:lstStyle/>
            <a:p>
              <a:r>
                <a:rPr lang="en-US" sz="800" i="1" dirty="0"/>
                <a:t>d1</a:t>
              </a:r>
            </a:p>
          </p:txBody>
        </p:sp>
        <p:grpSp>
          <p:nvGrpSpPr>
            <p:cNvPr id="39" name="Group 38"/>
            <p:cNvGrpSpPr/>
            <p:nvPr/>
          </p:nvGrpSpPr>
          <p:grpSpPr>
            <a:xfrm>
              <a:off x="3234311" y="1462387"/>
              <a:ext cx="2648751" cy="740865"/>
              <a:chOff x="1849731" y="1437640"/>
              <a:chExt cx="3081020" cy="971654"/>
            </a:xfrm>
          </p:grpSpPr>
          <p:sp>
            <p:nvSpPr>
              <p:cNvPr id="40" name="Freeform 39"/>
              <p:cNvSpPr/>
              <p:nvPr/>
            </p:nvSpPr>
            <p:spPr>
              <a:xfrm>
                <a:off x="1920240" y="1631016"/>
                <a:ext cx="2863215" cy="432599"/>
              </a:xfrm>
              <a:custGeom>
                <a:avLst/>
                <a:gdLst>
                  <a:gd name="connsiteX0" fmla="*/ 0 w 2863215"/>
                  <a:gd name="connsiteY0" fmla="*/ 371139 h 432599"/>
                  <a:gd name="connsiteX1" fmla="*/ 108585 w 2863215"/>
                  <a:gd name="connsiteY1" fmla="*/ 323514 h 432599"/>
                  <a:gd name="connsiteX2" fmla="*/ 217170 w 2863215"/>
                  <a:gd name="connsiteY2" fmla="*/ 256839 h 432599"/>
                  <a:gd name="connsiteX3" fmla="*/ 310515 w 2863215"/>
                  <a:gd name="connsiteY3" fmla="*/ 169209 h 432599"/>
                  <a:gd name="connsiteX4" fmla="*/ 369570 w 2863215"/>
                  <a:gd name="connsiteY4" fmla="*/ 98724 h 432599"/>
                  <a:gd name="connsiteX5" fmla="*/ 430530 w 2863215"/>
                  <a:gd name="connsiteY5" fmla="*/ 47289 h 432599"/>
                  <a:gd name="connsiteX6" fmla="*/ 474345 w 2863215"/>
                  <a:gd name="connsiteY6" fmla="*/ 54909 h 432599"/>
                  <a:gd name="connsiteX7" fmla="*/ 501015 w 2863215"/>
                  <a:gd name="connsiteY7" fmla="*/ 70149 h 432599"/>
                  <a:gd name="connsiteX8" fmla="*/ 518160 w 2863215"/>
                  <a:gd name="connsiteY8" fmla="*/ 117774 h 432599"/>
                  <a:gd name="connsiteX9" fmla="*/ 561975 w 2863215"/>
                  <a:gd name="connsiteY9" fmla="*/ 203499 h 432599"/>
                  <a:gd name="connsiteX10" fmla="*/ 649605 w 2863215"/>
                  <a:gd name="connsiteY10" fmla="*/ 333039 h 432599"/>
                  <a:gd name="connsiteX11" fmla="*/ 731520 w 2863215"/>
                  <a:gd name="connsiteY11" fmla="*/ 403524 h 432599"/>
                  <a:gd name="connsiteX12" fmla="*/ 798195 w 2863215"/>
                  <a:gd name="connsiteY12" fmla="*/ 424479 h 432599"/>
                  <a:gd name="connsiteX13" fmla="*/ 864870 w 2863215"/>
                  <a:gd name="connsiteY13" fmla="*/ 428289 h 432599"/>
                  <a:gd name="connsiteX14" fmla="*/ 971550 w 2863215"/>
                  <a:gd name="connsiteY14" fmla="*/ 365424 h 432599"/>
                  <a:gd name="connsiteX15" fmla="*/ 1080135 w 2863215"/>
                  <a:gd name="connsiteY15" fmla="*/ 273984 h 432599"/>
                  <a:gd name="connsiteX16" fmla="*/ 1173480 w 2863215"/>
                  <a:gd name="connsiteY16" fmla="*/ 192069 h 432599"/>
                  <a:gd name="connsiteX17" fmla="*/ 1261110 w 2863215"/>
                  <a:gd name="connsiteY17" fmla="*/ 112059 h 432599"/>
                  <a:gd name="connsiteX18" fmla="*/ 1322070 w 2863215"/>
                  <a:gd name="connsiteY18" fmla="*/ 43479 h 432599"/>
                  <a:gd name="connsiteX19" fmla="*/ 1356360 w 2863215"/>
                  <a:gd name="connsiteY19" fmla="*/ 16809 h 432599"/>
                  <a:gd name="connsiteX20" fmla="*/ 1390650 w 2863215"/>
                  <a:gd name="connsiteY20" fmla="*/ 41574 h 432599"/>
                  <a:gd name="connsiteX21" fmla="*/ 1459230 w 2863215"/>
                  <a:gd name="connsiteY21" fmla="*/ 117774 h 432599"/>
                  <a:gd name="connsiteX22" fmla="*/ 1539240 w 2863215"/>
                  <a:gd name="connsiteY22" fmla="*/ 224454 h 432599"/>
                  <a:gd name="connsiteX23" fmla="*/ 1607820 w 2863215"/>
                  <a:gd name="connsiteY23" fmla="*/ 281604 h 432599"/>
                  <a:gd name="connsiteX24" fmla="*/ 1691640 w 2863215"/>
                  <a:gd name="connsiteY24" fmla="*/ 342564 h 432599"/>
                  <a:gd name="connsiteX25" fmla="*/ 1796415 w 2863215"/>
                  <a:gd name="connsiteY25" fmla="*/ 359709 h 432599"/>
                  <a:gd name="connsiteX26" fmla="*/ 1847850 w 2863215"/>
                  <a:gd name="connsiteY26" fmla="*/ 367329 h 432599"/>
                  <a:gd name="connsiteX27" fmla="*/ 1965960 w 2863215"/>
                  <a:gd name="connsiteY27" fmla="*/ 312084 h 432599"/>
                  <a:gd name="connsiteX28" fmla="*/ 2099310 w 2863215"/>
                  <a:gd name="connsiteY28" fmla="*/ 178734 h 432599"/>
                  <a:gd name="connsiteX29" fmla="*/ 2177415 w 2863215"/>
                  <a:gd name="connsiteY29" fmla="*/ 81579 h 432599"/>
                  <a:gd name="connsiteX30" fmla="*/ 2192655 w 2863215"/>
                  <a:gd name="connsiteY30" fmla="*/ 26334 h 432599"/>
                  <a:gd name="connsiteX31" fmla="*/ 2211705 w 2863215"/>
                  <a:gd name="connsiteY31" fmla="*/ 409239 h 432599"/>
                  <a:gd name="connsiteX32" fmla="*/ 2234565 w 2863215"/>
                  <a:gd name="connsiteY32" fmla="*/ 165399 h 432599"/>
                  <a:gd name="connsiteX33" fmla="*/ 2268855 w 2863215"/>
                  <a:gd name="connsiteY33" fmla="*/ 22524 h 432599"/>
                  <a:gd name="connsiteX34" fmla="*/ 2308860 w 2863215"/>
                  <a:gd name="connsiteY34" fmla="*/ 3474 h 432599"/>
                  <a:gd name="connsiteX35" fmla="*/ 2354580 w 2863215"/>
                  <a:gd name="connsiteY35" fmla="*/ 54909 h 432599"/>
                  <a:gd name="connsiteX36" fmla="*/ 2413635 w 2863215"/>
                  <a:gd name="connsiteY36" fmla="*/ 157779 h 432599"/>
                  <a:gd name="connsiteX37" fmla="*/ 2472690 w 2863215"/>
                  <a:gd name="connsiteY37" fmla="*/ 270174 h 432599"/>
                  <a:gd name="connsiteX38" fmla="*/ 2613660 w 2863215"/>
                  <a:gd name="connsiteY38" fmla="*/ 373044 h 432599"/>
                  <a:gd name="connsiteX39" fmla="*/ 2750820 w 2863215"/>
                  <a:gd name="connsiteY39" fmla="*/ 407334 h 432599"/>
                  <a:gd name="connsiteX40" fmla="*/ 2863215 w 2863215"/>
                  <a:gd name="connsiteY40" fmla="*/ 416859 h 432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863215" h="432599">
                    <a:moveTo>
                      <a:pt x="0" y="371139"/>
                    </a:moveTo>
                    <a:cubicBezTo>
                      <a:pt x="36195" y="356851"/>
                      <a:pt x="72390" y="342564"/>
                      <a:pt x="108585" y="323514"/>
                    </a:cubicBezTo>
                    <a:cubicBezTo>
                      <a:pt x="144780" y="304464"/>
                      <a:pt x="183515" y="282556"/>
                      <a:pt x="217170" y="256839"/>
                    </a:cubicBezTo>
                    <a:cubicBezTo>
                      <a:pt x="250825" y="231122"/>
                      <a:pt x="285115" y="195561"/>
                      <a:pt x="310515" y="169209"/>
                    </a:cubicBezTo>
                    <a:cubicBezTo>
                      <a:pt x="335915" y="142857"/>
                      <a:pt x="349568" y="119044"/>
                      <a:pt x="369570" y="98724"/>
                    </a:cubicBezTo>
                    <a:cubicBezTo>
                      <a:pt x="389572" y="78404"/>
                      <a:pt x="413068" y="54591"/>
                      <a:pt x="430530" y="47289"/>
                    </a:cubicBezTo>
                    <a:cubicBezTo>
                      <a:pt x="447992" y="39987"/>
                      <a:pt x="462598" y="51099"/>
                      <a:pt x="474345" y="54909"/>
                    </a:cubicBezTo>
                    <a:cubicBezTo>
                      <a:pt x="486093" y="58719"/>
                      <a:pt x="493713" y="59672"/>
                      <a:pt x="501015" y="70149"/>
                    </a:cubicBezTo>
                    <a:cubicBezTo>
                      <a:pt x="508317" y="80626"/>
                      <a:pt x="508000" y="95549"/>
                      <a:pt x="518160" y="117774"/>
                    </a:cubicBezTo>
                    <a:cubicBezTo>
                      <a:pt x="528320" y="139999"/>
                      <a:pt x="540068" y="167622"/>
                      <a:pt x="561975" y="203499"/>
                    </a:cubicBezTo>
                    <a:cubicBezTo>
                      <a:pt x="583882" y="239376"/>
                      <a:pt x="621348" y="299702"/>
                      <a:pt x="649605" y="333039"/>
                    </a:cubicBezTo>
                    <a:cubicBezTo>
                      <a:pt x="677862" y="366376"/>
                      <a:pt x="706755" y="388284"/>
                      <a:pt x="731520" y="403524"/>
                    </a:cubicBezTo>
                    <a:cubicBezTo>
                      <a:pt x="756285" y="418764"/>
                      <a:pt x="775970" y="420352"/>
                      <a:pt x="798195" y="424479"/>
                    </a:cubicBezTo>
                    <a:cubicBezTo>
                      <a:pt x="820420" y="428606"/>
                      <a:pt x="835978" y="438131"/>
                      <a:pt x="864870" y="428289"/>
                    </a:cubicBezTo>
                    <a:cubicBezTo>
                      <a:pt x="893762" y="418447"/>
                      <a:pt x="935673" y="391142"/>
                      <a:pt x="971550" y="365424"/>
                    </a:cubicBezTo>
                    <a:cubicBezTo>
                      <a:pt x="1007428" y="339706"/>
                      <a:pt x="1046480" y="302876"/>
                      <a:pt x="1080135" y="273984"/>
                    </a:cubicBezTo>
                    <a:cubicBezTo>
                      <a:pt x="1113790" y="245092"/>
                      <a:pt x="1143318" y="219056"/>
                      <a:pt x="1173480" y="192069"/>
                    </a:cubicBezTo>
                    <a:cubicBezTo>
                      <a:pt x="1203643" y="165081"/>
                      <a:pt x="1236345" y="136824"/>
                      <a:pt x="1261110" y="112059"/>
                    </a:cubicBezTo>
                    <a:cubicBezTo>
                      <a:pt x="1285875" y="87294"/>
                      <a:pt x="1306195" y="59354"/>
                      <a:pt x="1322070" y="43479"/>
                    </a:cubicBezTo>
                    <a:cubicBezTo>
                      <a:pt x="1337945" y="27604"/>
                      <a:pt x="1344930" y="17126"/>
                      <a:pt x="1356360" y="16809"/>
                    </a:cubicBezTo>
                    <a:cubicBezTo>
                      <a:pt x="1367790" y="16491"/>
                      <a:pt x="1373505" y="24746"/>
                      <a:pt x="1390650" y="41574"/>
                    </a:cubicBezTo>
                    <a:cubicBezTo>
                      <a:pt x="1407795" y="58402"/>
                      <a:pt x="1434465" y="87294"/>
                      <a:pt x="1459230" y="117774"/>
                    </a:cubicBezTo>
                    <a:cubicBezTo>
                      <a:pt x="1483995" y="148254"/>
                      <a:pt x="1514475" y="197149"/>
                      <a:pt x="1539240" y="224454"/>
                    </a:cubicBezTo>
                    <a:cubicBezTo>
                      <a:pt x="1564005" y="251759"/>
                      <a:pt x="1582420" y="261919"/>
                      <a:pt x="1607820" y="281604"/>
                    </a:cubicBezTo>
                    <a:cubicBezTo>
                      <a:pt x="1633220" y="301289"/>
                      <a:pt x="1660208" y="329546"/>
                      <a:pt x="1691640" y="342564"/>
                    </a:cubicBezTo>
                    <a:cubicBezTo>
                      <a:pt x="1723073" y="355581"/>
                      <a:pt x="1770380" y="355582"/>
                      <a:pt x="1796415" y="359709"/>
                    </a:cubicBezTo>
                    <a:cubicBezTo>
                      <a:pt x="1822450" y="363836"/>
                      <a:pt x="1819593" y="375266"/>
                      <a:pt x="1847850" y="367329"/>
                    </a:cubicBezTo>
                    <a:cubicBezTo>
                      <a:pt x="1876107" y="359392"/>
                      <a:pt x="1924050" y="343516"/>
                      <a:pt x="1965960" y="312084"/>
                    </a:cubicBezTo>
                    <a:cubicBezTo>
                      <a:pt x="2007870" y="280652"/>
                      <a:pt x="2064068" y="217151"/>
                      <a:pt x="2099310" y="178734"/>
                    </a:cubicBezTo>
                    <a:cubicBezTo>
                      <a:pt x="2134553" y="140316"/>
                      <a:pt x="2161858" y="106979"/>
                      <a:pt x="2177415" y="81579"/>
                    </a:cubicBezTo>
                    <a:cubicBezTo>
                      <a:pt x="2192972" y="56179"/>
                      <a:pt x="2186940" y="-28276"/>
                      <a:pt x="2192655" y="26334"/>
                    </a:cubicBezTo>
                    <a:cubicBezTo>
                      <a:pt x="2198370" y="80944"/>
                      <a:pt x="2204720" y="386062"/>
                      <a:pt x="2211705" y="409239"/>
                    </a:cubicBezTo>
                    <a:cubicBezTo>
                      <a:pt x="2218690" y="432416"/>
                      <a:pt x="2225040" y="229851"/>
                      <a:pt x="2234565" y="165399"/>
                    </a:cubicBezTo>
                    <a:cubicBezTo>
                      <a:pt x="2244090" y="100947"/>
                      <a:pt x="2256473" y="49511"/>
                      <a:pt x="2268855" y="22524"/>
                    </a:cubicBezTo>
                    <a:cubicBezTo>
                      <a:pt x="2281237" y="-4463"/>
                      <a:pt x="2294573" y="-1924"/>
                      <a:pt x="2308860" y="3474"/>
                    </a:cubicBezTo>
                    <a:cubicBezTo>
                      <a:pt x="2323148" y="8871"/>
                      <a:pt x="2337117" y="29191"/>
                      <a:pt x="2354580" y="54909"/>
                    </a:cubicBezTo>
                    <a:cubicBezTo>
                      <a:pt x="2372043" y="80627"/>
                      <a:pt x="2393950" y="121901"/>
                      <a:pt x="2413635" y="157779"/>
                    </a:cubicBezTo>
                    <a:cubicBezTo>
                      <a:pt x="2433320" y="193657"/>
                      <a:pt x="2439352" y="234296"/>
                      <a:pt x="2472690" y="270174"/>
                    </a:cubicBezTo>
                    <a:cubicBezTo>
                      <a:pt x="2506028" y="306052"/>
                      <a:pt x="2567305" y="350184"/>
                      <a:pt x="2613660" y="373044"/>
                    </a:cubicBezTo>
                    <a:cubicBezTo>
                      <a:pt x="2660015" y="395904"/>
                      <a:pt x="2709228" y="400032"/>
                      <a:pt x="2750820" y="407334"/>
                    </a:cubicBezTo>
                    <a:cubicBezTo>
                      <a:pt x="2792413" y="414637"/>
                      <a:pt x="2827814" y="415748"/>
                      <a:pt x="2863215" y="416859"/>
                    </a:cubicBezTo>
                  </a:path>
                </a:pathLst>
              </a:cu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41" name="Straight Arrow Connector 40"/>
              <p:cNvCxnSpPr/>
              <p:nvPr/>
            </p:nvCxnSpPr>
            <p:spPr>
              <a:xfrm flipV="1">
                <a:off x="1920240" y="1437640"/>
                <a:ext cx="0" cy="711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p:cNvCxnSpPr/>
              <p:nvPr/>
            </p:nvCxnSpPr>
            <p:spPr>
              <a:xfrm>
                <a:off x="1920240" y="2149169"/>
                <a:ext cx="301051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TextBox 42"/>
              <p:cNvSpPr txBox="1"/>
              <p:nvPr/>
            </p:nvSpPr>
            <p:spPr>
              <a:xfrm>
                <a:off x="2745292" y="1945584"/>
                <a:ext cx="352838" cy="301114"/>
              </a:xfrm>
              <a:prstGeom prst="rect">
                <a:avLst/>
              </a:prstGeom>
              <a:noFill/>
            </p:spPr>
            <p:txBody>
              <a:bodyPr wrap="none" rtlCol="0">
                <a:spAutoFit/>
              </a:bodyPr>
              <a:lstStyle/>
              <a:p>
                <a:r>
                  <a:rPr lang="en-US" sz="600" i="1" dirty="0">
                    <a:latin typeface="Times New Roman" panose="02020603050405020304" pitchFamily="18" charset="0"/>
                    <a:cs typeface="Times New Roman" panose="02020603050405020304" pitchFamily="18" charset="0"/>
                  </a:rPr>
                  <a:t>t1</a:t>
                </a:r>
              </a:p>
            </p:txBody>
          </p:sp>
          <p:sp>
            <p:nvSpPr>
              <p:cNvPr id="44" name="TextBox 43"/>
              <p:cNvSpPr txBox="1"/>
              <p:nvPr/>
            </p:nvSpPr>
            <p:spPr>
              <a:xfrm>
                <a:off x="4055932" y="1945584"/>
                <a:ext cx="352838" cy="301114"/>
              </a:xfrm>
              <a:prstGeom prst="rect">
                <a:avLst/>
              </a:prstGeom>
              <a:noFill/>
            </p:spPr>
            <p:txBody>
              <a:bodyPr wrap="none" rtlCol="0">
                <a:spAutoFit/>
              </a:bodyPr>
              <a:lstStyle/>
              <a:p>
                <a:r>
                  <a:rPr lang="en-US" sz="600" i="1" dirty="0">
                    <a:latin typeface="Times New Roman" panose="02020603050405020304" pitchFamily="18" charset="0"/>
                    <a:cs typeface="Times New Roman" panose="02020603050405020304" pitchFamily="18" charset="0"/>
                  </a:rPr>
                  <a:t>t2</a:t>
                </a:r>
              </a:p>
            </p:txBody>
          </p:sp>
          <p:sp>
            <p:nvSpPr>
              <p:cNvPr id="45" name="TextBox 44"/>
              <p:cNvSpPr txBox="1"/>
              <p:nvPr/>
            </p:nvSpPr>
            <p:spPr>
              <a:xfrm>
                <a:off x="1849731" y="2108180"/>
                <a:ext cx="457157" cy="301114"/>
              </a:xfrm>
              <a:prstGeom prst="rect">
                <a:avLst/>
              </a:prstGeom>
              <a:noFill/>
            </p:spPr>
            <p:txBody>
              <a:bodyPr wrap="none" rtlCol="0">
                <a:spAutoFit/>
              </a:bodyPr>
              <a:lstStyle/>
              <a:p>
                <a:r>
                  <a:rPr lang="en-US" sz="600" i="1" dirty="0">
                    <a:latin typeface="Times New Roman" panose="02020603050405020304" pitchFamily="18" charset="0"/>
                    <a:cs typeface="Times New Roman" panose="02020603050405020304" pitchFamily="18" charset="0"/>
                  </a:rPr>
                  <a:t>time</a:t>
                </a:r>
              </a:p>
            </p:txBody>
          </p:sp>
        </p:grpSp>
        <p:cxnSp>
          <p:nvCxnSpPr>
            <p:cNvPr id="46" name="Straight Arrow Connector 45"/>
            <p:cNvCxnSpPr/>
            <p:nvPr/>
          </p:nvCxnSpPr>
          <p:spPr>
            <a:xfrm flipV="1">
              <a:off x="3294928" y="2179146"/>
              <a:ext cx="0" cy="5425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p:cNvCxnSpPr/>
            <p:nvPr/>
          </p:nvCxnSpPr>
          <p:spPr>
            <a:xfrm>
              <a:off x="3294928" y="2721671"/>
              <a:ext cx="25881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8" name="TextBox 47"/>
            <p:cNvSpPr txBox="1"/>
            <p:nvPr/>
          </p:nvSpPr>
          <p:spPr>
            <a:xfrm>
              <a:off x="3234311" y="2690421"/>
              <a:ext cx="393018" cy="229593"/>
            </a:xfrm>
            <a:prstGeom prst="rect">
              <a:avLst/>
            </a:prstGeom>
            <a:noFill/>
          </p:spPr>
          <p:txBody>
            <a:bodyPr wrap="none" rtlCol="0">
              <a:spAutoFit/>
            </a:bodyPr>
            <a:lstStyle/>
            <a:p>
              <a:r>
                <a:rPr lang="en-US" sz="600" i="1" dirty="0">
                  <a:latin typeface="Times New Roman" panose="02020603050405020304" pitchFamily="18" charset="0"/>
                  <a:cs typeface="Times New Roman" panose="02020603050405020304" pitchFamily="18" charset="0"/>
                </a:rPr>
                <a:t>time</a:t>
              </a:r>
            </a:p>
          </p:txBody>
        </p:sp>
        <p:cxnSp>
          <p:nvCxnSpPr>
            <p:cNvPr id="49" name="Straight Arrow Connector 48"/>
            <p:cNvCxnSpPr/>
            <p:nvPr/>
          </p:nvCxnSpPr>
          <p:spPr>
            <a:xfrm flipV="1">
              <a:off x="3294928" y="2905900"/>
              <a:ext cx="0" cy="5425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p:cNvCxnSpPr/>
            <p:nvPr/>
          </p:nvCxnSpPr>
          <p:spPr>
            <a:xfrm>
              <a:off x="3294928" y="3448425"/>
              <a:ext cx="25881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1" name="TextBox 50"/>
            <p:cNvSpPr txBox="1"/>
            <p:nvPr/>
          </p:nvSpPr>
          <p:spPr>
            <a:xfrm>
              <a:off x="3234311" y="3417173"/>
              <a:ext cx="393018" cy="229593"/>
            </a:xfrm>
            <a:prstGeom prst="rect">
              <a:avLst/>
            </a:prstGeom>
            <a:noFill/>
          </p:spPr>
          <p:txBody>
            <a:bodyPr wrap="none" rtlCol="0">
              <a:spAutoFit/>
            </a:bodyPr>
            <a:lstStyle/>
            <a:p>
              <a:r>
                <a:rPr lang="en-US" sz="600" i="1" dirty="0">
                  <a:latin typeface="Times New Roman" panose="02020603050405020304" pitchFamily="18" charset="0"/>
                  <a:cs typeface="Times New Roman" panose="02020603050405020304" pitchFamily="18" charset="0"/>
                </a:rPr>
                <a:t>time</a:t>
              </a:r>
            </a:p>
          </p:txBody>
        </p:sp>
        <p:cxnSp>
          <p:nvCxnSpPr>
            <p:cNvPr id="52" name="Straight Arrow Connector 51"/>
            <p:cNvCxnSpPr/>
            <p:nvPr/>
          </p:nvCxnSpPr>
          <p:spPr>
            <a:xfrm flipV="1">
              <a:off x="3294928" y="3632653"/>
              <a:ext cx="0" cy="5425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p:cNvCxnSpPr/>
            <p:nvPr/>
          </p:nvCxnSpPr>
          <p:spPr>
            <a:xfrm>
              <a:off x="3294928" y="4175178"/>
              <a:ext cx="25881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4" name="TextBox 53"/>
            <p:cNvSpPr txBox="1"/>
            <p:nvPr/>
          </p:nvSpPr>
          <p:spPr>
            <a:xfrm>
              <a:off x="3234311" y="4143926"/>
              <a:ext cx="393018" cy="229593"/>
            </a:xfrm>
            <a:prstGeom prst="rect">
              <a:avLst/>
            </a:prstGeom>
            <a:noFill/>
          </p:spPr>
          <p:txBody>
            <a:bodyPr wrap="none" rtlCol="0">
              <a:spAutoFit/>
            </a:bodyPr>
            <a:lstStyle/>
            <a:p>
              <a:r>
                <a:rPr lang="en-US" sz="600" i="1" dirty="0">
                  <a:latin typeface="Times New Roman" panose="02020603050405020304" pitchFamily="18" charset="0"/>
                  <a:cs typeface="Times New Roman" panose="02020603050405020304" pitchFamily="18" charset="0"/>
                </a:rPr>
                <a:t>time</a:t>
              </a:r>
            </a:p>
          </p:txBody>
        </p:sp>
        <p:pic>
          <p:nvPicPr>
            <p:cNvPr id="55" name="Picture 2" descr="Image result for trend seasonality signal"/>
            <p:cNvPicPr>
              <a:picLocks noChangeAspect="1" noChangeArrowheads="1"/>
            </p:cNvPicPr>
            <p:nvPr/>
          </p:nvPicPr>
          <p:blipFill rotWithShape="1">
            <a:blip r:embed="rId4" cstate="print">
              <a:clrChange>
                <a:clrFrom>
                  <a:srgbClr val="FFFFFF"/>
                </a:clrFrom>
                <a:clrTo>
                  <a:srgbClr val="FFFFFF">
                    <a:alpha val="0"/>
                  </a:srgbClr>
                </a:clrTo>
              </a:clrChange>
              <a:duotone>
                <a:prstClr val="black"/>
                <a:schemeClr val="accent4">
                  <a:tint val="45000"/>
                  <a:satMod val="400000"/>
                </a:schemeClr>
              </a:duotone>
              <a:extLst>
                <a:ext uri="{28A0092B-C50C-407E-A947-70E740481C1C}">
                  <a14:useLocalDpi xmlns:a14="http://schemas.microsoft.com/office/drawing/2010/main" val="0"/>
                </a:ext>
              </a:extLst>
            </a:blip>
            <a:srcRect l="9677" t="11147" r="5688" b="19603"/>
            <a:stretch/>
          </p:blipFill>
          <p:spPr bwMode="auto">
            <a:xfrm>
              <a:off x="3319385" y="2138259"/>
              <a:ext cx="2498317" cy="57531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Deomposition"/>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3304922" y="3729198"/>
              <a:ext cx="2504372" cy="409731"/>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4" descr="Deomposition"/>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3313330" y="2997574"/>
              <a:ext cx="2504372" cy="409732"/>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5921499" y="1781718"/>
              <a:ext cx="371096" cy="267859"/>
            </a:xfrm>
            <a:prstGeom prst="rect">
              <a:avLst/>
            </a:prstGeom>
            <a:noFill/>
          </p:spPr>
          <p:txBody>
            <a:bodyPr wrap="none" rtlCol="0">
              <a:spAutoFit/>
            </a:bodyPr>
            <a:lstStyle/>
            <a:p>
              <a:r>
                <a:rPr lang="en-US" sz="800" dirty="0"/>
                <a:t>D4</a:t>
              </a:r>
            </a:p>
          </p:txBody>
        </p:sp>
        <p:sp>
          <p:nvSpPr>
            <p:cNvPr id="59" name="TextBox 58"/>
            <p:cNvSpPr txBox="1"/>
            <p:nvPr/>
          </p:nvSpPr>
          <p:spPr>
            <a:xfrm>
              <a:off x="5918445" y="2465710"/>
              <a:ext cx="371096" cy="267859"/>
            </a:xfrm>
            <a:prstGeom prst="rect">
              <a:avLst/>
            </a:prstGeom>
            <a:noFill/>
          </p:spPr>
          <p:txBody>
            <a:bodyPr wrap="none" rtlCol="0">
              <a:spAutoFit/>
            </a:bodyPr>
            <a:lstStyle/>
            <a:p>
              <a:r>
                <a:rPr lang="en-US" sz="800" dirty="0"/>
                <a:t>D3</a:t>
              </a:r>
            </a:p>
          </p:txBody>
        </p:sp>
        <p:sp>
          <p:nvSpPr>
            <p:cNvPr id="60" name="TextBox 59"/>
            <p:cNvSpPr txBox="1"/>
            <p:nvPr/>
          </p:nvSpPr>
          <p:spPr>
            <a:xfrm>
              <a:off x="5952746" y="3108601"/>
              <a:ext cx="371096" cy="267859"/>
            </a:xfrm>
            <a:prstGeom prst="rect">
              <a:avLst/>
            </a:prstGeom>
            <a:noFill/>
          </p:spPr>
          <p:txBody>
            <a:bodyPr wrap="none" rtlCol="0">
              <a:spAutoFit/>
            </a:bodyPr>
            <a:lstStyle/>
            <a:p>
              <a:r>
                <a:rPr lang="en-US" sz="800" dirty="0"/>
                <a:t>D2</a:t>
              </a:r>
            </a:p>
          </p:txBody>
        </p:sp>
        <p:sp>
          <p:nvSpPr>
            <p:cNvPr id="61" name="TextBox 60"/>
            <p:cNvSpPr txBox="1"/>
            <p:nvPr/>
          </p:nvSpPr>
          <p:spPr>
            <a:xfrm>
              <a:off x="5952746" y="3766329"/>
              <a:ext cx="371096" cy="267859"/>
            </a:xfrm>
            <a:prstGeom prst="rect">
              <a:avLst/>
            </a:prstGeom>
            <a:noFill/>
          </p:spPr>
          <p:txBody>
            <a:bodyPr wrap="none" rtlCol="0">
              <a:spAutoFit/>
            </a:bodyPr>
            <a:lstStyle/>
            <a:p>
              <a:r>
                <a:rPr lang="en-US" sz="800" dirty="0"/>
                <a:t>D1</a:t>
              </a:r>
            </a:p>
          </p:txBody>
        </p:sp>
        <p:cxnSp>
          <p:nvCxnSpPr>
            <p:cNvPr id="62" name="Straight Connector 61"/>
            <p:cNvCxnSpPr/>
            <p:nvPr/>
          </p:nvCxnSpPr>
          <p:spPr>
            <a:xfrm>
              <a:off x="5213162" y="1395512"/>
              <a:ext cx="5497" cy="2919915"/>
            </a:xfrm>
            <a:prstGeom prst="line">
              <a:avLst/>
            </a:prstGeom>
            <a:ln>
              <a:prstDash val="sysDot"/>
            </a:ln>
          </p:spPr>
          <p:style>
            <a:lnRef idx="1">
              <a:schemeClr val="dk1"/>
            </a:lnRef>
            <a:fillRef idx="0">
              <a:schemeClr val="dk1"/>
            </a:fillRef>
            <a:effectRef idx="0">
              <a:schemeClr val="dk1"/>
            </a:effectRef>
            <a:fontRef idx="minor">
              <a:schemeClr val="tx1"/>
            </a:fontRef>
          </p:style>
        </p:cxnSp>
        <p:sp>
          <p:nvSpPr>
            <p:cNvPr id="63" name="TextBox 62"/>
            <p:cNvSpPr txBox="1"/>
            <p:nvPr/>
          </p:nvSpPr>
          <p:spPr>
            <a:xfrm>
              <a:off x="4620450" y="1149290"/>
              <a:ext cx="1100532" cy="267859"/>
            </a:xfrm>
            <a:prstGeom prst="rect">
              <a:avLst/>
            </a:prstGeom>
            <a:noFill/>
          </p:spPr>
          <p:txBody>
            <a:bodyPr wrap="none" rtlCol="0">
              <a:spAutoFit/>
            </a:bodyPr>
            <a:lstStyle/>
            <a:p>
              <a:r>
                <a:rPr lang="en-US" sz="800" i="1" dirty="0"/>
                <a:t>Trace ID: 189X34</a:t>
              </a:r>
            </a:p>
          </p:txBody>
        </p:sp>
        <p:sp>
          <p:nvSpPr>
            <p:cNvPr id="64" name="TextBox 63"/>
            <p:cNvSpPr txBox="1"/>
            <p:nvPr/>
          </p:nvSpPr>
          <p:spPr>
            <a:xfrm>
              <a:off x="4557108" y="919019"/>
              <a:ext cx="1455283" cy="267858"/>
            </a:xfrm>
            <a:prstGeom prst="rect">
              <a:avLst/>
            </a:prstGeom>
            <a:noFill/>
          </p:spPr>
          <p:txBody>
            <a:bodyPr wrap="none" rtlCol="0">
              <a:spAutoFit/>
            </a:bodyPr>
            <a:lstStyle/>
            <a:p>
              <a:r>
                <a:rPr lang="en-US" sz="800" i="1" dirty="0"/>
                <a:t>--</a:t>
              </a:r>
              <a:r>
                <a:rPr lang="en-US" sz="800" i="1" dirty="0">
                  <a:solidFill>
                    <a:srgbClr val="FF0000"/>
                  </a:solidFill>
                </a:rPr>
                <a:t> </a:t>
              </a:r>
              <a:r>
                <a:rPr lang="en-US" sz="800" i="1" dirty="0">
                  <a:solidFill>
                    <a:srgbClr val="009900"/>
                  </a:solidFill>
                </a:rPr>
                <a:t>Normal</a:t>
              </a:r>
              <a:r>
                <a:rPr lang="en-US" sz="800" i="1" dirty="0">
                  <a:solidFill>
                    <a:srgbClr val="FF0000"/>
                  </a:solidFill>
                </a:rPr>
                <a:t> </a:t>
              </a:r>
              <a:r>
                <a:rPr lang="en-US" sz="800" i="1" dirty="0"/>
                <a:t>or</a:t>
              </a:r>
              <a:r>
                <a:rPr lang="en-US" sz="800" i="1" dirty="0">
                  <a:solidFill>
                    <a:srgbClr val="FF0000"/>
                  </a:solidFill>
                </a:rPr>
                <a:t> abnormal</a:t>
              </a:r>
              <a:r>
                <a:rPr lang="en-US" sz="800" i="1" dirty="0"/>
                <a:t>?</a:t>
              </a:r>
            </a:p>
          </p:txBody>
        </p:sp>
        <p:sp>
          <p:nvSpPr>
            <p:cNvPr id="65" name="TextBox 64"/>
            <p:cNvSpPr txBox="1"/>
            <p:nvPr/>
          </p:nvSpPr>
          <p:spPr>
            <a:xfrm>
              <a:off x="2953223" y="1479088"/>
              <a:ext cx="359138" cy="267860"/>
            </a:xfrm>
            <a:prstGeom prst="rect">
              <a:avLst/>
            </a:prstGeom>
            <a:noFill/>
          </p:spPr>
          <p:txBody>
            <a:bodyPr wrap="none" rtlCol="0">
              <a:spAutoFit/>
            </a:bodyPr>
            <a:lstStyle/>
            <a:p>
              <a:r>
                <a:rPr lang="en-US" sz="800" i="1" dirty="0"/>
                <a:t>d4</a:t>
              </a:r>
            </a:p>
          </p:txBody>
        </p:sp>
        <p:sp>
          <p:nvSpPr>
            <p:cNvPr id="66" name="TextBox 65"/>
            <p:cNvSpPr txBox="1"/>
            <p:nvPr/>
          </p:nvSpPr>
          <p:spPr>
            <a:xfrm>
              <a:off x="2950170" y="2205917"/>
              <a:ext cx="359138" cy="267860"/>
            </a:xfrm>
            <a:prstGeom prst="rect">
              <a:avLst/>
            </a:prstGeom>
            <a:noFill/>
          </p:spPr>
          <p:txBody>
            <a:bodyPr wrap="none" rtlCol="0">
              <a:spAutoFit/>
            </a:bodyPr>
            <a:lstStyle/>
            <a:p>
              <a:r>
                <a:rPr lang="en-US" sz="800" i="1" dirty="0"/>
                <a:t>d3</a:t>
              </a:r>
            </a:p>
          </p:txBody>
        </p:sp>
        <p:sp>
          <p:nvSpPr>
            <p:cNvPr id="67" name="TextBox 66"/>
            <p:cNvSpPr txBox="1"/>
            <p:nvPr/>
          </p:nvSpPr>
          <p:spPr>
            <a:xfrm>
              <a:off x="2984470" y="2940611"/>
              <a:ext cx="359138" cy="267860"/>
            </a:xfrm>
            <a:prstGeom prst="rect">
              <a:avLst/>
            </a:prstGeom>
            <a:noFill/>
          </p:spPr>
          <p:txBody>
            <a:bodyPr wrap="none" rtlCol="0">
              <a:spAutoFit/>
            </a:bodyPr>
            <a:lstStyle/>
            <a:p>
              <a:r>
                <a:rPr lang="en-US" sz="800" i="1" dirty="0"/>
                <a:t>d2</a:t>
              </a:r>
            </a:p>
          </p:txBody>
        </p:sp>
        <p:sp>
          <p:nvSpPr>
            <p:cNvPr id="68" name="TextBox 67"/>
            <p:cNvSpPr txBox="1"/>
            <p:nvPr/>
          </p:nvSpPr>
          <p:spPr>
            <a:xfrm>
              <a:off x="2984470" y="3670104"/>
              <a:ext cx="359138" cy="267860"/>
            </a:xfrm>
            <a:prstGeom prst="rect">
              <a:avLst/>
            </a:prstGeom>
            <a:noFill/>
          </p:spPr>
          <p:txBody>
            <a:bodyPr wrap="none" rtlCol="0">
              <a:spAutoFit/>
            </a:bodyPr>
            <a:lstStyle/>
            <a:p>
              <a:r>
                <a:rPr lang="en-US" sz="800" i="1" dirty="0"/>
                <a:t>d1</a:t>
              </a:r>
            </a:p>
          </p:txBody>
        </p:sp>
        <p:sp>
          <p:nvSpPr>
            <p:cNvPr id="69" name="TextBox 68"/>
            <p:cNvSpPr txBox="1"/>
            <p:nvPr/>
          </p:nvSpPr>
          <p:spPr>
            <a:xfrm>
              <a:off x="3285989" y="3541996"/>
              <a:ext cx="1192209" cy="267859"/>
            </a:xfrm>
            <a:prstGeom prst="rect">
              <a:avLst/>
            </a:prstGeom>
            <a:noFill/>
          </p:spPr>
          <p:txBody>
            <a:bodyPr wrap="none" rtlCol="0">
              <a:spAutoFit/>
            </a:bodyPr>
            <a:lstStyle/>
            <a:p>
              <a:r>
                <a:rPr lang="en-US" sz="800" i="1" dirty="0"/>
                <a:t>d1 = </a:t>
              </a:r>
              <a:r>
                <a:rPr lang="el-GR" sz="800" i="1" dirty="0">
                  <a:cs typeface="Calibri" panose="020F0502020204030204" pitchFamily="34" charset="0"/>
                </a:rPr>
                <a:t>Δ</a:t>
              </a:r>
              <a:r>
                <a:rPr lang="en-US" sz="800" i="1" dirty="0">
                  <a:cs typeface="Calibri" panose="020F0502020204030204" pitchFamily="34" charset="0"/>
                </a:rPr>
                <a:t>(</a:t>
              </a:r>
              <a:r>
                <a:rPr lang="en-US" sz="800" i="1" dirty="0" err="1">
                  <a:cs typeface="Calibri" panose="020F0502020204030204" pitchFamily="34" charset="0"/>
                </a:rPr>
                <a:t>ts</a:t>
              </a:r>
              <a:r>
                <a:rPr lang="en-US" sz="800" i="1" dirty="0">
                  <a:cs typeface="Calibri" panose="020F0502020204030204" pitchFamily="34" charset="0"/>
                </a:rPr>
                <a:t>(B), </a:t>
              </a:r>
              <a:r>
                <a:rPr lang="en-US" sz="800" i="1" dirty="0" err="1">
                  <a:cs typeface="Calibri" panose="020F0502020204030204" pitchFamily="34" charset="0"/>
                </a:rPr>
                <a:t>ts</a:t>
              </a:r>
              <a:r>
                <a:rPr lang="en-US" sz="800" i="1" dirty="0">
                  <a:cs typeface="Calibri" panose="020F0502020204030204" pitchFamily="34" charset="0"/>
                </a:rPr>
                <a:t>(A)) </a:t>
              </a:r>
              <a:endParaRPr lang="en-US" sz="800" i="1" dirty="0"/>
            </a:p>
          </p:txBody>
        </p:sp>
        <p:sp>
          <p:nvSpPr>
            <p:cNvPr id="70" name="TextBox 69"/>
            <p:cNvSpPr txBox="1"/>
            <p:nvPr/>
          </p:nvSpPr>
          <p:spPr>
            <a:xfrm>
              <a:off x="3571876" y="1393031"/>
              <a:ext cx="947070" cy="267859"/>
            </a:xfrm>
            <a:prstGeom prst="rect">
              <a:avLst/>
            </a:prstGeom>
            <a:noFill/>
          </p:spPr>
          <p:txBody>
            <a:bodyPr wrap="none" rtlCol="0">
              <a:spAutoFit/>
            </a:bodyPr>
            <a:lstStyle/>
            <a:p>
              <a:r>
                <a:rPr lang="en-US" sz="800" i="1" dirty="0">
                  <a:latin typeface="Arial" charset="0"/>
                  <a:ea typeface="Arial" charset="0"/>
                  <a:cs typeface="Arial" charset="0"/>
                </a:rPr>
                <a:t>Time Series </a:t>
              </a:r>
            </a:p>
          </p:txBody>
        </p:sp>
      </p:grpSp>
      <p:grpSp>
        <p:nvGrpSpPr>
          <p:cNvPr id="71" name="Group 70"/>
          <p:cNvGrpSpPr/>
          <p:nvPr/>
        </p:nvGrpSpPr>
        <p:grpSpPr>
          <a:xfrm>
            <a:off x="4191469" y="2320990"/>
            <a:ext cx="4276256" cy="2529946"/>
            <a:chOff x="1831141" y="984520"/>
            <a:chExt cx="6356828" cy="3760867"/>
          </a:xfrm>
        </p:grpSpPr>
        <p:sp>
          <p:nvSpPr>
            <p:cNvPr id="72" name="Rectangle 71"/>
            <p:cNvSpPr/>
            <p:nvPr/>
          </p:nvSpPr>
          <p:spPr>
            <a:xfrm>
              <a:off x="5717376" y="1393545"/>
              <a:ext cx="755554" cy="3093243"/>
            </a:xfrm>
            <a:prstGeom prst="rect">
              <a:avLst/>
            </a:prstGeom>
            <a:solidFill>
              <a:schemeClr val="bg1">
                <a:lumMod val="85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73" name="Picture 2" descr="https://i.stack.imgur.com/UTon0.png"/>
            <p:cNvPicPr>
              <a:picLocks noChangeAspect="1" noChangeArrowheads="1"/>
            </p:cNvPicPr>
            <p:nvPr/>
          </p:nvPicPr>
          <p:blipFill rotWithShape="1">
            <a:blip r:embed="rId7" cstate="print">
              <a:duotone>
                <a:prstClr val="black"/>
                <a:srgbClr val="009900">
                  <a:tint val="45000"/>
                  <a:satMod val="400000"/>
                </a:srgbClr>
              </a:duotone>
              <a:extLst>
                <a:ext uri="{28A0092B-C50C-407E-A947-70E740481C1C}">
                  <a14:useLocalDpi xmlns:a14="http://schemas.microsoft.com/office/drawing/2010/main" val="0"/>
                </a:ext>
              </a:extLst>
            </a:blip>
            <a:srcRect l="45051" t="12039" r="29549" b="73082"/>
            <a:stretch/>
          </p:blipFill>
          <p:spPr bwMode="auto">
            <a:xfrm>
              <a:off x="5693150" y="1697757"/>
              <a:ext cx="779780" cy="237723"/>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https://i.stack.imgur.com/UTon0.png"/>
            <p:cNvPicPr>
              <a:picLocks noChangeAspect="1" noChangeArrowheads="1"/>
            </p:cNvPicPr>
            <p:nvPr/>
          </p:nvPicPr>
          <p:blipFill rotWithShape="1">
            <a:blip r:embed="rId7" cstate="print">
              <a:duotone>
                <a:prstClr val="black"/>
                <a:srgbClr val="009900">
                  <a:tint val="45000"/>
                  <a:satMod val="400000"/>
                </a:srgbClr>
              </a:duotone>
              <a:extLst>
                <a:ext uri="{28A0092B-C50C-407E-A947-70E740481C1C}">
                  <a14:useLocalDpi xmlns:a14="http://schemas.microsoft.com/office/drawing/2010/main" val="0"/>
                </a:ext>
              </a:extLst>
            </a:blip>
            <a:srcRect l="32769" t="29892" r="44493" b="55304"/>
            <a:stretch/>
          </p:blipFill>
          <p:spPr bwMode="auto">
            <a:xfrm>
              <a:off x="5695225" y="3867407"/>
              <a:ext cx="775629" cy="236541"/>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4" descr="Deomposition"/>
            <p:cNvPicPr>
              <a:picLocks noChangeAspect="1" noChangeArrowheads="1"/>
            </p:cNvPicPr>
            <p:nvPr/>
          </p:nvPicPr>
          <p:blipFill rotWithShape="1">
            <a:blip r:embed="rId8" cstate="print">
              <a:duotone>
                <a:prstClr val="black"/>
                <a:srgbClr val="009900">
                  <a:tint val="45000"/>
                  <a:satMod val="400000"/>
                </a:srgbClr>
              </a:duotone>
              <a:extLst>
                <a:ext uri="{28A0092B-C50C-407E-A947-70E740481C1C}">
                  <a14:useLocalDpi xmlns:a14="http://schemas.microsoft.com/office/drawing/2010/main" val="0"/>
                </a:ext>
              </a:extLst>
            </a:blip>
            <a:srcRect/>
            <a:stretch/>
          </p:blipFill>
          <p:spPr bwMode="auto">
            <a:xfrm>
              <a:off x="5725840" y="3179802"/>
              <a:ext cx="743054" cy="197393"/>
            </a:xfrm>
            <a:prstGeom prst="rect">
              <a:avLst/>
            </a:prstGeom>
            <a:noFill/>
            <a:extLst>
              <a:ext uri="{909E8E84-426E-40DD-AFC4-6F175D3DCCD1}">
                <a14:hiddenFill xmlns:a14="http://schemas.microsoft.com/office/drawing/2010/main">
                  <a:solidFill>
                    <a:srgbClr val="FFFFFF"/>
                  </a:solidFill>
                </a14:hiddenFill>
              </a:ext>
            </a:extLst>
          </p:spPr>
        </p:pic>
        <p:sp>
          <p:nvSpPr>
            <p:cNvPr id="76" name="Rectangle 75"/>
            <p:cNvSpPr/>
            <p:nvPr/>
          </p:nvSpPr>
          <p:spPr>
            <a:xfrm>
              <a:off x="2275199" y="3397743"/>
              <a:ext cx="731520" cy="310906"/>
            </a:xfrm>
            <a:prstGeom prst="rect">
              <a:avLst/>
            </a:prstGeom>
            <a:noFill/>
            <a:ln w="1270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chemeClr val="tx1"/>
                  </a:solidFill>
                  <a:latin typeface="Arial" pitchFamily="34" charset="0"/>
                  <a:cs typeface="Arial" pitchFamily="34" charset="0"/>
                </a:rPr>
                <a:t>B</a:t>
              </a:r>
            </a:p>
            <a:p>
              <a:pPr algn="ctr"/>
              <a:r>
                <a:rPr lang="en-US" sz="400" dirty="0">
                  <a:solidFill>
                    <a:schemeClr val="tx1"/>
                  </a:solidFill>
                  <a:latin typeface="Arial" pitchFamily="34" charset="0"/>
                  <a:cs typeface="Arial" pitchFamily="34" charset="0"/>
                </a:rPr>
                <a:t>(23, 18, 17)</a:t>
              </a:r>
              <a:endParaRPr lang="en-US" sz="600" dirty="0">
                <a:solidFill>
                  <a:schemeClr val="tx1"/>
                </a:solidFill>
                <a:latin typeface="Arial" pitchFamily="34" charset="0"/>
                <a:cs typeface="Arial" pitchFamily="34" charset="0"/>
              </a:endParaRPr>
            </a:p>
          </p:txBody>
        </p:sp>
        <p:sp>
          <p:nvSpPr>
            <p:cNvPr id="77" name="Rectangle 76"/>
            <p:cNvSpPr/>
            <p:nvPr/>
          </p:nvSpPr>
          <p:spPr>
            <a:xfrm>
              <a:off x="2275199" y="2737924"/>
              <a:ext cx="731520" cy="310906"/>
            </a:xfrm>
            <a:prstGeom prst="rect">
              <a:avLst/>
            </a:prstGeom>
            <a:noFill/>
            <a:ln w="1270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u="sng" dirty="0">
                  <a:solidFill>
                    <a:schemeClr val="tx1"/>
                  </a:solidFill>
                  <a:latin typeface="Arial" pitchFamily="34" charset="0"/>
                  <a:cs typeface="Arial" pitchFamily="34" charset="0"/>
                </a:rPr>
                <a:t>B</a:t>
              </a:r>
            </a:p>
            <a:p>
              <a:pPr algn="ctr"/>
              <a:r>
                <a:rPr lang="en-US" sz="400" dirty="0">
                  <a:solidFill>
                    <a:schemeClr val="tx1"/>
                  </a:solidFill>
                  <a:latin typeface="Arial" pitchFamily="34" charset="0"/>
                  <a:cs typeface="Arial" pitchFamily="34" charset="0"/>
                </a:rPr>
                <a:t>(23, 18, 17)</a:t>
              </a:r>
              <a:endParaRPr lang="en-US" sz="600" dirty="0">
                <a:solidFill>
                  <a:schemeClr val="tx1"/>
                </a:solidFill>
                <a:latin typeface="Arial" pitchFamily="34" charset="0"/>
                <a:cs typeface="Arial" pitchFamily="34" charset="0"/>
              </a:endParaRPr>
            </a:p>
          </p:txBody>
        </p:sp>
        <p:sp>
          <p:nvSpPr>
            <p:cNvPr id="78" name="Rectangle 77"/>
            <p:cNvSpPr/>
            <p:nvPr/>
          </p:nvSpPr>
          <p:spPr>
            <a:xfrm>
              <a:off x="2275199" y="2078105"/>
              <a:ext cx="731520" cy="31090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u="sng" dirty="0">
                  <a:solidFill>
                    <a:schemeClr val="tx1"/>
                  </a:solidFill>
                  <a:latin typeface="Arial" pitchFamily="34" charset="0"/>
                  <a:cs typeface="Arial" pitchFamily="34" charset="0"/>
                </a:rPr>
                <a:t>A</a:t>
              </a:r>
            </a:p>
            <a:p>
              <a:pPr algn="ctr"/>
              <a:r>
                <a:rPr lang="en-US" sz="400" dirty="0">
                  <a:solidFill>
                    <a:schemeClr val="tx1"/>
                  </a:solidFill>
                  <a:latin typeface="Arial" pitchFamily="34" charset="0"/>
                  <a:cs typeface="Arial" pitchFamily="34" charset="0"/>
                </a:rPr>
                <a:t>(18, 17, 17)</a:t>
              </a:r>
              <a:endParaRPr lang="en-US" sz="600" dirty="0">
                <a:solidFill>
                  <a:schemeClr val="tx1"/>
                </a:solidFill>
                <a:latin typeface="Arial" pitchFamily="34" charset="0"/>
                <a:cs typeface="Arial" pitchFamily="34" charset="0"/>
              </a:endParaRPr>
            </a:p>
          </p:txBody>
        </p:sp>
        <p:sp>
          <p:nvSpPr>
            <p:cNvPr id="79" name="Rectangle 78"/>
            <p:cNvSpPr/>
            <p:nvPr/>
          </p:nvSpPr>
          <p:spPr>
            <a:xfrm>
              <a:off x="2275199" y="1418286"/>
              <a:ext cx="731520" cy="31090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chemeClr val="tx1"/>
                  </a:solidFill>
                  <a:latin typeface="Arial" pitchFamily="34" charset="0"/>
                  <a:cs typeface="Arial" pitchFamily="34" charset="0"/>
                </a:rPr>
                <a:t>C</a:t>
              </a:r>
            </a:p>
            <a:p>
              <a:pPr algn="ctr"/>
              <a:r>
                <a:rPr lang="en-US" sz="400" dirty="0">
                  <a:solidFill>
                    <a:schemeClr val="tx1"/>
                  </a:solidFill>
                  <a:latin typeface="Arial" pitchFamily="34" charset="0"/>
                  <a:cs typeface="Arial" pitchFamily="34" charset="0"/>
                </a:rPr>
                <a:t>(14, 17, 17)</a:t>
              </a:r>
              <a:endParaRPr lang="en-US" sz="600" dirty="0">
                <a:solidFill>
                  <a:schemeClr val="tx1"/>
                </a:solidFill>
                <a:latin typeface="Arial" pitchFamily="34" charset="0"/>
                <a:cs typeface="Arial" pitchFamily="34" charset="0"/>
              </a:endParaRPr>
            </a:p>
          </p:txBody>
        </p:sp>
        <p:sp>
          <p:nvSpPr>
            <p:cNvPr id="80" name="Rectangle 79"/>
            <p:cNvSpPr/>
            <p:nvPr/>
          </p:nvSpPr>
          <p:spPr>
            <a:xfrm>
              <a:off x="2275199" y="4057561"/>
              <a:ext cx="731520" cy="31090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chemeClr val="tx1"/>
                  </a:solidFill>
                  <a:latin typeface="Arial" pitchFamily="34" charset="0"/>
                  <a:cs typeface="Arial" pitchFamily="34" charset="0"/>
                </a:rPr>
                <a:t>A</a:t>
              </a:r>
            </a:p>
            <a:p>
              <a:pPr algn="ctr"/>
              <a:r>
                <a:rPr lang="en-US" sz="400" dirty="0">
                  <a:solidFill>
                    <a:schemeClr val="tx1"/>
                  </a:solidFill>
                  <a:latin typeface="Arial" pitchFamily="34" charset="0"/>
                  <a:cs typeface="Arial" pitchFamily="34" charset="0"/>
                </a:rPr>
                <a:t>(18, 17, 17)</a:t>
              </a:r>
              <a:endParaRPr lang="en-US" sz="600" dirty="0">
                <a:solidFill>
                  <a:schemeClr val="tx1"/>
                </a:solidFill>
                <a:latin typeface="Arial" pitchFamily="34" charset="0"/>
                <a:cs typeface="Arial" pitchFamily="34" charset="0"/>
              </a:endParaRPr>
            </a:p>
          </p:txBody>
        </p:sp>
        <p:sp>
          <p:nvSpPr>
            <p:cNvPr id="81" name="TextBox 80"/>
            <p:cNvSpPr txBox="1"/>
            <p:nvPr/>
          </p:nvSpPr>
          <p:spPr>
            <a:xfrm>
              <a:off x="2054820" y="984520"/>
              <a:ext cx="1172280" cy="267859"/>
            </a:xfrm>
            <a:prstGeom prst="rect">
              <a:avLst/>
            </a:prstGeom>
            <a:noFill/>
          </p:spPr>
          <p:txBody>
            <a:bodyPr wrap="none" rtlCol="0">
              <a:spAutoFit/>
            </a:bodyPr>
            <a:lstStyle/>
            <a:p>
              <a:pPr algn="ctr"/>
              <a:r>
                <a:rPr lang="en-US" sz="800" b="1" dirty="0"/>
                <a:t>Distributed Trace </a:t>
              </a:r>
            </a:p>
          </p:txBody>
        </p:sp>
        <p:sp>
          <p:nvSpPr>
            <p:cNvPr id="82" name="TextBox 81"/>
            <p:cNvSpPr txBox="1"/>
            <p:nvPr/>
          </p:nvSpPr>
          <p:spPr>
            <a:xfrm rot="16200000">
              <a:off x="1743450" y="2612453"/>
              <a:ext cx="404976" cy="229593"/>
            </a:xfrm>
            <a:prstGeom prst="rect">
              <a:avLst/>
            </a:prstGeom>
            <a:noFill/>
          </p:spPr>
          <p:txBody>
            <a:bodyPr wrap="none" rtlCol="0">
              <a:spAutoFit/>
            </a:bodyPr>
            <a:lstStyle/>
            <a:p>
              <a:r>
                <a:rPr lang="en-US" sz="600" i="1" dirty="0"/>
                <a:t>time</a:t>
              </a:r>
            </a:p>
          </p:txBody>
        </p:sp>
        <p:cxnSp>
          <p:nvCxnSpPr>
            <p:cNvPr id="83" name="Straight Arrow Connector 82"/>
            <p:cNvCxnSpPr/>
            <p:nvPr/>
          </p:nvCxnSpPr>
          <p:spPr>
            <a:xfrm flipH="1">
              <a:off x="2020556" y="1314201"/>
              <a:ext cx="0" cy="3024000"/>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84" name="TextBox 83"/>
            <p:cNvSpPr txBox="1"/>
            <p:nvPr/>
          </p:nvSpPr>
          <p:spPr>
            <a:xfrm>
              <a:off x="2343651" y="1160833"/>
              <a:ext cx="629571" cy="320266"/>
            </a:xfrm>
            <a:prstGeom prst="rect">
              <a:avLst/>
            </a:prstGeom>
            <a:noFill/>
          </p:spPr>
          <p:txBody>
            <a:bodyPr wrap="none" rtlCol="0">
              <a:spAutoFit/>
            </a:bodyPr>
            <a:lstStyle/>
            <a:p>
              <a:r>
                <a:rPr lang="en-US" sz="800" i="1" dirty="0"/>
                <a:t>spans</a:t>
              </a:r>
            </a:p>
          </p:txBody>
        </p:sp>
        <p:sp>
          <p:nvSpPr>
            <p:cNvPr id="85" name="TextBox 84"/>
            <p:cNvSpPr txBox="1"/>
            <p:nvPr/>
          </p:nvSpPr>
          <p:spPr>
            <a:xfrm>
              <a:off x="2343651" y="4338201"/>
              <a:ext cx="629571" cy="320266"/>
            </a:xfrm>
            <a:prstGeom prst="rect">
              <a:avLst/>
            </a:prstGeom>
            <a:noFill/>
          </p:spPr>
          <p:txBody>
            <a:bodyPr wrap="none" rtlCol="0">
              <a:spAutoFit/>
            </a:bodyPr>
            <a:lstStyle/>
            <a:p>
              <a:r>
                <a:rPr lang="en-US" sz="800" i="1" dirty="0"/>
                <a:t>spans</a:t>
              </a:r>
            </a:p>
          </p:txBody>
        </p:sp>
        <p:cxnSp>
          <p:nvCxnSpPr>
            <p:cNvPr id="86" name="Straight Connector 85"/>
            <p:cNvCxnSpPr>
              <a:stCxn id="79" idx="2"/>
              <a:endCxn id="78" idx="0"/>
            </p:cNvCxnSpPr>
            <p:nvPr/>
          </p:nvCxnSpPr>
          <p:spPr>
            <a:xfrm>
              <a:off x="2640959" y="1729192"/>
              <a:ext cx="0" cy="348913"/>
            </a:xfrm>
            <a:prstGeom prst="line">
              <a:avLst/>
            </a:prstGeom>
            <a:ln>
              <a:solidFill>
                <a:srgbClr val="7030A0"/>
              </a:solidFill>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a:stCxn id="78" idx="2"/>
              <a:endCxn id="77" idx="0"/>
            </p:cNvCxnSpPr>
            <p:nvPr/>
          </p:nvCxnSpPr>
          <p:spPr>
            <a:xfrm>
              <a:off x="2640959" y="2389011"/>
              <a:ext cx="0" cy="348913"/>
            </a:xfrm>
            <a:prstGeom prst="line">
              <a:avLst/>
            </a:prstGeom>
            <a:ln>
              <a:solidFill>
                <a:srgbClr val="7030A0"/>
              </a:solidFill>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a:stCxn id="77" idx="2"/>
              <a:endCxn id="76" idx="0"/>
            </p:cNvCxnSpPr>
            <p:nvPr/>
          </p:nvCxnSpPr>
          <p:spPr>
            <a:xfrm>
              <a:off x="2640959" y="3048830"/>
              <a:ext cx="0" cy="348913"/>
            </a:xfrm>
            <a:prstGeom prst="line">
              <a:avLst/>
            </a:prstGeom>
            <a:ln>
              <a:solidFill>
                <a:srgbClr val="7030A0"/>
              </a:solidFill>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a:stCxn id="76" idx="2"/>
              <a:endCxn id="80" idx="0"/>
            </p:cNvCxnSpPr>
            <p:nvPr/>
          </p:nvCxnSpPr>
          <p:spPr>
            <a:xfrm>
              <a:off x="2640959" y="3708649"/>
              <a:ext cx="0" cy="348912"/>
            </a:xfrm>
            <a:prstGeom prst="line">
              <a:avLst/>
            </a:prstGeom>
            <a:ln>
              <a:solidFill>
                <a:srgbClr val="7030A0"/>
              </a:solidFill>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90" name="TextBox 89"/>
            <p:cNvSpPr txBox="1"/>
            <p:nvPr/>
          </p:nvSpPr>
          <p:spPr>
            <a:xfrm>
              <a:off x="2640957" y="1773293"/>
              <a:ext cx="359138" cy="267859"/>
            </a:xfrm>
            <a:prstGeom prst="rect">
              <a:avLst/>
            </a:prstGeom>
            <a:noFill/>
          </p:spPr>
          <p:txBody>
            <a:bodyPr wrap="none" rtlCol="0">
              <a:spAutoFit/>
            </a:bodyPr>
            <a:lstStyle/>
            <a:p>
              <a:r>
                <a:rPr lang="en-US" sz="800" i="1" dirty="0"/>
                <a:t>d4</a:t>
              </a:r>
            </a:p>
          </p:txBody>
        </p:sp>
        <p:sp>
          <p:nvSpPr>
            <p:cNvPr id="91" name="TextBox 90"/>
            <p:cNvSpPr txBox="1"/>
            <p:nvPr/>
          </p:nvSpPr>
          <p:spPr>
            <a:xfrm>
              <a:off x="2637904" y="2457283"/>
              <a:ext cx="359138" cy="267859"/>
            </a:xfrm>
            <a:prstGeom prst="rect">
              <a:avLst/>
            </a:prstGeom>
            <a:noFill/>
          </p:spPr>
          <p:txBody>
            <a:bodyPr wrap="none" rtlCol="0">
              <a:spAutoFit/>
            </a:bodyPr>
            <a:lstStyle/>
            <a:p>
              <a:r>
                <a:rPr lang="en-US" sz="800" i="1" dirty="0"/>
                <a:t>d3</a:t>
              </a:r>
            </a:p>
          </p:txBody>
        </p:sp>
        <p:sp>
          <p:nvSpPr>
            <p:cNvPr id="92" name="TextBox 91"/>
            <p:cNvSpPr txBox="1"/>
            <p:nvPr/>
          </p:nvSpPr>
          <p:spPr>
            <a:xfrm>
              <a:off x="2672205" y="3100175"/>
              <a:ext cx="359138" cy="267859"/>
            </a:xfrm>
            <a:prstGeom prst="rect">
              <a:avLst/>
            </a:prstGeom>
            <a:noFill/>
          </p:spPr>
          <p:txBody>
            <a:bodyPr wrap="none" rtlCol="0">
              <a:spAutoFit/>
            </a:bodyPr>
            <a:lstStyle/>
            <a:p>
              <a:r>
                <a:rPr lang="en-US" sz="800" i="1" dirty="0"/>
                <a:t>d2</a:t>
              </a:r>
            </a:p>
          </p:txBody>
        </p:sp>
        <p:sp>
          <p:nvSpPr>
            <p:cNvPr id="93" name="TextBox 92"/>
            <p:cNvSpPr txBox="1"/>
            <p:nvPr/>
          </p:nvSpPr>
          <p:spPr>
            <a:xfrm>
              <a:off x="2672205" y="3757903"/>
              <a:ext cx="359138" cy="267859"/>
            </a:xfrm>
            <a:prstGeom prst="rect">
              <a:avLst/>
            </a:prstGeom>
            <a:noFill/>
          </p:spPr>
          <p:txBody>
            <a:bodyPr wrap="none" rtlCol="0">
              <a:spAutoFit/>
            </a:bodyPr>
            <a:lstStyle/>
            <a:p>
              <a:r>
                <a:rPr lang="en-US" sz="800" i="1" dirty="0"/>
                <a:t>d1</a:t>
              </a:r>
            </a:p>
          </p:txBody>
        </p:sp>
        <p:cxnSp>
          <p:nvCxnSpPr>
            <p:cNvPr id="94" name="Straight Arrow Connector 93"/>
            <p:cNvCxnSpPr/>
            <p:nvPr/>
          </p:nvCxnSpPr>
          <p:spPr>
            <a:xfrm flipV="1">
              <a:off x="3255870" y="1462386"/>
              <a:ext cx="0" cy="5425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5" name="Straight Arrow Connector 94"/>
            <p:cNvCxnSpPr/>
            <p:nvPr/>
          </p:nvCxnSpPr>
          <p:spPr>
            <a:xfrm>
              <a:off x="3255870" y="2004911"/>
              <a:ext cx="25881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6" name="TextBox 95"/>
            <p:cNvSpPr txBox="1"/>
            <p:nvPr/>
          </p:nvSpPr>
          <p:spPr>
            <a:xfrm>
              <a:off x="3195253" y="1973660"/>
              <a:ext cx="393018" cy="229593"/>
            </a:xfrm>
            <a:prstGeom prst="rect">
              <a:avLst/>
            </a:prstGeom>
            <a:noFill/>
          </p:spPr>
          <p:txBody>
            <a:bodyPr wrap="none" rtlCol="0">
              <a:spAutoFit/>
            </a:bodyPr>
            <a:lstStyle/>
            <a:p>
              <a:r>
                <a:rPr lang="en-US" sz="600" i="1" dirty="0">
                  <a:latin typeface="Times New Roman" panose="02020603050405020304" pitchFamily="18" charset="0"/>
                  <a:cs typeface="Times New Roman" panose="02020603050405020304" pitchFamily="18" charset="0"/>
                </a:rPr>
                <a:t>time</a:t>
              </a:r>
            </a:p>
          </p:txBody>
        </p:sp>
        <p:cxnSp>
          <p:nvCxnSpPr>
            <p:cNvPr id="97" name="Straight Arrow Connector 96"/>
            <p:cNvCxnSpPr/>
            <p:nvPr/>
          </p:nvCxnSpPr>
          <p:spPr>
            <a:xfrm flipV="1">
              <a:off x="3255870" y="2179146"/>
              <a:ext cx="0" cy="5425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8" name="Straight Arrow Connector 97"/>
            <p:cNvCxnSpPr/>
            <p:nvPr/>
          </p:nvCxnSpPr>
          <p:spPr>
            <a:xfrm>
              <a:off x="3255870" y="2721671"/>
              <a:ext cx="25881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9" name="TextBox 98"/>
            <p:cNvSpPr txBox="1"/>
            <p:nvPr/>
          </p:nvSpPr>
          <p:spPr>
            <a:xfrm>
              <a:off x="3195253" y="2690418"/>
              <a:ext cx="393018" cy="229593"/>
            </a:xfrm>
            <a:prstGeom prst="rect">
              <a:avLst/>
            </a:prstGeom>
            <a:noFill/>
          </p:spPr>
          <p:txBody>
            <a:bodyPr wrap="none" rtlCol="0">
              <a:spAutoFit/>
            </a:bodyPr>
            <a:lstStyle/>
            <a:p>
              <a:r>
                <a:rPr lang="en-US" sz="600" i="1" dirty="0">
                  <a:latin typeface="Times New Roman" panose="02020603050405020304" pitchFamily="18" charset="0"/>
                  <a:cs typeface="Times New Roman" panose="02020603050405020304" pitchFamily="18" charset="0"/>
                </a:rPr>
                <a:t>time</a:t>
              </a:r>
            </a:p>
          </p:txBody>
        </p:sp>
        <p:cxnSp>
          <p:nvCxnSpPr>
            <p:cNvPr id="100" name="Straight Arrow Connector 99"/>
            <p:cNvCxnSpPr/>
            <p:nvPr/>
          </p:nvCxnSpPr>
          <p:spPr>
            <a:xfrm flipV="1">
              <a:off x="3255870" y="2905900"/>
              <a:ext cx="0" cy="5425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1" name="Straight Arrow Connector 100"/>
            <p:cNvCxnSpPr/>
            <p:nvPr/>
          </p:nvCxnSpPr>
          <p:spPr>
            <a:xfrm>
              <a:off x="3255870" y="3448425"/>
              <a:ext cx="25881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2" name="TextBox 101"/>
            <p:cNvSpPr txBox="1"/>
            <p:nvPr/>
          </p:nvSpPr>
          <p:spPr>
            <a:xfrm>
              <a:off x="3195253" y="3417173"/>
              <a:ext cx="393018" cy="229593"/>
            </a:xfrm>
            <a:prstGeom prst="rect">
              <a:avLst/>
            </a:prstGeom>
            <a:noFill/>
          </p:spPr>
          <p:txBody>
            <a:bodyPr wrap="none" rtlCol="0">
              <a:spAutoFit/>
            </a:bodyPr>
            <a:lstStyle/>
            <a:p>
              <a:r>
                <a:rPr lang="en-US" sz="600" i="1" dirty="0">
                  <a:latin typeface="Times New Roman" panose="02020603050405020304" pitchFamily="18" charset="0"/>
                  <a:cs typeface="Times New Roman" panose="02020603050405020304" pitchFamily="18" charset="0"/>
                </a:rPr>
                <a:t>time</a:t>
              </a:r>
            </a:p>
          </p:txBody>
        </p:sp>
        <p:cxnSp>
          <p:nvCxnSpPr>
            <p:cNvPr id="103" name="Straight Arrow Connector 102"/>
            <p:cNvCxnSpPr/>
            <p:nvPr/>
          </p:nvCxnSpPr>
          <p:spPr>
            <a:xfrm flipV="1">
              <a:off x="3255870" y="3632653"/>
              <a:ext cx="0" cy="5425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4" name="Straight Arrow Connector 103"/>
            <p:cNvCxnSpPr/>
            <p:nvPr/>
          </p:nvCxnSpPr>
          <p:spPr>
            <a:xfrm>
              <a:off x="3255870" y="4175178"/>
              <a:ext cx="25881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5" name="TextBox 104"/>
            <p:cNvSpPr txBox="1"/>
            <p:nvPr/>
          </p:nvSpPr>
          <p:spPr>
            <a:xfrm>
              <a:off x="3195253" y="4143926"/>
              <a:ext cx="393018" cy="229593"/>
            </a:xfrm>
            <a:prstGeom prst="rect">
              <a:avLst/>
            </a:prstGeom>
            <a:noFill/>
          </p:spPr>
          <p:txBody>
            <a:bodyPr wrap="none" rtlCol="0">
              <a:spAutoFit/>
            </a:bodyPr>
            <a:lstStyle/>
            <a:p>
              <a:r>
                <a:rPr lang="en-US" sz="600" i="1" dirty="0">
                  <a:latin typeface="Times New Roman" panose="02020603050405020304" pitchFamily="18" charset="0"/>
                  <a:cs typeface="Times New Roman" panose="02020603050405020304" pitchFamily="18" charset="0"/>
                </a:rPr>
                <a:t>time</a:t>
              </a:r>
            </a:p>
          </p:txBody>
        </p:sp>
        <p:pic>
          <p:nvPicPr>
            <p:cNvPr id="106" name="Picture 2" descr="Image result for trend seasonality signal"/>
            <p:cNvPicPr>
              <a:picLocks noChangeAspect="1" noChangeArrowheads="1"/>
            </p:cNvPicPr>
            <p:nvPr/>
          </p:nvPicPr>
          <p:blipFill rotWithShape="1">
            <a:blip r:embed="rId9" cstate="print">
              <a:clrChange>
                <a:clrFrom>
                  <a:srgbClr val="FFFFFF"/>
                </a:clrFrom>
                <a:clrTo>
                  <a:srgbClr val="FFFFFF">
                    <a:alpha val="0"/>
                  </a:srgbClr>
                </a:clrTo>
              </a:clrChange>
              <a:duotone>
                <a:prstClr val="black"/>
                <a:schemeClr val="tx2">
                  <a:tint val="45000"/>
                  <a:satMod val="400000"/>
                </a:schemeClr>
              </a:duotone>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rcRect/>
            <a:stretch/>
          </p:blipFill>
          <p:spPr bwMode="auto">
            <a:xfrm>
              <a:off x="5767381" y="2138259"/>
              <a:ext cx="653457" cy="575310"/>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4" descr="Deomposition"/>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a:off x="3274272" y="3205009"/>
              <a:ext cx="2451568" cy="182464"/>
            </a:xfrm>
            <a:prstGeom prst="rect">
              <a:avLst/>
            </a:prstGeom>
            <a:noFill/>
            <a:extLst>
              <a:ext uri="{909E8E84-426E-40DD-AFC4-6F175D3DCCD1}">
                <a14:hiddenFill xmlns:a14="http://schemas.microsoft.com/office/drawing/2010/main">
                  <a:solidFill>
                    <a:srgbClr val="FFFFFF"/>
                  </a:solidFill>
                </a14:hiddenFill>
              </a:ext>
            </a:extLst>
          </p:spPr>
        </p:pic>
        <p:sp>
          <p:nvSpPr>
            <p:cNvPr id="108" name="TextBox 107"/>
            <p:cNvSpPr txBox="1"/>
            <p:nvPr/>
          </p:nvSpPr>
          <p:spPr>
            <a:xfrm>
              <a:off x="5879386" y="1401647"/>
              <a:ext cx="371096" cy="267859"/>
            </a:xfrm>
            <a:prstGeom prst="rect">
              <a:avLst/>
            </a:prstGeom>
            <a:noFill/>
          </p:spPr>
          <p:txBody>
            <a:bodyPr wrap="none" rtlCol="0">
              <a:spAutoFit/>
            </a:bodyPr>
            <a:lstStyle/>
            <a:p>
              <a:r>
                <a:rPr lang="en-US" sz="800" dirty="0"/>
                <a:t>D4</a:t>
              </a:r>
            </a:p>
          </p:txBody>
        </p:sp>
        <p:sp>
          <p:nvSpPr>
            <p:cNvPr id="109" name="TextBox 108"/>
            <p:cNvSpPr txBox="1"/>
            <p:nvPr/>
          </p:nvSpPr>
          <p:spPr>
            <a:xfrm>
              <a:off x="5879386" y="2022939"/>
              <a:ext cx="371096" cy="267859"/>
            </a:xfrm>
            <a:prstGeom prst="rect">
              <a:avLst/>
            </a:prstGeom>
            <a:noFill/>
          </p:spPr>
          <p:txBody>
            <a:bodyPr wrap="none" rtlCol="0">
              <a:spAutoFit/>
            </a:bodyPr>
            <a:lstStyle/>
            <a:p>
              <a:r>
                <a:rPr lang="en-US" sz="800" dirty="0"/>
                <a:t>D3</a:t>
              </a:r>
            </a:p>
          </p:txBody>
        </p:sp>
        <p:sp>
          <p:nvSpPr>
            <p:cNvPr id="110" name="TextBox 109"/>
            <p:cNvSpPr txBox="1"/>
            <p:nvPr/>
          </p:nvSpPr>
          <p:spPr>
            <a:xfrm>
              <a:off x="5879386" y="2857738"/>
              <a:ext cx="371096" cy="267859"/>
            </a:xfrm>
            <a:prstGeom prst="rect">
              <a:avLst/>
            </a:prstGeom>
            <a:noFill/>
          </p:spPr>
          <p:txBody>
            <a:bodyPr wrap="none" rtlCol="0">
              <a:spAutoFit/>
            </a:bodyPr>
            <a:lstStyle/>
            <a:p>
              <a:r>
                <a:rPr lang="en-US" sz="800" dirty="0"/>
                <a:t>D2</a:t>
              </a:r>
            </a:p>
          </p:txBody>
        </p:sp>
        <p:sp>
          <p:nvSpPr>
            <p:cNvPr id="111" name="TextBox 110"/>
            <p:cNvSpPr txBox="1"/>
            <p:nvPr/>
          </p:nvSpPr>
          <p:spPr>
            <a:xfrm>
              <a:off x="5879386" y="3515465"/>
              <a:ext cx="371096" cy="267859"/>
            </a:xfrm>
            <a:prstGeom prst="rect">
              <a:avLst/>
            </a:prstGeom>
            <a:noFill/>
          </p:spPr>
          <p:txBody>
            <a:bodyPr wrap="none" rtlCol="0">
              <a:spAutoFit/>
            </a:bodyPr>
            <a:lstStyle/>
            <a:p>
              <a:r>
                <a:rPr lang="en-US" sz="800" dirty="0"/>
                <a:t>D1</a:t>
              </a:r>
            </a:p>
          </p:txBody>
        </p:sp>
        <p:sp>
          <p:nvSpPr>
            <p:cNvPr id="112" name="TextBox 111"/>
            <p:cNvSpPr txBox="1"/>
            <p:nvPr/>
          </p:nvSpPr>
          <p:spPr>
            <a:xfrm>
              <a:off x="5487606" y="998742"/>
              <a:ext cx="797596" cy="267860"/>
            </a:xfrm>
            <a:prstGeom prst="rect">
              <a:avLst/>
            </a:prstGeom>
            <a:noFill/>
          </p:spPr>
          <p:txBody>
            <a:bodyPr wrap="none" rtlCol="0">
              <a:spAutoFit/>
            </a:bodyPr>
            <a:lstStyle/>
            <a:p>
              <a:r>
                <a:rPr lang="en-US" sz="800" i="1" dirty="0"/>
                <a:t>Forecasted</a:t>
              </a:r>
            </a:p>
          </p:txBody>
        </p:sp>
        <p:pic>
          <p:nvPicPr>
            <p:cNvPr id="113" name="Picture 2" descr="https://i.stack.imgur.com/UTon0.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0790" t="12039" r="10580" b="72175"/>
            <a:stretch/>
          </p:blipFill>
          <p:spPr bwMode="auto">
            <a:xfrm>
              <a:off x="3303450" y="1697757"/>
              <a:ext cx="2413926" cy="252210"/>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 descr="https://i.stack.imgur.com/UTon0.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9757" t="29892" r="9230" b="53220"/>
            <a:stretch/>
          </p:blipFill>
          <p:spPr bwMode="auto">
            <a:xfrm>
              <a:off x="3295706" y="3866312"/>
              <a:ext cx="2421670" cy="269823"/>
            </a:xfrm>
            <a:prstGeom prst="rect">
              <a:avLst/>
            </a:prstGeom>
            <a:noFill/>
            <a:extLst>
              <a:ext uri="{909E8E84-426E-40DD-AFC4-6F175D3DCCD1}">
                <a14:hiddenFill xmlns:a14="http://schemas.microsoft.com/office/drawing/2010/main">
                  <a:solidFill>
                    <a:srgbClr val="FFFFFF"/>
                  </a:solidFill>
                </a14:hiddenFill>
              </a:ext>
            </a:extLst>
          </p:spPr>
        </p:pic>
        <p:cxnSp>
          <p:nvCxnSpPr>
            <p:cNvPr id="115" name="Straight Connector 114"/>
            <p:cNvCxnSpPr/>
            <p:nvPr/>
          </p:nvCxnSpPr>
          <p:spPr>
            <a:xfrm flipH="1">
              <a:off x="6425836" y="1244822"/>
              <a:ext cx="3466" cy="3108619"/>
            </a:xfrm>
            <a:prstGeom prst="line">
              <a:avLst/>
            </a:prstGeom>
            <a:ln>
              <a:prstDash val="sysDot"/>
            </a:ln>
          </p:spPr>
          <p:style>
            <a:lnRef idx="1">
              <a:schemeClr val="dk1"/>
            </a:lnRef>
            <a:fillRef idx="0">
              <a:schemeClr val="dk1"/>
            </a:fillRef>
            <a:effectRef idx="0">
              <a:schemeClr val="dk1"/>
            </a:effectRef>
            <a:fontRef idx="minor">
              <a:schemeClr val="tx1"/>
            </a:fontRef>
          </p:style>
        </p:cxnSp>
        <p:pic>
          <p:nvPicPr>
            <p:cNvPr id="116" name="Picture 2" descr="Image result for trend seasonality signal"/>
            <p:cNvPicPr>
              <a:picLocks noChangeAspect="1" noChangeArrowheads="1"/>
            </p:cNvPicPr>
            <p:nvPr/>
          </p:nvPicPr>
          <p:blipFill rotWithShape="1">
            <a:blip r:embed="rId4" cstate="print">
              <a:clrChange>
                <a:clrFrom>
                  <a:srgbClr val="FFFFFF"/>
                </a:clrFrom>
                <a:clrTo>
                  <a:srgbClr val="FFFFFF">
                    <a:alpha val="0"/>
                  </a:srgbClr>
                </a:clrTo>
              </a:clrChange>
              <a:duotone>
                <a:prstClr val="black"/>
                <a:schemeClr val="accent4">
                  <a:tint val="45000"/>
                  <a:satMod val="400000"/>
                </a:schemeClr>
              </a:duotone>
              <a:extLst>
                <a:ext uri="{28A0092B-C50C-407E-A947-70E740481C1C}">
                  <a14:useLocalDpi xmlns:a14="http://schemas.microsoft.com/office/drawing/2010/main" val="0"/>
                </a:ext>
              </a:extLst>
            </a:blip>
            <a:srcRect l="9677" t="11147" r="23682" b="19603"/>
            <a:stretch/>
          </p:blipFill>
          <p:spPr bwMode="auto">
            <a:xfrm>
              <a:off x="3274272" y="2146050"/>
              <a:ext cx="2472790" cy="575310"/>
            </a:xfrm>
            <a:prstGeom prst="rect">
              <a:avLst/>
            </a:prstGeom>
            <a:noFill/>
            <a:extLst>
              <a:ext uri="{909E8E84-426E-40DD-AFC4-6F175D3DCCD1}">
                <a14:hiddenFill xmlns:a14="http://schemas.microsoft.com/office/drawing/2010/main">
                  <a:solidFill>
                    <a:srgbClr val="FFFFFF"/>
                  </a:solidFill>
                </a14:hiddenFill>
              </a:ext>
            </a:extLst>
          </p:spPr>
        </p:pic>
        <p:sp>
          <p:nvSpPr>
            <p:cNvPr id="117" name="TextBox 116"/>
            <p:cNvSpPr txBox="1"/>
            <p:nvPr/>
          </p:nvSpPr>
          <p:spPr>
            <a:xfrm>
              <a:off x="6367974" y="998601"/>
              <a:ext cx="1114482" cy="267859"/>
            </a:xfrm>
            <a:prstGeom prst="rect">
              <a:avLst/>
            </a:prstGeom>
            <a:noFill/>
          </p:spPr>
          <p:txBody>
            <a:bodyPr wrap="none" rtlCol="0">
              <a:spAutoFit/>
            </a:bodyPr>
            <a:lstStyle/>
            <a:p>
              <a:r>
                <a:rPr lang="en-US" sz="800" i="1" dirty="0"/>
                <a:t>Trace in 12 hours</a:t>
              </a:r>
            </a:p>
          </p:txBody>
        </p:sp>
        <p:sp>
          <p:nvSpPr>
            <p:cNvPr id="118" name="TextBox 117"/>
            <p:cNvSpPr txBox="1"/>
            <p:nvPr/>
          </p:nvSpPr>
          <p:spPr>
            <a:xfrm>
              <a:off x="6611113" y="1147159"/>
              <a:ext cx="1576856" cy="420920"/>
            </a:xfrm>
            <a:prstGeom prst="rect">
              <a:avLst/>
            </a:prstGeom>
            <a:noFill/>
          </p:spPr>
          <p:txBody>
            <a:bodyPr wrap="none" rtlCol="0">
              <a:spAutoFit/>
            </a:bodyPr>
            <a:lstStyle/>
            <a:p>
              <a:r>
                <a:rPr lang="en-US" sz="800" dirty="0"/>
                <a:t>|</a:t>
              </a:r>
            </a:p>
            <a:p>
              <a:r>
                <a:rPr lang="en-US" sz="800" dirty="0"/>
                <a:t>|</a:t>
              </a:r>
              <a:r>
                <a:rPr lang="en-US" sz="800" i="1" dirty="0"/>
                <a:t>--&gt;</a:t>
              </a:r>
              <a:r>
                <a:rPr lang="en-US" sz="800" i="1" dirty="0">
                  <a:solidFill>
                    <a:srgbClr val="FF0000"/>
                  </a:solidFill>
                </a:rPr>
                <a:t> </a:t>
              </a:r>
              <a:r>
                <a:rPr lang="en-US" sz="800" i="1" dirty="0">
                  <a:solidFill>
                    <a:srgbClr val="009900"/>
                  </a:solidFill>
                </a:rPr>
                <a:t>Normal</a:t>
              </a:r>
              <a:r>
                <a:rPr lang="en-US" sz="800" i="1" dirty="0">
                  <a:solidFill>
                    <a:srgbClr val="FF0000"/>
                  </a:solidFill>
                </a:rPr>
                <a:t> </a:t>
              </a:r>
              <a:r>
                <a:rPr lang="en-US" sz="800" i="1" dirty="0"/>
                <a:t>or</a:t>
              </a:r>
              <a:r>
                <a:rPr lang="en-US" sz="800" i="1" dirty="0">
                  <a:solidFill>
                    <a:srgbClr val="FF0000"/>
                  </a:solidFill>
                </a:rPr>
                <a:t> abnormal</a:t>
              </a:r>
              <a:r>
                <a:rPr lang="en-US" sz="800" i="1" dirty="0"/>
                <a:t>?</a:t>
              </a:r>
            </a:p>
          </p:txBody>
        </p:sp>
        <p:sp>
          <p:nvSpPr>
            <p:cNvPr id="119" name="TextBox 118"/>
            <p:cNvSpPr txBox="1"/>
            <p:nvPr/>
          </p:nvSpPr>
          <p:spPr>
            <a:xfrm>
              <a:off x="5487872" y="4477528"/>
              <a:ext cx="1281893" cy="267859"/>
            </a:xfrm>
            <a:prstGeom prst="rect">
              <a:avLst/>
            </a:prstGeom>
            <a:noFill/>
          </p:spPr>
          <p:txBody>
            <a:bodyPr wrap="none" rtlCol="0">
              <a:spAutoFit/>
            </a:bodyPr>
            <a:lstStyle/>
            <a:p>
              <a:r>
                <a:rPr lang="en-US" sz="800" i="1" dirty="0"/>
                <a:t>Forecasted behavior</a:t>
              </a:r>
            </a:p>
          </p:txBody>
        </p:sp>
        <p:sp>
          <p:nvSpPr>
            <p:cNvPr id="120" name="TextBox 119"/>
            <p:cNvSpPr txBox="1"/>
            <p:nvPr/>
          </p:nvSpPr>
          <p:spPr>
            <a:xfrm>
              <a:off x="6468894" y="1681069"/>
              <a:ext cx="618227" cy="267859"/>
            </a:xfrm>
            <a:prstGeom prst="rect">
              <a:avLst/>
            </a:prstGeom>
            <a:noFill/>
          </p:spPr>
          <p:txBody>
            <a:bodyPr wrap="none" rtlCol="0">
              <a:spAutoFit/>
            </a:bodyPr>
            <a:lstStyle/>
            <a:p>
              <a:r>
                <a:rPr lang="en-US" sz="800" i="1" dirty="0">
                  <a:solidFill>
                    <a:srgbClr val="009900"/>
                  </a:solidFill>
                </a:rPr>
                <a:t>Normal</a:t>
              </a:r>
              <a:endParaRPr lang="en-US" sz="800" i="1" dirty="0"/>
            </a:p>
          </p:txBody>
        </p:sp>
        <p:sp>
          <p:nvSpPr>
            <p:cNvPr id="121" name="TextBox 120"/>
            <p:cNvSpPr txBox="1"/>
            <p:nvPr/>
          </p:nvSpPr>
          <p:spPr>
            <a:xfrm>
              <a:off x="6468892" y="3141252"/>
              <a:ext cx="618227" cy="267859"/>
            </a:xfrm>
            <a:prstGeom prst="rect">
              <a:avLst/>
            </a:prstGeom>
            <a:noFill/>
          </p:spPr>
          <p:txBody>
            <a:bodyPr wrap="none" rtlCol="0">
              <a:spAutoFit/>
            </a:bodyPr>
            <a:lstStyle/>
            <a:p>
              <a:r>
                <a:rPr lang="en-US" sz="800" i="1" dirty="0">
                  <a:solidFill>
                    <a:srgbClr val="009900"/>
                  </a:solidFill>
                </a:rPr>
                <a:t>Normal</a:t>
              </a:r>
              <a:endParaRPr lang="en-US" sz="800" i="1" dirty="0"/>
            </a:p>
          </p:txBody>
        </p:sp>
        <p:sp>
          <p:nvSpPr>
            <p:cNvPr id="122" name="TextBox 121"/>
            <p:cNvSpPr txBox="1"/>
            <p:nvPr/>
          </p:nvSpPr>
          <p:spPr>
            <a:xfrm>
              <a:off x="6460004" y="3853708"/>
              <a:ext cx="618227" cy="267859"/>
            </a:xfrm>
            <a:prstGeom prst="rect">
              <a:avLst/>
            </a:prstGeom>
            <a:noFill/>
          </p:spPr>
          <p:txBody>
            <a:bodyPr wrap="none" rtlCol="0">
              <a:spAutoFit/>
            </a:bodyPr>
            <a:lstStyle/>
            <a:p>
              <a:r>
                <a:rPr lang="en-US" sz="800" i="1" dirty="0">
                  <a:solidFill>
                    <a:srgbClr val="009900"/>
                  </a:solidFill>
                </a:rPr>
                <a:t>Normal</a:t>
              </a:r>
              <a:endParaRPr lang="en-US" sz="800" i="1" dirty="0"/>
            </a:p>
          </p:txBody>
        </p:sp>
        <p:sp>
          <p:nvSpPr>
            <p:cNvPr id="123" name="TextBox 122"/>
            <p:cNvSpPr txBox="1"/>
            <p:nvPr/>
          </p:nvSpPr>
          <p:spPr>
            <a:xfrm>
              <a:off x="6399089" y="2254376"/>
              <a:ext cx="741792" cy="267859"/>
            </a:xfrm>
            <a:prstGeom prst="rect">
              <a:avLst/>
            </a:prstGeom>
            <a:noFill/>
          </p:spPr>
          <p:txBody>
            <a:bodyPr wrap="none" rtlCol="0">
              <a:spAutoFit/>
            </a:bodyPr>
            <a:lstStyle/>
            <a:p>
              <a:r>
                <a:rPr lang="en-US" sz="800" i="1" dirty="0">
                  <a:solidFill>
                    <a:srgbClr val="FF0000"/>
                  </a:solidFill>
                </a:rPr>
                <a:t>Abnormal</a:t>
              </a:r>
              <a:endParaRPr lang="en-US" sz="800" i="1" dirty="0"/>
            </a:p>
          </p:txBody>
        </p:sp>
        <p:sp>
          <p:nvSpPr>
            <p:cNvPr id="124" name="TextBox 123"/>
            <p:cNvSpPr txBox="1"/>
            <p:nvPr/>
          </p:nvSpPr>
          <p:spPr>
            <a:xfrm>
              <a:off x="2917401" y="1479088"/>
              <a:ext cx="359138" cy="267860"/>
            </a:xfrm>
            <a:prstGeom prst="rect">
              <a:avLst/>
            </a:prstGeom>
            <a:noFill/>
          </p:spPr>
          <p:txBody>
            <a:bodyPr wrap="none" rtlCol="0">
              <a:spAutoFit/>
            </a:bodyPr>
            <a:lstStyle/>
            <a:p>
              <a:r>
                <a:rPr lang="en-US" sz="800" i="1" dirty="0"/>
                <a:t>d4</a:t>
              </a:r>
            </a:p>
          </p:txBody>
        </p:sp>
        <p:sp>
          <p:nvSpPr>
            <p:cNvPr id="125" name="TextBox 124"/>
            <p:cNvSpPr txBox="1"/>
            <p:nvPr/>
          </p:nvSpPr>
          <p:spPr>
            <a:xfrm>
              <a:off x="2914347" y="2205917"/>
              <a:ext cx="359138" cy="267860"/>
            </a:xfrm>
            <a:prstGeom prst="rect">
              <a:avLst/>
            </a:prstGeom>
            <a:noFill/>
          </p:spPr>
          <p:txBody>
            <a:bodyPr wrap="none" rtlCol="0">
              <a:spAutoFit/>
            </a:bodyPr>
            <a:lstStyle/>
            <a:p>
              <a:r>
                <a:rPr lang="en-US" sz="800" i="1" dirty="0"/>
                <a:t>d3</a:t>
              </a:r>
            </a:p>
          </p:txBody>
        </p:sp>
        <p:sp>
          <p:nvSpPr>
            <p:cNvPr id="126" name="TextBox 125"/>
            <p:cNvSpPr txBox="1"/>
            <p:nvPr/>
          </p:nvSpPr>
          <p:spPr>
            <a:xfrm>
              <a:off x="2948649" y="2940611"/>
              <a:ext cx="359138" cy="267860"/>
            </a:xfrm>
            <a:prstGeom prst="rect">
              <a:avLst/>
            </a:prstGeom>
            <a:noFill/>
          </p:spPr>
          <p:txBody>
            <a:bodyPr wrap="none" rtlCol="0">
              <a:spAutoFit/>
            </a:bodyPr>
            <a:lstStyle/>
            <a:p>
              <a:r>
                <a:rPr lang="en-US" sz="800" i="1" dirty="0"/>
                <a:t>d2</a:t>
              </a:r>
            </a:p>
          </p:txBody>
        </p:sp>
        <p:sp>
          <p:nvSpPr>
            <p:cNvPr id="127" name="TextBox 126"/>
            <p:cNvSpPr txBox="1"/>
            <p:nvPr/>
          </p:nvSpPr>
          <p:spPr>
            <a:xfrm>
              <a:off x="2948649" y="3670105"/>
              <a:ext cx="359138" cy="267860"/>
            </a:xfrm>
            <a:prstGeom prst="rect">
              <a:avLst/>
            </a:prstGeom>
            <a:noFill/>
          </p:spPr>
          <p:txBody>
            <a:bodyPr wrap="none" rtlCol="0">
              <a:spAutoFit/>
            </a:bodyPr>
            <a:lstStyle/>
            <a:p>
              <a:r>
                <a:rPr lang="en-US" sz="800" i="1" dirty="0"/>
                <a:t>d1</a:t>
              </a:r>
            </a:p>
          </p:txBody>
        </p:sp>
        <p:sp>
          <p:nvSpPr>
            <p:cNvPr id="128" name="TextBox 127"/>
            <p:cNvSpPr txBox="1"/>
            <p:nvPr/>
          </p:nvSpPr>
          <p:spPr>
            <a:xfrm>
              <a:off x="3246931" y="3541997"/>
              <a:ext cx="1192209" cy="267859"/>
            </a:xfrm>
            <a:prstGeom prst="rect">
              <a:avLst/>
            </a:prstGeom>
            <a:noFill/>
          </p:spPr>
          <p:txBody>
            <a:bodyPr wrap="none" rtlCol="0">
              <a:spAutoFit/>
            </a:bodyPr>
            <a:lstStyle/>
            <a:p>
              <a:r>
                <a:rPr lang="en-US" sz="800" i="1" dirty="0"/>
                <a:t>d1 = </a:t>
              </a:r>
              <a:r>
                <a:rPr lang="el-GR" sz="800" i="1" dirty="0">
                  <a:cs typeface="Calibri" panose="020F0502020204030204" pitchFamily="34" charset="0"/>
                </a:rPr>
                <a:t>Δ</a:t>
              </a:r>
              <a:r>
                <a:rPr lang="en-US" sz="800" i="1" dirty="0">
                  <a:cs typeface="Calibri" panose="020F0502020204030204" pitchFamily="34" charset="0"/>
                </a:rPr>
                <a:t>(</a:t>
              </a:r>
              <a:r>
                <a:rPr lang="en-US" sz="800" i="1" dirty="0" err="1">
                  <a:cs typeface="Calibri" panose="020F0502020204030204" pitchFamily="34" charset="0"/>
                </a:rPr>
                <a:t>ts</a:t>
              </a:r>
              <a:r>
                <a:rPr lang="en-US" sz="800" i="1" dirty="0">
                  <a:cs typeface="Calibri" panose="020F0502020204030204" pitchFamily="34" charset="0"/>
                </a:rPr>
                <a:t>(B), </a:t>
              </a:r>
              <a:r>
                <a:rPr lang="en-US" sz="800" i="1" dirty="0" err="1">
                  <a:cs typeface="Calibri" panose="020F0502020204030204" pitchFamily="34" charset="0"/>
                </a:rPr>
                <a:t>ts</a:t>
              </a:r>
              <a:r>
                <a:rPr lang="en-US" sz="800" i="1" dirty="0">
                  <a:cs typeface="Calibri" panose="020F0502020204030204" pitchFamily="34" charset="0"/>
                </a:rPr>
                <a:t>(A)) </a:t>
              </a:r>
              <a:endParaRPr lang="en-US" sz="800" i="1" dirty="0"/>
            </a:p>
          </p:txBody>
        </p:sp>
      </p:grpSp>
      <p:graphicFrame>
        <p:nvGraphicFramePr>
          <p:cNvPr id="145" name="Object 2"/>
          <p:cNvGraphicFramePr>
            <a:graphicFrameLocks noChangeAspect="1"/>
          </p:cNvGraphicFramePr>
          <p:nvPr>
            <p:extLst>
              <p:ext uri="{D42A27DB-BD31-4B8C-83A1-F6EECF244321}">
                <p14:modId xmlns:p14="http://schemas.microsoft.com/office/powerpoint/2010/main" val="640555997"/>
              </p:ext>
            </p:extLst>
          </p:nvPr>
        </p:nvGraphicFramePr>
        <p:xfrm>
          <a:off x="1619250" y="644525"/>
          <a:ext cx="977900" cy="228600"/>
        </p:xfrm>
        <a:graphic>
          <a:graphicData uri="http://schemas.openxmlformats.org/presentationml/2006/ole">
            <mc:AlternateContent xmlns:mc="http://schemas.openxmlformats.org/markup-compatibility/2006">
              <mc:Choice xmlns:v="urn:schemas-microsoft-com:vml" Requires="v">
                <p:oleObj spid="_x0000_s3135" name="Equação" r:id="rId12" imgW="977760" imgH="228600" progId="Equation.3">
                  <p:embed/>
                </p:oleObj>
              </mc:Choice>
              <mc:Fallback>
                <p:oleObj name="Equação" r:id="rId12" imgW="977760" imgH="228600" progId="Equation.3">
                  <p:embed/>
                  <p:pic>
                    <p:nvPicPr>
                      <p:cNvPr id="0" name=""/>
                      <p:cNvPicPr>
                        <a:picLocks noChangeAspect="1" noChangeArrowheads="1"/>
                      </p:cNvPicPr>
                      <p:nvPr/>
                    </p:nvPicPr>
                    <p:blipFill>
                      <a:blip r:embed="rId13"/>
                      <a:srcRect/>
                      <a:stretch>
                        <a:fillRect/>
                      </a:stretch>
                    </p:blipFill>
                    <p:spPr bwMode="auto">
                      <a:xfrm>
                        <a:off x="1619250" y="644525"/>
                        <a:ext cx="9779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6" name="CustomShape 43"/>
          <p:cNvSpPr/>
          <p:nvPr/>
        </p:nvSpPr>
        <p:spPr>
          <a:xfrm>
            <a:off x="385557" y="617074"/>
            <a:ext cx="3996000" cy="156708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69875" indent="-269875">
              <a:buClr>
                <a:srgbClr val="990000"/>
              </a:buClr>
              <a:buSzPct val="120000"/>
              <a:buFont typeface="Wingdings" panose="05000000000000000000" pitchFamily="2" charset="2"/>
              <a:buChar char="§"/>
            </a:pPr>
            <a:r>
              <a:rPr lang="en-US" sz="1100" b="1" dirty="0">
                <a:latin typeface="Arial" panose="020B0604020202020204" pitchFamily="34" charset="0"/>
                <a:cs typeface="Arial" panose="020B0604020202020204" pitchFamily="34" charset="0"/>
              </a:rPr>
              <a:t>Time Series</a:t>
            </a:r>
            <a:endParaRPr lang="en-US" sz="1100" spc="-1" dirty="0">
              <a:solidFill>
                <a:srgbClr val="000000"/>
              </a:solidFill>
              <a:uFill>
                <a:solidFill>
                  <a:srgbClr val="FFFFFF"/>
                </a:solidFill>
              </a:uFill>
              <a:latin typeface="Arial"/>
              <a:ea typeface="Arial"/>
            </a:endParaRPr>
          </a:p>
          <a:p>
            <a:pPr marL="447675" lvl="2" indent="-177800">
              <a:buClr>
                <a:srgbClr val="990000"/>
              </a:buClr>
              <a:buSzPct val="120000"/>
              <a:buFont typeface="Arial" panose="020B0604020202020204" pitchFamily="34" charset="0"/>
              <a:buChar char="‒"/>
            </a:pPr>
            <a:r>
              <a:rPr lang="en-US" sz="1100" spc="-1" dirty="0">
                <a:solidFill>
                  <a:srgbClr val="000000"/>
                </a:solidFill>
                <a:uFill>
                  <a:solidFill>
                    <a:srgbClr val="FFFFFF"/>
                  </a:solidFill>
                </a:uFill>
                <a:latin typeface="Arial"/>
                <a:ea typeface="Arial"/>
              </a:rPr>
              <a:t>Sequence of observations, measured at successive equally spaced time intervals collected from a process </a:t>
            </a:r>
          </a:p>
          <a:p>
            <a:pPr marL="269875" indent="-269875">
              <a:buClr>
                <a:srgbClr val="990000"/>
              </a:buClr>
              <a:buSzPct val="120000"/>
              <a:buFont typeface="Wingdings" panose="05000000000000000000" pitchFamily="2" charset="2"/>
              <a:buChar char="§"/>
            </a:pPr>
            <a:r>
              <a:rPr lang="en-US" sz="1100" b="1" spc="-1" dirty="0">
                <a:solidFill>
                  <a:srgbClr val="000000"/>
                </a:solidFill>
                <a:uFill>
                  <a:solidFill>
                    <a:srgbClr val="FFFFFF"/>
                  </a:solidFill>
                </a:uFill>
                <a:latin typeface="Arial"/>
                <a:ea typeface="Arial"/>
              </a:rPr>
              <a:t>Time series analysis</a:t>
            </a:r>
            <a:endParaRPr lang="en-US" sz="1100" spc="-1" dirty="0">
              <a:solidFill>
                <a:srgbClr val="000000"/>
              </a:solidFill>
              <a:uFill>
                <a:solidFill>
                  <a:srgbClr val="FFFFFF"/>
                </a:solidFill>
              </a:uFill>
              <a:latin typeface="Arial"/>
              <a:ea typeface="Arial"/>
            </a:endParaRPr>
          </a:p>
          <a:p>
            <a:pPr marL="447675" lvl="2" indent="-177800">
              <a:buClr>
                <a:srgbClr val="990000"/>
              </a:buClr>
              <a:buSzPct val="120000"/>
              <a:buFont typeface="Arial" panose="020B0604020202020204" pitchFamily="34" charset="0"/>
              <a:buChar char="‒"/>
            </a:pPr>
            <a:r>
              <a:rPr lang="en-US" sz="1100" spc="-1" dirty="0">
                <a:solidFill>
                  <a:srgbClr val="000000"/>
                </a:solidFill>
                <a:uFill>
                  <a:solidFill>
                    <a:srgbClr val="FFFFFF"/>
                  </a:solidFill>
                </a:uFill>
                <a:latin typeface="Arial"/>
                <a:ea typeface="Arial"/>
              </a:rPr>
              <a:t>Targets to understand the context of observations or to make predictions.</a:t>
            </a:r>
          </a:p>
          <a:p>
            <a:pPr marL="269875" indent="-269875">
              <a:buClr>
                <a:srgbClr val="990000"/>
              </a:buClr>
              <a:buSzPct val="120000"/>
              <a:buFont typeface="Wingdings" panose="05000000000000000000" pitchFamily="2" charset="2"/>
              <a:buChar char="§"/>
            </a:pPr>
            <a:r>
              <a:rPr lang="en-US" sz="1100" b="1" spc="-1" dirty="0">
                <a:solidFill>
                  <a:srgbClr val="000000"/>
                </a:solidFill>
                <a:uFill>
                  <a:solidFill>
                    <a:srgbClr val="FFFFFF"/>
                  </a:solidFill>
                </a:uFill>
                <a:latin typeface="Arial"/>
                <a:ea typeface="Arial"/>
              </a:rPr>
              <a:t>Time series forecasting</a:t>
            </a:r>
            <a:endParaRPr lang="en-US" sz="1100" spc="-1" dirty="0">
              <a:solidFill>
                <a:srgbClr val="000000"/>
              </a:solidFill>
              <a:uFill>
                <a:solidFill>
                  <a:srgbClr val="FFFFFF"/>
                </a:solidFill>
              </a:uFill>
              <a:latin typeface="Arial"/>
              <a:ea typeface="Arial"/>
            </a:endParaRPr>
          </a:p>
          <a:p>
            <a:pPr marL="447675" lvl="2" indent="-177800">
              <a:buClr>
                <a:srgbClr val="990000"/>
              </a:buClr>
              <a:buSzPct val="120000"/>
              <a:buFont typeface="Arial" panose="020B0604020202020204" pitchFamily="34" charset="0"/>
              <a:buChar char="‒"/>
            </a:pPr>
            <a:r>
              <a:rPr lang="en-US" sz="1100" spc="-1" dirty="0">
                <a:solidFill>
                  <a:srgbClr val="000000"/>
                </a:solidFill>
                <a:uFill>
                  <a:solidFill>
                    <a:srgbClr val="FFFFFF"/>
                  </a:solidFill>
                </a:uFill>
                <a:latin typeface="Arial"/>
                <a:ea typeface="Arial"/>
              </a:rPr>
              <a:t>Relies on models to forecast future observations based on previous ones. </a:t>
            </a:r>
          </a:p>
          <a:p>
            <a:pPr marL="447675" lvl="2" indent="-177800">
              <a:buClr>
                <a:srgbClr val="990000"/>
              </a:buClr>
              <a:buSzPct val="120000"/>
              <a:buFont typeface="Arial" panose="020B0604020202020204" pitchFamily="34" charset="0"/>
              <a:buChar char="‒"/>
            </a:pPr>
            <a:endParaRPr lang="en-US" sz="1100" spc="-1" dirty="0">
              <a:solidFill>
                <a:srgbClr val="000000"/>
              </a:solidFill>
              <a:uFill>
                <a:solidFill>
                  <a:srgbClr val="FFFFFF"/>
                </a:solidFill>
              </a:uFill>
              <a:latin typeface="Arial"/>
              <a:ea typeface="Arial"/>
            </a:endParaRPr>
          </a:p>
        </p:txBody>
      </p:sp>
      <p:graphicFrame>
        <p:nvGraphicFramePr>
          <p:cNvPr id="148" name="Object 2"/>
          <p:cNvGraphicFramePr>
            <a:graphicFrameLocks noChangeAspect="1"/>
          </p:cNvGraphicFramePr>
          <p:nvPr>
            <p:extLst>
              <p:ext uri="{D42A27DB-BD31-4B8C-83A1-F6EECF244321}">
                <p14:modId xmlns:p14="http://schemas.microsoft.com/office/powerpoint/2010/main" val="2524341023"/>
              </p:ext>
            </p:extLst>
          </p:nvPr>
        </p:nvGraphicFramePr>
        <p:xfrm>
          <a:off x="5761728" y="1229642"/>
          <a:ext cx="1320800" cy="228600"/>
        </p:xfrm>
        <a:graphic>
          <a:graphicData uri="http://schemas.openxmlformats.org/presentationml/2006/ole">
            <mc:AlternateContent xmlns:mc="http://schemas.openxmlformats.org/markup-compatibility/2006">
              <mc:Choice xmlns:v="urn:schemas-microsoft-com:vml" Requires="v">
                <p:oleObj spid="_x0000_s3136" name="Equação" r:id="rId14" imgW="1320480" imgH="228600" progId="Equation.3">
                  <p:embed/>
                </p:oleObj>
              </mc:Choice>
              <mc:Fallback>
                <p:oleObj name="Equação" r:id="rId14" imgW="1320480" imgH="228600" progId="Equation.3">
                  <p:embed/>
                  <p:pic>
                    <p:nvPicPr>
                      <p:cNvPr id="0" name=""/>
                      <p:cNvPicPr>
                        <a:picLocks noChangeAspect="1" noChangeArrowheads="1"/>
                      </p:cNvPicPr>
                      <p:nvPr/>
                    </p:nvPicPr>
                    <p:blipFill>
                      <a:blip r:embed="rId15"/>
                      <a:srcRect/>
                      <a:stretch>
                        <a:fillRect/>
                      </a:stretch>
                    </p:blipFill>
                    <p:spPr bwMode="auto">
                      <a:xfrm>
                        <a:off x="5761728" y="1229642"/>
                        <a:ext cx="13208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0" name="CustomShape 43"/>
          <p:cNvSpPr/>
          <p:nvPr/>
        </p:nvSpPr>
        <p:spPr>
          <a:xfrm>
            <a:off x="4555140" y="617074"/>
            <a:ext cx="3996000" cy="163201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69875" indent="-269875">
              <a:buClr>
                <a:srgbClr val="990000"/>
              </a:buClr>
              <a:buSzPct val="120000"/>
              <a:buFont typeface="Wingdings" panose="05000000000000000000" pitchFamily="2" charset="2"/>
              <a:buChar char="§"/>
            </a:pPr>
            <a:r>
              <a:rPr lang="en-US" sz="1100" b="1" dirty="0">
                <a:latin typeface="Arial" panose="020B0604020202020204" pitchFamily="34" charset="0"/>
                <a:cs typeface="Arial" panose="020B0604020202020204" pitchFamily="34" charset="0"/>
              </a:rPr>
              <a:t>Anomaly detection using exponential smoothing</a:t>
            </a:r>
            <a:endParaRPr lang="en-US" sz="1100" spc="-1" dirty="0">
              <a:solidFill>
                <a:srgbClr val="000000"/>
              </a:solidFill>
              <a:uFill>
                <a:solidFill>
                  <a:srgbClr val="FFFFFF"/>
                </a:solidFill>
              </a:uFill>
              <a:latin typeface="Arial"/>
              <a:ea typeface="Arial"/>
            </a:endParaRPr>
          </a:p>
          <a:p>
            <a:pPr marL="447675" lvl="2" indent="-177800">
              <a:buClr>
                <a:srgbClr val="990000"/>
              </a:buClr>
              <a:buSzPct val="120000"/>
              <a:buFont typeface="Arial" panose="020B0604020202020204" pitchFamily="34" charset="0"/>
              <a:buChar char="‒"/>
            </a:pPr>
            <a:r>
              <a:rPr lang="en-US" sz="1100" spc="-1" dirty="0">
                <a:solidFill>
                  <a:srgbClr val="000000"/>
                </a:solidFill>
                <a:uFill>
                  <a:solidFill>
                    <a:srgbClr val="FFFFFF"/>
                  </a:solidFill>
                </a:uFill>
                <a:latin typeface="Arial"/>
                <a:ea typeface="Arial"/>
              </a:rPr>
              <a:t>Exponential smoothing weighs recent observations more than older ones</a:t>
            </a:r>
          </a:p>
          <a:p>
            <a:pPr marL="447675" lvl="2" indent="-177800">
              <a:buClr>
                <a:srgbClr val="990000"/>
              </a:buClr>
              <a:buSzPct val="120000"/>
              <a:buFont typeface="Arial" panose="020B0604020202020204" pitchFamily="34" charset="0"/>
              <a:buChar char="‒"/>
            </a:pPr>
            <a:endParaRPr lang="en-US" sz="1100" spc="-1" dirty="0">
              <a:solidFill>
                <a:srgbClr val="000000"/>
              </a:solidFill>
              <a:uFill>
                <a:solidFill>
                  <a:srgbClr val="FFFFFF"/>
                </a:solidFill>
              </a:uFill>
              <a:latin typeface="Arial"/>
              <a:ea typeface="Arial"/>
            </a:endParaRPr>
          </a:p>
          <a:p>
            <a:pPr marL="447675" lvl="2" indent="-177800">
              <a:buClr>
                <a:srgbClr val="990000"/>
              </a:buClr>
              <a:buSzPct val="120000"/>
              <a:buFont typeface="Arial" panose="020B0604020202020204" pitchFamily="34" charset="0"/>
              <a:buChar char="‒"/>
            </a:pPr>
            <a:endParaRPr lang="en-US" sz="1100" spc="-1" dirty="0">
              <a:solidFill>
                <a:srgbClr val="000000"/>
              </a:solidFill>
              <a:uFill>
                <a:solidFill>
                  <a:srgbClr val="FFFFFF"/>
                </a:solidFill>
              </a:uFill>
              <a:latin typeface="Arial"/>
              <a:ea typeface="Arial"/>
            </a:endParaRPr>
          </a:p>
          <a:p>
            <a:pPr marL="447675" lvl="2" indent="-177800">
              <a:buClr>
                <a:srgbClr val="990000"/>
              </a:buClr>
              <a:buSzPct val="120000"/>
              <a:buFont typeface="Arial" panose="020B0604020202020204" pitchFamily="34" charset="0"/>
              <a:buChar char="‒"/>
            </a:pPr>
            <a:r>
              <a:rPr lang="en-US" sz="1100" i="1" spc="-1" dirty="0">
                <a:solidFill>
                  <a:srgbClr val="000000"/>
                </a:solidFill>
                <a:uFill>
                  <a:solidFill>
                    <a:srgbClr val="FFFFFF"/>
                  </a:solidFill>
                </a:uFill>
                <a:latin typeface="Arial"/>
                <a:ea typeface="Arial"/>
              </a:rPr>
              <a:t>α</a:t>
            </a:r>
            <a:r>
              <a:rPr lang="en-US" sz="1100" spc="-1" dirty="0">
                <a:solidFill>
                  <a:srgbClr val="000000"/>
                </a:solidFill>
                <a:uFill>
                  <a:solidFill>
                    <a:srgbClr val="FFFFFF"/>
                  </a:solidFill>
                </a:uFill>
                <a:latin typeface="Arial"/>
                <a:ea typeface="Arial"/>
              </a:rPr>
              <a:t> is the smoothing constant</a:t>
            </a:r>
          </a:p>
          <a:p>
            <a:pPr marL="447675" lvl="2" indent="-177800">
              <a:buClr>
                <a:srgbClr val="990000"/>
              </a:buClr>
              <a:buSzPct val="120000"/>
              <a:buFont typeface="Arial" panose="020B0604020202020204" pitchFamily="34" charset="0"/>
              <a:buChar char="‒"/>
            </a:pPr>
            <a:r>
              <a:rPr lang="en-US" sz="1100" i="1" spc="-1" dirty="0">
                <a:solidFill>
                  <a:srgbClr val="000000"/>
                </a:solidFill>
                <a:uFill>
                  <a:solidFill>
                    <a:srgbClr val="FFFFFF"/>
                  </a:solidFill>
                </a:uFill>
                <a:latin typeface="Arial"/>
                <a:ea typeface="Arial"/>
              </a:rPr>
              <a:t>S</a:t>
            </a:r>
            <a:r>
              <a:rPr lang="en-US" sz="1100" i="1" spc="-1" baseline="-25000" dirty="0">
                <a:solidFill>
                  <a:srgbClr val="000000"/>
                </a:solidFill>
                <a:uFill>
                  <a:solidFill>
                    <a:srgbClr val="FFFFFF"/>
                  </a:solidFill>
                </a:uFill>
                <a:latin typeface="Arial"/>
                <a:ea typeface="Arial"/>
              </a:rPr>
              <a:t>t</a:t>
            </a:r>
            <a:r>
              <a:rPr lang="en-US" sz="1100" spc="-1" dirty="0">
                <a:solidFill>
                  <a:srgbClr val="000000"/>
                </a:solidFill>
                <a:uFill>
                  <a:solidFill>
                    <a:srgbClr val="FFFFFF"/>
                  </a:solidFill>
                </a:uFill>
                <a:latin typeface="Arial"/>
                <a:ea typeface="Arial"/>
              </a:rPr>
              <a:t> is the smoothed value of observations </a:t>
            </a:r>
          </a:p>
          <a:p>
            <a:pPr marL="447675" lvl="2" indent="-177800">
              <a:buClr>
                <a:srgbClr val="990000"/>
              </a:buClr>
              <a:buSzPct val="120000"/>
              <a:buFont typeface="Arial" panose="020B0604020202020204" pitchFamily="34" charset="0"/>
              <a:buChar char="‒"/>
            </a:pPr>
            <a:r>
              <a:rPr lang="en-US" sz="1100" spc="-1" dirty="0">
                <a:solidFill>
                  <a:srgbClr val="000000"/>
                </a:solidFill>
                <a:uFill>
                  <a:solidFill>
                    <a:srgbClr val="FFFFFF"/>
                  </a:solidFill>
                </a:uFill>
                <a:latin typeface="Arial"/>
                <a:ea typeface="Arial"/>
              </a:rPr>
              <a:t>Forecast </a:t>
            </a:r>
            <a:r>
              <a:rPr lang="en-US" sz="1100" i="1" spc="-1" dirty="0">
                <a:solidFill>
                  <a:srgbClr val="000000"/>
                </a:solidFill>
                <a:uFill>
                  <a:solidFill>
                    <a:srgbClr val="FFFFFF"/>
                  </a:solidFill>
                </a:uFill>
                <a:latin typeface="Arial"/>
                <a:ea typeface="Arial"/>
              </a:rPr>
              <a:t>F</a:t>
            </a:r>
            <a:r>
              <a:rPr lang="en-US" sz="1100" i="1" spc="-1" baseline="-25000" dirty="0">
                <a:solidFill>
                  <a:srgbClr val="000000"/>
                </a:solidFill>
                <a:uFill>
                  <a:solidFill>
                    <a:srgbClr val="FFFFFF"/>
                  </a:solidFill>
                </a:uFill>
                <a:latin typeface="Arial"/>
                <a:ea typeface="Arial"/>
              </a:rPr>
              <a:t>t+1</a:t>
            </a:r>
            <a:r>
              <a:rPr lang="en-US" sz="1100" spc="-1" dirty="0">
                <a:solidFill>
                  <a:srgbClr val="000000"/>
                </a:solidFill>
                <a:uFill>
                  <a:solidFill>
                    <a:srgbClr val="FFFFFF"/>
                  </a:solidFill>
                </a:uFill>
                <a:latin typeface="Arial"/>
                <a:ea typeface="Arial"/>
              </a:rPr>
              <a:t> = </a:t>
            </a:r>
            <a:r>
              <a:rPr lang="en-US" sz="1100" i="1" spc="-1" dirty="0">
                <a:solidFill>
                  <a:srgbClr val="000000"/>
                </a:solidFill>
                <a:uFill>
                  <a:solidFill>
                    <a:srgbClr val="FFFFFF"/>
                  </a:solidFill>
                </a:uFill>
                <a:latin typeface="Arial"/>
                <a:ea typeface="Arial"/>
              </a:rPr>
              <a:t>S</a:t>
            </a:r>
            <a:r>
              <a:rPr lang="en-US" sz="1100" i="1" spc="-1" baseline="-25000" dirty="0">
                <a:solidFill>
                  <a:srgbClr val="000000"/>
                </a:solidFill>
                <a:uFill>
                  <a:solidFill>
                    <a:srgbClr val="FFFFFF"/>
                  </a:solidFill>
                </a:uFill>
                <a:latin typeface="Arial"/>
                <a:ea typeface="Arial"/>
              </a:rPr>
              <a:t>t</a:t>
            </a:r>
            <a:r>
              <a:rPr lang="en-US" sz="1100" spc="-1" dirty="0">
                <a:solidFill>
                  <a:srgbClr val="000000"/>
                </a:solidFill>
                <a:uFill>
                  <a:solidFill>
                    <a:srgbClr val="FFFFFF"/>
                  </a:solidFill>
                </a:uFill>
                <a:latin typeface="Arial"/>
                <a:ea typeface="Arial"/>
              </a:rPr>
              <a:t> </a:t>
            </a:r>
          </a:p>
          <a:p>
            <a:pPr marL="447675" lvl="2" indent="-177800">
              <a:buClr>
                <a:srgbClr val="990000"/>
              </a:buClr>
              <a:buSzPct val="120000"/>
              <a:buFont typeface="Arial" panose="020B0604020202020204" pitchFamily="34" charset="0"/>
              <a:buChar char="‒"/>
            </a:pPr>
            <a:endParaRPr lang="en-US" sz="1100" spc="-1" dirty="0">
              <a:solidFill>
                <a:srgbClr val="000000"/>
              </a:solidFill>
              <a:uFill>
                <a:solidFill>
                  <a:srgbClr val="FFFFFF"/>
                </a:solidFill>
              </a:uFill>
              <a:latin typeface="Arial"/>
              <a:ea typeface="Arial"/>
            </a:endParaRPr>
          </a:p>
        </p:txBody>
      </p:sp>
      <p:sp>
        <p:nvSpPr>
          <p:cNvPr id="5" name="Rectangle 4"/>
          <p:cNvSpPr/>
          <p:nvPr/>
        </p:nvSpPr>
        <p:spPr>
          <a:xfrm>
            <a:off x="1639463" y="4815868"/>
            <a:ext cx="5186257" cy="338554"/>
          </a:xfrm>
          <a:prstGeom prst="rect">
            <a:avLst/>
          </a:prstGeom>
        </p:spPr>
        <p:txBody>
          <a:bodyPr wrap="square">
            <a:spAutoFit/>
          </a:bodyPr>
          <a:lstStyle/>
          <a:p>
            <a:pPr marL="0" lvl="1" eaLnBrk="1" hangingPunct="1"/>
            <a:r>
              <a:rPr lang="en-GB" altLang="en-US" sz="800" b="1" dirty="0">
                <a:latin typeface="Arial" panose="020B0604020202020204" pitchFamily="34" charset="0"/>
                <a:cs typeface="Arial" panose="020B0604020202020204" pitchFamily="34" charset="0"/>
              </a:rPr>
              <a:t>Representation: </a:t>
            </a:r>
            <a:r>
              <a:rPr lang="en-GB" altLang="en-US" sz="800" dirty="0">
                <a:latin typeface="Arial" panose="020B0604020202020204" pitchFamily="34" charset="0"/>
                <a:cs typeface="Arial" panose="020B0604020202020204" pitchFamily="34" charset="0"/>
              </a:rPr>
              <a:t>Discrete Fourier transformation, singular value decomposition, piecewise aggregate approximation, symbolic aggregate approximation, spline representation, </a:t>
            </a:r>
            <a:r>
              <a:rPr lang="sr-Latn-CS" altLang="en-US" sz="800" dirty="0">
                <a:latin typeface="Arial" panose="020B0604020202020204" pitchFamily="34" charset="0"/>
                <a:cs typeface="Arial" panose="020B0604020202020204" pitchFamily="34" charset="0"/>
              </a:rPr>
              <a:t>etc.</a:t>
            </a:r>
            <a:endParaRPr lang="en-US" altLang="en-US" sz="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4889787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1400" dirty="0">
                <a:latin typeface="Arial" charset="0"/>
                <a:ea typeface="Arial" charset="0"/>
                <a:cs typeface="Arial" charset="0"/>
              </a:rPr>
              <a:t>Distributed Trace Analysis</a:t>
            </a:r>
            <a:br>
              <a:rPr lang="en-US" sz="1400" dirty="0">
                <a:latin typeface="Arial" charset="0"/>
                <a:ea typeface="Arial" charset="0"/>
                <a:cs typeface="Arial" charset="0"/>
              </a:rPr>
            </a:br>
            <a:r>
              <a:rPr lang="en-US" sz="1400" b="0" dirty="0">
                <a:latin typeface="Arial" charset="0"/>
                <a:ea typeface="Arial" charset="0"/>
                <a:cs typeface="Arial" charset="0"/>
              </a:rPr>
              <a:t>Forecasting Failures</a:t>
            </a:r>
            <a:endParaRPr lang="en-US" sz="1400" b="0" dirty="0"/>
          </a:p>
        </p:txBody>
      </p:sp>
      <p:pic>
        <p:nvPicPr>
          <p:cNvPr id="129" name="Picture 2" descr="http://www.rdatamining.com/_/rsrc/1421497954007/examples/time-series-analysis/ts-decomposition.png?height=400&amp;width=400"/>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110127" y="1866059"/>
            <a:ext cx="3144764" cy="2539220"/>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4" descr="http://www.rdatamining.com/_/rsrc/1421497942309/examples/time-series-analysis/ts-forecasting.png?height=400&amp;width=400"/>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4555795" y="1880128"/>
            <a:ext cx="3179298" cy="2539218"/>
          </a:xfrm>
          <a:prstGeom prst="rect">
            <a:avLst/>
          </a:prstGeom>
          <a:noFill/>
          <a:extLst>
            <a:ext uri="{909E8E84-426E-40DD-AFC4-6F175D3DCCD1}">
              <a14:hiddenFill xmlns:a14="http://schemas.microsoft.com/office/drawing/2010/main">
                <a:solidFill>
                  <a:srgbClr val="FFFFFF"/>
                </a:solidFill>
              </a14:hiddenFill>
            </a:ext>
          </a:extLst>
        </p:spPr>
      </p:pic>
      <p:sp>
        <p:nvSpPr>
          <p:cNvPr id="131" name="TextBox 130"/>
          <p:cNvSpPr txBox="1"/>
          <p:nvPr/>
        </p:nvSpPr>
        <p:spPr>
          <a:xfrm>
            <a:off x="1421274" y="4398244"/>
            <a:ext cx="2860067" cy="215444"/>
          </a:xfrm>
          <a:prstGeom prst="rect">
            <a:avLst/>
          </a:prstGeom>
          <a:noFill/>
        </p:spPr>
        <p:txBody>
          <a:bodyPr wrap="square" rtlCol="0">
            <a:spAutoFit/>
          </a:bodyPr>
          <a:lstStyle/>
          <a:p>
            <a:r>
              <a:rPr lang="en-US" sz="800" dirty="0"/>
              <a:t>1   2   3   4   5   6   7   8   9   10  11  12  13  14  15  16  17  18  19  20  </a:t>
            </a:r>
          </a:p>
        </p:txBody>
      </p:sp>
      <p:grpSp>
        <p:nvGrpSpPr>
          <p:cNvPr id="132" name="Group 131"/>
          <p:cNvGrpSpPr/>
          <p:nvPr/>
        </p:nvGrpSpPr>
        <p:grpSpPr>
          <a:xfrm>
            <a:off x="709866" y="854618"/>
            <a:ext cx="7648884" cy="310906"/>
            <a:chOff x="875942" y="1597899"/>
            <a:chExt cx="7648884" cy="310906"/>
          </a:xfrm>
        </p:grpSpPr>
        <p:sp>
          <p:nvSpPr>
            <p:cNvPr id="133" name="Rectangle 132"/>
            <p:cNvSpPr/>
            <p:nvPr/>
          </p:nvSpPr>
          <p:spPr>
            <a:xfrm>
              <a:off x="1687887" y="1597899"/>
              <a:ext cx="731520" cy="310906"/>
            </a:xfrm>
            <a:prstGeom prst="rect">
              <a:avLst/>
            </a:prstGeom>
            <a:noFill/>
            <a:ln w="1270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itchFamily="34" charset="0"/>
                  <a:cs typeface="Arial" pitchFamily="34" charset="0"/>
                </a:rPr>
                <a:t>B</a:t>
              </a:r>
            </a:p>
            <a:p>
              <a:pPr algn="ctr"/>
              <a:r>
                <a:rPr lang="en-US" sz="700" dirty="0">
                  <a:solidFill>
                    <a:schemeClr val="tx1"/>
                  </a:solidFill>
                  <a:latin typeface="Arial" pitchFamily="34" charset="0"/>
                  <a:cs typeface="Arial" pitchFamily="34" charset="0"/>
                </a:rPr>
                <a:t>(23, 18, 17)</a:t>
              </a:r>
              <a:endParaRPr lang="en-US" sz="900" dirty="0">
                <a:solidFill>
                  <a:schemeClr val="tx1"/>
                </a:solidFill>
                <a:latin typeface="Arial" pitchFamily="34" charset="0"/>
                <a:cs typeface="Arial" pitchFamily="34" charset="0"/>
              </a:endParaRPr>
            </a:p>
          </p:txBody>
        </p:sp>
        <p:sp>
          <p:nvSpPr>
            <p:cNvPr id="134" name="Rectangle 133"/>
            <p:cNvSpPr/>
            <p:nvPr/>
          </p:nvSpPr>
          <p:spPr>
            <a:xfrm>
              <a:off x="2451064" y="1597899"/>
              <a:ext cx="731520" cy="310906"/>
            </a:xfrm>
            <a:prstGeom prst="rect">
              <a:avLst/>
            </a:prstGeom>
            <a:noFill/>
            <a:ln w="1270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u="sng" dirty="0">
                  <a:solidFill>
                    <a:schemeClr val="tx1"/>
                  </a:solidFill>
                  <a:latin typeface="Arial" pitchFamily="34" charset="0"/>
                  <a:cs typeface="Arial" pitchFamily="34" charset="0"/>
                </a:rPr>
                <a:t>B</a:t>
              </a:r>
            </a:p>
            <a:p>
              <a:pPr algn="ctr"/>
              <a:r>
                <a:rPr lang="en-US" sz="700" dirty="0">
                  <a:solidFill>
                    <a:schemeClr val="tx1"/>
                  </a:solidFill>
                  <a:latin typeface="Arial" pitchFamily="34" charset="0"/>
                  <a:cs typeface="Arial" pitchFamily="34" charset="0"/>
                </a:rPr>
                <a:t>(23, 18, 17)</a:t>
              </a:r>
              <a:endParaRPr lang="en-US" sz="900" dirty="0">
                <a:solidFill>
                  <a:schemeClr val="tx1"/>
                </a:solidFill>
                <a:latin typeface="Arial" pitchFamily="34" charset="0"/>
                <a:cs typeface="Arial" pitchFamily="34" charset="0"/>
              </a:endParaRPr>
            </a:p>
          </p:txBody>
        </p:sp>
        <p:sp>
          <p:nvSpPr>
            <p:cNvPr id="135" name="Rectangle 134"/>
            <p:cNvSpPr/>
            <p:nvPr/>
          </p:nvSpPr>
          <p:spPr>
            <a:xfrm>
              <a:off x="3214241" y="1597899"/>
              <a:ext cx="731520" cy="310906"/>
            </a:xfrm>
            <a:prstGeom prst="rect">
              <a:avLst/>
            </a:prstGeom>
            <a:noFill/>
            <a:ln w="12700">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u="sng" dirty="0">
                  <a:solidFill>
                    <a:schemeClr val="tx1"/>
                  </a:solidFill>
                  <a:latin typeface="Arial" pitchFamily="34" charset="0"/>
                  <a:cs typeface="Arial" pitchFamily="34" charset="0"/>
                </a:rPr>
                <a:t>A</a:t>
              </a:r>
            </a:p>
            <a:p>
              <a:pPr algn="ctr"/>
              <a:r>
                <a:rPr lang="en-US" sz="700" dirty="0">
                  <a:solidFill>
                    <a:schemeClr val="tx1"/>
                  </a:solidFill>
                  <a:latin typeface="Arial" pitchFamily="34" charset="0"/>
                  <a:cs typeface="Arial" pitchFamily="34" charset="0"/>
                </a:rPr>
                <a:t>(18, 17, 17)</a:t>
              </a:r>
              <a:endParaRPr lang="en-US" sz="900" dirty="0">
                <a:solidFill>
                  <a:schemeClr val="tx1"/>
                </a:solidFill>
                <a:latin typeface="Arial" pitchFamily="34" charset="0"/>
                <a:cs typeface="Arial" pitchFamily="34" charset="0"/>
              </a:endParaRPr>
            </a:p>
          </p:txBody>
        </p:sp>
        <p:sp>
          <p:nvSpPr>
            <p:cNvPr id="136" name="Rectangle 135"/>
            <p:cNvSpPr/>
            <p:nvPr/>
          </p:nvSpPr>
          <p:spPr>
            <a:xfrm>
              <a:off x="3977418" y="1597899"/>
              <a:ext cx="731520" cy="310906"/>
            </a:xfrm>
            <a:prstGeom prst="rect">
              <a:avLst/>
            </a:prstGeom>
            <a:noFill/>
            <a:ln w="12700">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itchFamily="34" charset="0"/>
                  <a:cs typeface="Arial" pitchFamily="34" charset="0"/>
                </a:rPr>
                <a:t>C</a:t>
              </a:r>
            </a:p>
            <a:p>
              <a:pPr algn="ctr"/>
              <a:r>
                <a:rPr lang="en-US" sz="700" dirty="0">
                  <a:solidFill>
                    <a:schemeClr val="tx1"/>
                  </a:solidFill>
                  <a:latin typeface="Arial" pitchFamily="34" charset="0"/>
                  <a:cs typeface="Arial" pitchFamily="34" charset="0"/>
                </a:rPr>
                <a:t>(14, 17, 17)</a:t>
              </a:r>
              <a:endParaRPr lang="en-US" sz="900" dirty="0">
                <a:solidFill>
                  <a:schemeClr val="tx1"/>
                </a:solidFill>
                <a:latin typeface="Arial" pitchFamily="34" charset="0"/>
                <a:cs typeface="Arial" pitchFamily="34" charset="0"/>
              </a:endParaRPr>
            </a:p>
          </p:txBody>
        </p:sp>
        <p:sp>
          <p:nvSpPr>
            <p:cNvPr id="137" name="Rectangle 136"/>
            <p:cNvSpPr/>
            <p:nvPr/>
          </p:nvSpPr>
          <p:spPr>
            <a:xfrm>
              <a:off x="4740595" y="1597899"/>
              <a:ext cx="731520" cy="310906"/>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itchFamily="34" charset="0"/>
                  <a:cs typeface="Arial" pitchFamily="34" charset="0"/>
                </a:rPr>
                <a:t>D</a:t>
              </a:r>
            </a:p>
            <a:p>
              <a:pPr algn="ctr"/>
              <a:r>
                <a:rPr lang="en-US" sz="700" dirty="0">
                  <a:solidFill>
                    <a:schemeClr val="tx1"/>
                  </a:solidFill>
                  <a:latin typeface="Arial" pitchFamily="34" charset="0"/>
                  <a:cs typeface="Arial" pitchFamily="34" charset="0"/>
                </a:rPr>
                <a:t>(26, 14, 17)</a:t>
              </a:r>
              <a:endParaRPr lang="en-US" sz="900" dirty="0">
                <a:solidFill>
                  <a:schemeClr val="tx1"/>
                </a:solidFill>
                <a:latin typeface="Arial" pitchFamily="34" charset="0"/>
                <a:cs typeface="Arial" pitchFamily="34" charset="0"/>
              </a:endParaRPr>
            </a:p>
          </p:txBody>
        </p:sp>
        <p:sp>
          <p:nvSpPr>
            <p:cNvPr id="138" name="Rectangle 137"/>
            <p:cNvSpPr/>
            <p:nvPr/>
          </p:nvSpPr>
          <p:spPr>
            <a:xfrm>
              <a:off x="875942" y="1597899"/>
              <a:ext cx="731520" cy="310906"/>
            </a:xfrm>
            <a:prstGeom prst="rect">
              <a:avLst/>
            </a:prstGeom>
            <a:noFill/>
            <a:ln w="12700">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itchFamily="34" charset="0"/>
                  <a:cs typeface="Arial" pitchFamily="34" charset="0"/>
                </a:rPr>
                <a:t>A</a:t>
              </a:r>
            </a:p>
            <a:p>
              <a:pPr algn="ctr"/>
              <a:r>
                <a:rPr lang="en-US" sz="700" dirty="0">
                  <a:solidFill>
                    <a:schemeClr val="tx1"/>
                  </a:solidFill>
                  <a:latin typeface="Arial" pitchFamily="34" charset="0"/>
                  <a:cs typeface="Arial" pitchFamily="34" charset="0"/>
                </a:rPr>
                <a:t>(18, 17, 17)</a:t>
              </a:r>
              <a:endParaRPr lang="en-US" sz="900" dirty="0">
                <a:solidFill>
                  <a:schemeClr val="tx1"/>
                </a:solidFill>
                <a:latin typeface="Arial" pitchFamily="34" charset="0"/>
                <a:cs typeface="Arial" pitchFamily="34" charset="0"/>
              </a:endParaRPr>
            </a:p>
          </p:txBody>
        </p:sp>
        <p:sp>
          <p:nvSpPr>
            <p:cNvPr id="139" name="Rectangle 138"/>
            <p:cNvSpPr/>
            <p:nvPr/>
          </p:nvSpPr>
          <p:spPr>
            <a:xfrm>
              <a:off x="7793306" y="1597899"/>
              <a:ext cx="731520" cy="310906"/>
            </a:xfrm>
            <a:prstGeom prst="rect">
              <a:avLst/>
            </a:prstGeom>
            <a:noFill/>
            <a:ln w="12700">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u="sng" dirty="0">
                  <a:solidFill>
                    <a:schemeClr val="tx1"/>
                  </a:solidFill>
                  <a:latin typeface="Arial" pitchFamily="34" charset="0"/>
                  <a:cs typeface="Arial" pitchFamily="34" charset="0"/>
                </a:rPr>
                <a:t>C</a:t>
              </a:r>
            </a:p>
            <a:p>
              <a:pPr algn="ctr"/>
              <a:r>
                <a:rPr lang="en-US" sz="700" dirty="0">
                  <a:solidFill>
                    <a:schemeClr val="tx1"/>
                  </a:solidFill>
                  <a:latin typeface="Arial" pitchFamily="34" charset="0"/>
                  <a:cs typeface="Arial" pitchFamily="34" charset="0"/>
                </a:rPr>
                <a:t>(18, 17, 17)</a:t>
              </a:r>
              <a:endParaRPr lang="en-US" sz="900" dirty="0">
                <a:solidFill>
                  <a:schemeClr val="tx1"/>
                </a:solidFill>
                <a:latin typeface="Arial" pitchFamily="34" charset="0"/>
                <a:cs typeface="Arial" pitchFamily="34" charset="0"/>
              </a:endParaRPr>
            </a:p>
          </p:txBody>
        </p:sp>
        <p:sp>
          <p:nvSpPr>
            <p:cNvPr id="140" name="Rectangle 139"/>
            <p:cNvSpPr/>
            <p:nvPr/>
          </p:nvSpPr>
          <p:spPr>
            <a:xfrm>
              <a:off x="7030126" y="1597899"/>
              <a:ext cx="731520" cy="310906"/>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u="sng" dirty="0">
                  <a:solidFill>
                    <a:schemeClr val="tx1"/>
                  </a:solidFill>
                  <a:latin typeface="Arial" pitchFamily="34" charset="0"/>
                  <a:cs typeface="Arial" pitchFamily="34" charset="0"/>
                </a:rPr>
                <a:t>D</a:t>
              </a:r>
            </a:p>
            <a:p>
              <a:pPr algn="ctr"/>
              <a:r>
                <a:rPr lang="en-US" sz="700" dirty="0">
                  <a:solidFill>
                    <a:schemeClr val="tx1"/>
                  </a:solidFill>
                  <a:latin typeface="Arial" pitchFamily="34" charset="0"/>
                  <a:cs typeface="Arial" pitchFamily="34" charset="0"/>
                </a:rPr>
                <a:t>(26, 14, 17)</a:t>
              </a:r>
              <a:endParaRPr lang="en-US" sz="900" dirty="0">
                <a:solidFill>
                  <a:schemeClr val="tx1"/>
                </a:solidFill>
                <a:latin typeface="Arial" pitchFamily="34" charset="0"/>
                <a:cs typeface="Arial" pitchFamily="34" charset="0"/>
              </a:endParaRPr>
            </a:p>
          </p:txBody>
        </p:sp>
        <p:sp>
          <p:nvSpPr>
            <p:cNvPr id="141" name="Rectangle 140"/>
            <p:cNvSpPr/>
            <p:nvPr/>
          </p:nvSpPr>
          <p:spPr>
            <a:xfrm>
              <a:off x="5503772" y="1597899"/>
              <a:ext cx="731520" cy="310906"/>
            </a:xfrm>
            <a:prstGeom prst="rect">
              <a:avLst/>
            </a:prstGeom>
            <a:no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itchFamily="34" charset="0"/>
                  <a:cs typeface="Arial" pitchFamily="34" charset="0"/>
                </a:rPr>
                <a:t>E</a:t>
              </a:r>
            </a:p>
            <a:p>
              <a:pPr algn="ctr"/>
              <a:r>
                <a:rPr lang="en-US" sz="700" dirty="0">
                  <a:solidFill>
                    <a:schemeClr val="tx1"/>
                  </a:solidFill>
                  <a:latin typeface="Arial" pitchFamily="34" charset="0"/>
                  <a:cs typeface="Arial" pitchFamily="34" charset="0"/>
                </a:rPr>
                <a:t>(34, 26, 17)</a:t>
              </a:r>
              <a:endParaRPr lang="en-US" sz="900" dirty="0">
                <a:solidFill>
                  <a:schemeClr val="tx1"/>
                </a:solidFill>
                <a:latin typeface="Arial" pitchFamily="34" charset="0"/>
                <a:cs typeface="Arial" pitchFamily="34" charset="0"/>
              </a:endParaRPr>
            </a:p>
          </p:txBody>
        </p:sp>
        <p:sp>
          <p:nvSpPr>
            <p:cNvPr id="142" name="Rectangle 141"/>
            <p:cNvSpPr/>
            <p:nvPr/>
          </p:nvSpPr>
          <p:spPr>
            <a:xfrm>
              <a:off x="6266949" y="1597899"/>
              <a:ext cx="731520" cy="310906"/>
            </a:xfrm>
            <a:prstGeom prst="rect">
              <a:avLst/>
            </a:prstGeom>
            <a:no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u="sng" dirty="0">
                  <a:solidFill>
                    <a:schemeClr val="tx1"/>
                  </a:solidFill>
                  <a:latin typeface="Arial" pitchFamily="34" charset="0"/>
                  <a:cs typeface="Arial" pitchFamily="34" charset="0"/>
                </a:rPr>
                <a:t>E</a:t>
              </a:r>
            </a:p>
            <a:p>
              <a:pPr algn="ctr"/>
              <a:r>
                <a:rPr lang="en-US" sz="700" dirty="0">
                  <a:solidFill>
                    <a:schemeClr val="tx1"/>
                  </a:solidFill>
                  <a:latin typeface="Arial" pitchFamily="34" charset="0"/>
                  <a:cs typeface="Arial" pitchFamily="34" charset="0"/>
                </a:rPr>
                <a:t>(34, 26, 17)</a:t>
              </a:r>
              <a:endParaRPr lang="en-US" sz="900" dirty="0">
                <a:solidFill>
                  <a:schemeClr val="tx1"/>
                </a:solidFill>
                <a:latin typeface="Arial" pitchFamily="34" charset="0"/>
                <a:cs typeface="Arial" pitchFamily="34" charset="0"/>
              </a:endParaRPr>
            </a:p>
          </p:txBody>
        </p:sp>
      </p:grpSp>
      <p:sp>
        <p:nvSpPr>
          <p:cNvPr id="143" name="TextBox 142"/>
          <p:cNvSpPr txBox="1"/>
          <p:nvPr/>
        </p:nvSpPr>
        <p:spPr>
          <a:xfrm>
            <a:off x="388293" y="623172"/>
            <a:ext cx="1132041" cy="246221"/>
          </a:xfrm>
          <a:prstGeom prst="rect">
            <a:avLst/>
          </a:prstGeom>
          <a:noFill/>
        </p:spPr>
        <p:txBody>
          <a:bodyPr wrap="none" rtlCol="0">
            <a:spAutoFit/>
          </a:bodyPr>
          <a:lstStyle/>
          <a:p>
            <a:r>
              <a:rPr lang="en-US" sz="1000" b="1" dirty="0"/>
              <a:t>Distributed Trace </a:t>
            </a:r>
          </a:p>
        </p:txBody>
      </p:sp>
      <p:sp>
        <p:nvSpPr>
          <p:cNvPr id="144" name="TextBox 143"/>
          <p:cNvSpPr txBox="1"/>
          <p:nvPr/>
        </p:nvSpPr>
        <p:spPr>
          <a:xfrm>
            <a:off x="454691" y="1150749"/>
            <a:ext cx="429926" cy="246221"/>
          </a:xfrm>
          <a:prstGeom prst="rect">
            <a:avLst/>
          </a:prstGeom>
          <a:noFill/>
        </p:spPr>
        <p:txBody>
          <a:bodyPr wrap="none" rtlCol="0">
            <a:spAutoFit/>
          </a:bodyPr>
          <a:lstStyle/>
          <a:p>
            <a:r>
              <a:rPr lang="en-US" sz="1000" i="1" dirty="0"/>
              <a:t>time</a:t>
            </a:r>
          </a:p>
        </p:txBody>
      </p:sp>
      <p:cxnSp>
        <p:nvCxnSpPr>
          <p:cNvPr id="145" name="Straight Arrow Connector 144"/>
          <p:cNvCxnSpPr>
            <a:stCxn id="144" idx="3"/>
          </p:cNvCxnSpPr>
          <p:nvPr/>
        </p:nvCxnSpPr>
        <p:spPr>
          <a:xfrm flipV="1">
            <a:off x="884617" y="1250604"/>
            <a:ext cx="7591168" cy="23256"/>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46" name="TextBox 145"/>
          <p:cNvSpPr txBox="1"/>
          <p:nvPr/>
        </p:nvSpPr>
        <p:spPr>
          <a:xfrm>
            <a:off x="4841219" y="4398244"/>
            <a:ext cx="2860067" cy="215444"/>
          </a:xfrm>
          <a:prstGeom prst="rect">
            <a:avLst/>
          </a:prstGeom>
          <a:noFill/>
        </p:spPr>
        <p:txBody>
          <a:bodyPr wrap="square" rtlCol="0">
            <a:spAutoFit/>
          </a:bodyPr>
          <a:lstStyle/>
          <a:p>
            <a:r>
              <a:rPr lang="en-US" sz="800" dirty="0"/>
              <a:t>1   2   3   4   5   6   7   8   9   10  11  12  13  14  15  16  17  18  19  20  </a:t>
            </a:r>
          </a:p>
        </p:txBody>
      </p:sp>
      <p:sp>
        <p:nvSpPr>
          <p:cNvPr id="147" name="Rectangle 146"/>
          <p:cNvSpPr/>
          <p:nvPr/>
        </p:nvSpPr>
        <p:spPr>
          <a:xfrm>
            <a:off x="4500162" y="755213"/>
            <a:ext cx="866166" cy="4649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a:off x="6803761" y="755213"/>
            <a:ext cx="866166" cy="4649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TextBox 148"/>
          <p:cNvSpPr txBox="1"/>
          <p:nvPr/>
        </p:nvSpPr>
        <p:spPr>
          <a:xfrm>
            <a:off x="1015916" y="1460913"/>
            <a:ext cx="2610010" cy="246221"/>
          </a:xfrm>
          <a:prstGeom prst="rect">
            <a:avLst/>
          </a:prstGeom>
          <a:noFill/>
        </p:spPr>
        <p:txBody>
          <a:bodyPr wrap="none" rtlCol="0">
            <a:spAutoFit/>
          </a:bodyPr>
          <a:lstStyle/>
          <a:p>
            <a:r>
              <a:rPr lang="en-US" sz="1000" b="1" dirty="0">
                <a:solidFill>
                  <a:srgbClr val="FF0000"/>
                </a:solidFill>
              </a:rPr>
              <a:t>@Compute node #254 = </a:t>
            </a:r>
            <a:r>
              <a:rPr lang="en-US" sz="1000" b="1" dirty="0" err="1">
                <a:solidFill>
                  <a:srgbClr val="FF0000"/>
                </a:solidFill>
              </a:rPr>
              <a:t>elapsed_time</a:t>
            </a:r>
            <a:r>
              <a:rPr lang="en-US" sz="1000" b="1" dirty="0">
                <a:solidFill>
                  <a:srgbClr val="FF0000"/>
                </a:solidFill>
              </a:rPr>
              <a:t>( D, </a:t>
            </a:r>
            <a:r>
              <a:rPr lang="en-US" sz="1000" b="1" u="sng" dirty="0">
                <a:solidFill>
                  <a:srgbClr val="FF0000"/>
                </a:solidFill>
              </a:rPr>
              <a:t>D </a:t>
            </a:r>
            <a:r>
              <a:rPr lang="en-US" sz="1000" b="1" dirty="0">
                <a:solidFill>
                  <a:srgbClr val="FF0000"/>
                </a:solidFill>
              </a:rPr>
              <a:t>) </a:t>
            </a:r>
          </a:p>
        </p:txBody>
      </p:sp>
      <p:cxnSp>
        <p:nvCxnSpPr>
          <p:cNvPr id="150" name="Elbow Connector 149"/>
          <p:cNvCxnSpPr>
            <a:stCxn id="147" idx="2"/>
            <a:endCxn id="149" idx="0"/>
          </p:cNvCxnSpPr>
          <p:nvPr/>
        </p:nvCxnSpPr>
        <p:spPr>
          <a:xfrm rot="5400000">
            <a:off x="3506689" y="34357"/>
            <a:ext cx="240788" cy="2612324"/>
          </a:xfrm>
          <a:prstGeom prst="bentConnector3">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51" name="Elbow Connector 150"/>
          <p:cNvCxnSpPr>
            <a:stCxn id="148" idx="2"/>
            <a:endCxn id="149" idx="0"/>
          </p:cNvCxnSpPr>
          <p:nvPr/>
        </p:nvCxnSpPr>
        <p:spPr>
          <a:xfrm rot="5400000">
            <a:off x="4658489" y="-1117442"/>
            <a:ext cx="240788" cy="4915923"/>
          </a:xfrm>
          <a:prstGeom prst="bentConnector3">
            <a:avLst>
              <a:gd name="adj1" fmla="val 50000"/>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52" name="Rectangle 6"/>
          <p:cNvSpPr>
            <a:spLocks noChangeArrowheads="1"/>
          </p:cNvSpPr>
          <p:nvPr/>
        </p:nvSpPr>
        <p:spPr bwMode="auto">
          <a:xfrm>
            <a:off x="4775567" y="4605723"/>
            <a:ext cx="28200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effectLst/>
                <a:cs typeface="Arial" panose="020B0604020202020204" pitchFamily="34" charset="0"/>
              </a:rPr>
              <a:t>fit &lt;- </a:t>
            </a:r>
            <a:r>
              <a:rPr kumimoji="0" lang="en-US" altLang="en-US" sz="900" b="0" i="0" u="none" strike="noStrike" cap="none" normalizeH="0" baseline="0" dirty="0" err="1">
                <a:ln>
                  <a:noFill/>
                </a:ln>
                <a:effectLst/>
                <a:cs typeface="Arial" panose="020B0604020202020204" pitchFamily="34" charset="0"/>
              </a:rPr>
              <a:t>arima</a:t>
            </a:r>
            <a:r>
              <a:rPr kumimoji="0" lang="en-US" altLang="en-US" sz="900" b="0" i="0" u="none" strike="noStrike" cap="none" normalizeH="0" baseline="0" dirty="0">
                <a:ln>
                  <a:noFill/>
                </a:ln>
                <a:effectLst/>
                <a:cs typeface="Arial" panose="020B0604020202020204" pitchFamily="34" charset="0"/>
              </a:rPr>
              <a:t>(</a:t>
            </a:r>
            <a:r>
              <a:rPr kumimoji="0" lang="en-US" altLang="en-US" sz="900" b="0" i="0" u="none" strike="noStrike" cap="none" normalizeH="0" baseline="0" dirty="0" err="1">
                <a:ln>
                  <a:noFill/>
                </a:ln>
                <a:effectLst/>
                <a:cs typeface="Arial" panose="020B0604020202020204" pitchFamily="34" charset="0"/>
              </a:rPr>
              <a:t>ComputeProcessing</a:t>
            </a:r>
            <a:r>
              <a:rPr kumimoji="0" lang="en-US" altLang="en-US" sz="900" b="0" i="0" u="none" strike="noStrike" cap="none" normalizeH="0" baseline="0" dirty="0">
                <a:ln>
                  <a:noFill/>
                </a:ln>
                <a:effectLst/>
                <a:cs typeface="Arial" panose="020B0604020202020204" pitchFamily="34" charset="0"/>
              </a:rPr>
              <a:t>, order=c(1,0,0), …)</a:t>
            </a:r>
            <a:endParaRPr kumimoji="0" lang="en-US" altLang="en-US" sz="500" b="0" i="0" u="none" strike="noStrike" cap="none" normalizeH="0" baseline="0" dirty="0">
              <a:ln>
                <a:noFill/>
              </a:ln>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effectLst/>
                <a:cs typeface="Arial" panose="020B0604020202020204" pitchFamily="34" charset="0"/>
              </a:rPr>
              <a:t>fore &lt;- predict(fit, </a:t>
            </a:r>
            <a:r>
              <a:rPr kumimoji="0" lang="en-US" altLang="en-US" sz="900" b="0" i="0" u="none" strike="noStrike" cap="none" normalizeH="0" baseline="0" dirty="0" err="1">
                <a:ln>
                  <a:noFill/>
                </a:ln>
                <a:effectLst/>
                <a:cs typeface="Arial" panose="020B0604020202020204" pitchFamily="34" charset="0"/>
              </a:rPr>
              <a:t>n.ahead</a:t>
            </a:r>
            <a:r>
              <a:rPr kumimoji="0" lang="en-US" altLang="en-US" sz="900" b="0" i="0" u="none" strike="noStrike" cap="none" normalizeH="0" baseline="0" dirty="0">
                <a:ln>
                  <a:noFill/>
                </a:ln>
                <a:effectLst/>
                <a:cs typeface="Arial" panose="020B0604020202020204" pitchFamily="34" charset="0"/>
              </a:rPr>
              <a:t>=24)</a:t>
            </a:r>
            <a:endParaRPr kumimoji="0" lang="en-US" altLang="en-US" sz="1600" b="0" i="0" u="none" strike="noStrike" cap="none" normalizeH="0" baseline="0" dirty="0">
              <a:ln>
                <a:noFill/>
              </a:ln>
              <a:effectLst/>
              <a:cs typeface="Arial" panose="020B0604020202020204" pitchFamily="34" charset="0"/>
            </a:endParaRPr>
          </a:p>
        </p:txBody>
      </p:sp>
      <p:sp>
        <p:nvSpPr>
          <p:cNvPr id="153" name="Rectangle 7"/>
          <p:cNvSpPr>
            <a:spLocks noChangeArrowheads="1"/>
          </p:cNvSpPr>
          <p:nvPr/>
        </p:nvSpPr>
        <p:spPr bwMode="auto">
          <a:xfrm>
            <a:off x="951834" y="4605724"/>
            <a:ext cx="3576620" cy="369332"/>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eaLnBrk="0" hangingPunct="0"/>
            <a:r>
              <a:rPr lang="en-US" altLang="en-US" sz="900" dirty="0">
                <a:latin typeface="Arial" panose="020B0604020202020204" pitchFamily="34" charset="0"/>
                <a:cs typeface="Arial" panose="020B0604020202020204" pitchFamily="34" charset="0"/>
              </a:rPr>
              <a:t>decomposition = </a:t>
            </a:r>
            <a:r>
              <a:rPr lang="en-US" altLang="en-US" sz="900" dirty="0" err="1">
                <a:latin typeface="Arial" panose="020B0604020202020204" pitchFamily="34" charset="0"/>
                <a:cs typeface="Arial" panose="020B0604020202020204" pitchFamily="34" charset="0"/>
              </a:rPr>
              <a:t>sm.tsa.seasonal_decompose</a:t>
            </a:r>
            <a:r>
              <a:rPr lang="en-US" altLang="en-US" sz="900" dirty="0">
                <a:latin typeface="Arial" panose="020B0604020202020204" pitchFamily="34" charset="0"/>
                <a:cs typeface="Arial" panose="020B0604020202020204" pitchFamily="34" charset="0"/>
              </a:rPr>
              <a:t>(y, model='additive')</a:t>
            </a:r>
          </a:p>
          <a:p>
            <a:pPr eaLnBrk="0" hangingPunct="0"/>
            <a:r>
              <a:rPr lang="en-US" altLang="en-US" sz="900" dirty="0">
                <a:latin typeface="Arial" panose="020B0604020202020204" pitchFamily="34" charset="0"/>
                <a:cs typeface="Arial" panose="020B0604020202020204" pitchFamily="34" charset="0"/>
              </a:rPr>
              <a:t>fig = </a:t>
            </a:r>
            <a:r>
              <a:rPr lang="en-US" altLang="en-US" sz="900" dirty="0" err="1">
                <a:latin typeface="Arial" panose="020B0604020202020204" pitchFamily="34" charset="0"/>
                <a:cs typeface="Arial" panose="020B0604020202020204" pitchFamily="34" charset="0"/>
              </a:rPr>
              <a:t>decomposition.plot</a:t>
            </a:r>
            <a:r>
              <a:rPr lang="en-US" altLang="en-US" sz="900" dirty="0">
                <a:latin typeface="Arial" panose="020B0604020202020204" pitchFamily="34" charset="0"/>
                <a:cs typeface="Arial" panose="020B0604020202020204" pitchFamily="34" charset="0"/>
              </a:rPr>
              <a:t>() </a:t>
            </a:r>
            <a:r>
              <a:rPr lang="en-US" altLang="en-US" sz="900" dirty="0" err="1">
                <a:latin typeface="Arial" panose="020B0604020202020204" pitchFamily="34" charset="0"/>
                <a:cs typeface="Arial" panose="020B0604020202020204" pitchFamily="34" charset="0"/>
              </a:rPr>
              <a:t>plt.show</a:t>
            </a:r>
            <a:r>
              <a:rPr lang="en-US" altLang="en-US" sz="900" dirty="0">
                <a:latin typeface="Arial" panose="020B0604020202020204" pitchFamily="34" charset="0"/>
                <a:cs typeface="Arial" panose="020B0604020202020204" pitchFamily="34" charset="0"/>
              </a:rPr>
              <a:t>() </a:t>
            </a:r>
          </a:p>
        </p:txBody>
      </p:sp>
      <p:sp>
        <p:nvSpPr>
          <p:cNvPr id="154" name="TextBox 153"/>
          <p:cNvSpPr txBox="1"/>
          <p:nvPr/>
        </p:nvSpPr>
        <p:spPr>
          <a:xfrm>
            <a:off x="3336620" y="2276163"/>
            <a:ext cx="688009" cy="261610"/>
          </a:xfrm>
          <a:prstGeom prst="rect">
            <a:avLst/>
          </a:prstGeom>
          <a:noFill/>
        </p:spPr>
        <p:txBody>
          <a:bodyPr wrap="none" rtlCol="0">
            <a:spAutoFit/>
          </a:bodyPr>
          <a:lstStyle/>
          <a:p>
            <a:r>
              <a:rPr lang="en-US" sz="1050" dirty="0">
                <a:solidFill>
                  <a:srgbClr val="FF0000"/>
                </a:solidFill>
              </a:rPr>
              <a:t>Seasonal</a:t>
            </a:r>
          </a:p>
        </p:txBody>
      </p:sp>
      <p:sp>
        <p:nvSpPr>
          <p:cNvPr id="155" name="Oval 154"/>
          <p:cNvSpPr/>
          <p:nvPr/>
        </p:nvSpPr>
        <p:spPr>
          <a:xfrm>
            <a:off x="2926245" y="2162587"/>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p:nvPr/>
        </p:nvSpPr>
        <p:spPr>
          <a:xfrm>
            <a:off x="3012856" y="2308817"/>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p:nvSpPr>
        <p:spPr>
          <a:xfrm>
            <a:off x="3138586" y="2098833"/>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3199546" y="2271952"/>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a:off x="3353851" y="2041898"/>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0" name="Straight Arrow Connector 159"/>
          <p:cNvCxnSpPr>
            <a:stCxn id="156" idx="5"/>
            <a:endCxn id="154" idx="1"/>
          </p:cNvCxnSpPr>
          <p:nvPr/>
        </p:nvCxnSpPr>
        <p:spPr>
          <a:xfrm>
            <a:off x="3051880" y="2347841"/>
            <a:ext cx="284740" cy="59127"/>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61" name="Straight Arrow Connector 160"/>
          <p:cNvCxnSpPr>
            <a:stCxn id="159" idx="4"/>
          </p:cNvCxnSpPr>
          <p:nvPr/>
        </p:nvCxnSpPr>
        <p:spPr>
          <a:xfrm>
            <a:off x="3376711" y="2087617"/>
            <a:ext cx="92334" cy="24405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62" name="Freeform 161"/>
          <p:cNvSpPr/>
          <p:nvPr/>
        </p:nvSpPr>
        <p:spPr>
          <a:xfrm>
            <a:off x="1607883" y="1983630"/>
            <a:ext cx="2511027" cy="485250"/>
          </a:xfrm>
          <a:custGeom>
            <a:avLst/>
            <a:gdLst>
              <a:gd name="connsiteX0" fmla="*/ 0 w 2133600"/>
              <a:gd name="connsiteY0" fmla="*/ 402336 h 402336"/>
              <a:gd name="connsiteX1" fmla="*/ 243840 w 2133600"/>
              <a:gd name="connsiteY1" fmla="*/ 390144 h 402336"/>
              <a:gd name="connsiteX2" fmla="*/ 268224 w 2133600"/>
              <a:gd name="connsiteY2" fmla="*/ 384048 h 402336"/>
              <a:gd name="connsiteX3" fmla="*/ 341376 w 2133600"/>
              <a:gd name="connsiteY3" fmla="*/ 377952 h 402336"/>
              <a:gd name="connsiteX4" fmla="*/ 493776 w 2133600"/>
              <a:gd name="connsiteY4" fmla="*/ 359664 h 402336"/>
              <a:gd name="connsiteX5" fmla="*/ 530352 w 2133600"/>
              <a:gd name="connsiteY5" fmla="*/ 353568 h 402336"/>
              <a:gd name="connsiteX6" fmla="*/ 615696 w 2133600"/>
              <a:gd name="connsiteY6" fmla="*/ 347472 h 402336"/>
              <a:gd name="connsiteX7" fmla="*/ 725424 w 2133600"/>
              <a:gd name="connsiteY7" fmla="*/ 329184 h 402336"/>
              <a:gd name="connsiteX8" fmla="*/ 762000 w 2133600"/>
              <a:gd name="connsiteY8" fmla="*/ 323088 h 402336"/>
              <a:gd name="connsiteX9" fmla="*/ 871728 w 2133600"/>
              <a:gd name="connsiteY9" fmla="*/ 310896 h 402336"/>
              <a:gd name="connsiteX10" fmla="*/ 890016 w 2133600"/>
              <a:gd name="connsiteY10" fmla="*/ 304800 h 402336"/>
              <a:gd name="connsiteX11" fmla="*/ 926592 w 2133600"/>
              <a:gd name="connsiteY11" fmla="*/ 298704 h 402336"/>
              <a:gd name="connsiteX12" fmla="*/ 950976 w 2133600"/>
              <a:gd name="connsiteY12" fmla="*/ 286512 h 402336"/>
              <a:gd name="connsiteX13" fmla="*/ 1005840 w 2133600"/>
              <a:gd name="connsiteY13" fmla="*/ 274320 h 402336"/>
              <a:gd name="connsiteX14" fmla="*/ 1030224 w 2133600"/>
              <a:gd name="connsiteY14" fmla="*/ 262128 h 402336"/>
              <a:gd name="connsiteX15" fmla="*/ 1054608 w 2133600"/>
              <a:gd name="connsiteY15" fmla="*/ 256032 h 402336"/>
              <a:gd name="connsiteX16" fmla="*/ 1085088 w 2133600"/>
              <a:gd name="connsiteY16" fmla="*/ 249936 h 402336"/>
              <a:gd name="connsiteX17" fmla="*/ 1121664 w 2133600"/>
              <a:gd name="connsiteY17" fmla="*/ 243840 h 402336"/>
              <a:gd name="connsiteX18" fmla="*/ 1170432 w 2133600"/>
              <a:gd name="connsiteY18" fmla="*/ 231648 h 402336"/>
              <a:gd name="connsiteX19" fmla="*/ 1231392 w 2133600"/>
              <a:gd name="connsiteY19" fmla="*/ 225552 h 402336"/>
              <a:gd name="connsiteX20" fmla="*/ 1261872 w 2133600"/>
              <a:gd name="connsiteY20" fmla="*/ 219456 h 402336"/>
              <a:gd name="connsiteX21" fmla="*/ 1335024 w 2133600"/>
              <a:gd name="connsiteY21" fmla="*/ 195072 h 402336"/>
              <a:gd name="connsiteX22" fmla="*/ 1377696 w 2133600"/>
              <a:gd name="connsiteY22" fmla="*/ 182880 h 402336"/>
              <a:gd name="connsiteX23" fmla="*/ 1450848 w 2133600"/>
              <a:gd name="connsiteY23" fmla="*/ 170688 h 402336"/>
              <a:gd name="connsiteX24" fmla="*/ 1481328 w 2133600"/>
              <a:gd name="connsiteY24" fmla="*/ 158496 h 402336"/>
              <a:gd name="connsiteX25" fmla="*/ 1542288 w 2133600"/>
              <a:gd name="connsiteY25" fmla="*/ 146304 h 402336"/>
              <a:gd name="connsiteX26" fmla="*/ 1645920 w 2133600"/>
              <a:gd name="connsiteY26" fmla="*/ 128016 h 402336"/>
              <a:gd name="connsiteX27" fmla="*/ 1712976 w 2133600"/>
              <a:gd name="connsiteY27" fmla="*/ 121920 h 402336"/>
              <a:gd name="connsiteX28" fmla="*/ 1731264 w 2133600"/>
              <a:gd name="connsiteY28" fmla="*/ 115824 h 402336"/>
              <a:gd name="connsiteX29" fmla="*/ 1877568 w 2133600"/>
              <a:gd name="connsiteY29" fmla="*/ 97536 h 402336"/>
              <a:gd name="connsiteX30" fmla="*/ 1926336 w 2133600"/>
              <a:gd name="connsiteY30" fmla="*/ 79248 h 402336"/>
              <a:gd name="connsiteX31" fmla="*/ 1969008 w 2133600"/>
              <a:gd name="connsiteY31" fmla="*/ 67056 h 402336"/>
              <a:gd name="connsiteX32" fmla="*/ 1993392 w 2133600"/>
              <a:gd name="connsiteY32" fmla="*/ 54864 h 402336"/>
              <a:gd name="connsiteX33" fmla="*/ 2029968 w 2133600"/>
              <a:gd name="connsiteY33" fmla="*/ 42672 h 402336"/>
              <a:gd name="connsiteX34" fmla="*/ 2054352 w 2133600"/>
              <a:gd name="connsiteY34" fmla="*/ 30480 h 402336"/>
              <a:gd name="connsiteX35" fmla="*/ 2090928 w 2133600"/>
              <a:gd name="connsiteY35" fmla="*/ 18288 h 402336"/>
              <a:gd name="connsiteX36" fmla="*/ 2109216 w 2133600"/>
              <a:gd name="connsiteY36" fmla="*/ 12192 h 402336"/>
              <a:gd name="connsiteX37" fmla="*/ 2133600 w 2133600"/>
              <a:gd name="connsiteY37" fmla="*/ 0 h 40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33600" h="402336">
                <a:moveTo>
                  <a:pt x="0" y="402336"/>
                </a:moveTo>
                <a:lnTo>
                  <a:pt x="243840" y="390144"/>
                </a:lnTo>
                <a:cubicBezTo>
                  <a:pt x="252199" y="389574"/>
                  <a:pt x="259911" y="385087"/>
                  <a:pt x="268224" y="384048"/>
                </a:cubicBezTo>
                <a:cubicBezTo>
                  <a:pt x="292504" y="381013"/>
                  <a:pt x="316992" y="379984"/>
                  <a:pt x="341376" y="377952"/>
                </a:cubicBezTo>
                <a:cubicBezTo>
                  <a:pt x="412614" y="349457"/>
                  <a:pt x="349856" y="370735"/>
                  <a:pt x="493776" y="359664"/>
                </a:cubicBezTo>
                <a:cubicBezTo>
                  <a:pt x="506100" y="358716"/>
                  <a:pt x="518053" y="354798"/>
                  <a:pt x="530352" y="353568"/>
                </a:cubicBezTo>
                <a:cubicBezTo>
                  <a:pt x="558731" y="350730"/>
                  <a:pt x="587248" y="349504"/>
                  <a:pt x="615696" y="347472"/>
                </a:cubicBezTo>
                <a:cubicBezTo>
                  <a:pt x="737365" y="325350"/>
                  <a:pt x="634662" y="343147"/>
                  <a:pt x="725424" y="329184"/>
                </a:cubicBezTo>
                <a:cubicBezTo>
                  <a:pt x="737640" y="327305"/>
                  <a:pt x="749735" y="324621"/>
                  <a:pt x="762000" y="323088"/>
                </a:cubicBezTo>
                <a:cubicBezTo>
                  <a:pt x="798517" y="318523"/>
                  <a:pt x="835152" y="314960"/>
                  <a:pt x="871728" y="310896"/>
                </a:cubicBezTo>
                <a:cubicBezTo>
                  <a:pt x="877824" y="308864"/>
                  <a:pt x="883743" y="306194"/>
                  <a:pt x="890016" y="304800"/>
                </a:cubicBezTo>
                <a:cubicBezTo>
                  <a:pt x="902082" y="302119"/>
                  <a:pt x="914753" y="302256"/>
                  <a:pt x="926592" y="298704"/>
                </a:cubicBezTo>
                <a:cubicBezTo>
                  <a:pt x="935296" y="296093"/>
                  <a:pt x="942467" y="289703"/>
                  <a:pt x="950976" y="286512"/>
                </a:cubicBezTo>
                <a:cubicBezTo>
                  <a:pt x="960815" y="282822"/>
                  <a:pt x="997564" y="275975"/>
                  <a:pt x="1005840" y="274320"/>
                </a:cubicBezTo>
                <a:cubicBezTo>
                  <a:pt x="1013968" y="270256"/>
                  <a:pt x="1021715" y="265319"/>
                  <a:pt x="1030224" y="262128"/>
                </a:cubicBezTo>
                <a:cubicBezTo>
                  <a:pt x="1038069" y="259186"/>
                  <a:pt x="1046429" y="257849"/>
                  <a:pt x="1054608" y="256032"/>
                </a:cubicBezTo>
                <a:cubicBezTo>
                  <a:pt x="1064722" y="253784"/>
                  <a:pt x="1074894" y="251789"/>
                  <a:pt x="1085088" y="249936"/>
                </a:cubicBezTo>
                <a:cubicBezTo>
                  <a:pt x="1097249" y="247725"/>
                  <a:pt x="1109578" y="246430"/>
                  <a:pt x="1121664" y="243840"/>
                </a:cubicBezTo>
                <a:cubicBezTo>
                  <a:pt x="1138048" y="240329"/>
                  <a:pt x="1153904" y="234403"/>
                  <a:pt x="1170432" y="231648"/>
                </a:cubicBezTo>
                <a:cubicBezTo>
                  <a:pt x="1190575" y="228291"/>
                  <a:pt x="1211150" y="228251"/>
                  <a:pt x="1231392" y="225552"/>
                </a:cubicBezTo>
                <a:cubicBezTo>
                  <a:pt x="1241662" y="224183"/>
                  <a:pt x="1251712" y="221488"/>
                  <a:pt x="1261872" y="219456"/>
                </a:cubicBezTo>
                <a:cubicBezTo>
                  <a:pt x="1306448" y="197168"/>
                  <a:pt x="1267843" y="214267"/>
                  <a:pt x="1335024" y="195072"/>
                </a:cubicBezTo>
                <a:cubicBezTo>
                  <a:pt x="1349248" y="191008"/>
                  <a:pt x="1363231" y="185980"/>
                  <a:pt x="1377696" y="182880"/>
                </a:cubicBezTo>
                <a:cubicBezTo>
                  <a:pt x="1402625" y="177538"/>
                  <a:pt x="1426470" y="178001"/>
                  <a:pt x="1450848" y="170688"/>
                </a:cubicBezTo>
                <a:cubicBezTo>
                  <a:pt x="1461329" y="167544"/>
                  <a:pt x="1470947" y="161956"/>
                  <a:pt x="1481328" y="158496"/>
                </a:cubicBezTo>
                <a:cubicBezTo>
                  <a:pt x="1499516" y="152433"/>
                  <a:pt x="1524280" y="149305"/>
                  <a:pt x="1542288" y="146304"/>
                </a:cubicBezTo>
                <a:cubicBezTo>
                  <a:pt x="1590835" y="122031"/>
                  <a:pt x="1556253" y="135488"/>
                  <a:pt x="1645920" y="128016"/>
                </a:cubicBezTo>
                <a:lnTo>
                  <a:pt x="1712976" y="121920"/>
                </a:lnTo>
                <a:cubicBezTo>
                  <a:pt x="1719072" y="119888"/>
                  <a:pt x="1724948" y="117008"/>
                  <a:pt x="1731264" y="115824"/>
                </a:cubicBezTo>
                <a:cubicBezTo>
                  <a:pt x="1797355" y="103432"/>
                  <a:pt x="1813572" y="103354"/>
                  <a:pt x="1877568" y="97536"/>
                </a:cubicBezTo>
                <a:cubicBezTo>
                  <a:pt x="1936374" y="85775"/>
                  <a:pt x="1884477" y="100177"/>
                  <a:pt x="1926336" y="79248"/>
                </a:cubicBezTo>
                <a:cubicBezTo>
                  <a:pt x="1941073" y="71879"/>
                  <a:pt x="1953383" y="72916"/>
                  <a:pt x="1969008" y="67056"/>
                </a:cubicBezTo>
                <a:cubicBezTo>
                  <a:pt x="1977517" y="63865"/>
                  <a:pt x="1984955" y="58239"/>
                  <a:pt x="1993392" y="54864"/>
                </a:cubicBezTo>
                <a:cubicBezTo>
                  <a:pt x="2005324" y="50091"/>
                  <a:pt x="2018473" y="48419"/>
                  <a:pt x="2029968" y="42672"/>
                </a:cubicBezTo>
                <a:cubicBezTo>
                  <a:pt x="2038096" y="38608"/>
                  <a:pt x="2045915" y="33855"/>
                  <a:pt x="2054352" y="30480"/>
                </a:cubicBezTo>
                <a:cubicBezTo>
                  <a:pt x="2066284" y="25707"/>
                  <a:pt x="2078736" y="22352"/>
                  <a:pt x="2090928" y="18288"/>
                </a:cubicBezTo>
                <a:cubicBezTo>
                  <a:pt x="2097024" y="16256"/>
                  <a:pt x="2103469" y="15066"/>
                  <a:pt x="2109216" y="12192"/>
                </a:cubicBezTo>
                <a:lnTo>
                  <a:pt x="2133600" y="0"/>
                </a:lnTo>
              </a:path>
            </a:pathLst>
          </a:custGeom>
          <a:noFill/>
          <a:ln>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TextBox 162"/>
          <p:cNvSpPr txBox="1"/>
          <p:nvPr/>
        </p:nvSpPr>
        <p:spPr>
          <a:xfrm>
            <a:off x="1532957" y="2220883"/>
            <a:ext cx="505267" cy="253916"/>
          </a:xfrm>
          <a:prstGeom prst="rect">
            <a:avLst/>
          </a:prstGeom>
          <a:noFill/>
        </p:spPr>
        <p:txBody>
          <a:bodyPr wrap="none" rtlCol="0">
            <a:spAutoFit/>
          </a:bodyPr>
          <a:lstStyle/>
          <a:p>
            <a:r>
              <a:rPr lang="en-US" sz="1050" dirty="0">
                <a:solidFill>
                  <a:srgbClr val="009900"/>
                </a:solidFill>
              </a:rPr>
              <a:t>Trend</a:t>
            </a:r>
          </a:p>
        </p:txBody>
      </p:sp>
      <p:sp>
        <p:nvSpPr>
          <p:cNvPr id="164" name="TextBox 163"/>
          <p:cNvSpPr txBox="1"/>
          <p:nvPr/>
        </p:nvSpPr>
        <p:spPr>
          <a:xfrm>
            <a:off x="1028572" y="1613687"/>
            <a:ext cx="3373039" cy="246221"/>
          </a:xfrm>
          <a:prstGeom prst="rect">
            <a:avLst/>
          </a:prstGeom>
          <a:noFill/>
        </p:spPr>
        <p:txBody>
          <a:bodyPr wrap="none" rtlCol="0">
            <a:spAutoFit/>
          </a:bodyPr>
          <a:lstStyle/>
          <a:p>
            <a:r>
              <a:rPr lang="en-US" sz="1000" b="1" dirty="0">
                <a:solidFill>
                  <a:srgbClr val="FF0000"/>
                </a:solidFill>
              </a:rPr>
              <a:t>@Compute node #254 = MEM, CPU while processing( D, </a:t>
            </a:r>
            <a:r>
              <a:rPr lang="en-US" sz="1000" b="1" u="sng" dirty="0">
                <a:solidFill>
                  <a:srgbClr val="FF0000"/>
                </a:solidFill>
              </a:rPr>
              <a:t>D </a:t>
            </a:r>
            <a:r>
              <a:rPr lang="en-US" sz="1000" b="1" dirty="0">
                <a:solidFill>
                  <a:srgbClr val="FF0000"/>
                </a:solidFill>
              </a:rPr>
              <a:t>) </a:t>
            </a:r>
          </a:p>
        </p:txBody>
      </p:sp>
      <p:sp>
        <p:nvSpPr>
          <p:cNvPr id="165" name="Down Arrow 164"/>
          <p:cNvSpPr/>
          <p:nvPr/>
        </p:nvSpPr>
        <p:spPr>
          <a:xfrm>
            <a:off x="3625926" y="2488016"/>
            <a:ext cx="128016" cy="7924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Down Arrow 165"/>
          <p:cNvSpPr/>
          <p:nvPr/>
        </p:nvSpPr>
        <p:spPr>
          <a:xfrm>
            <a:off x="1721582" y="2535857"/>
            <a:ext cx="117886" cy="546397"/>
          </a:xfrm>
          <a:prstGeom prst="downArrow">
            <a:avLst/>
          </a:prstGeom>
          <a:solidFill>
            <a:srgbClr val="009900"/>
          </a:solidFill>
          <a:ln>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ular Callout 166"/>
          <p:cNvSpPr/>
          <p:nvPr/>
        </p:nvSpPr>
        <p:spPr>
          <a:xfrm>
            <a:off x="4371323" y="1458126"/>
            <a:ext cx="1548430" cy="640707"/>
          </a:xfrm>
          <a:prstGeom prst="wedgeRectCallout">
            <a:avLst>
              <a:gd name="adj1" fmla="val -74965"/>
              <a:gd name="adj2" fmla="val 135048"/>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Compute node needs to be removed from cloud </a:t>
            </a:r>
          </a:p>
        </p:txBody>
      </p:sp>
      <p:sp>
        <p:nvSpPr>
          <p:cNvPr id="168" name="Rectangular Callout 167"/>
          <p:cNvSpPr/>
          <p:nvPr/>
        </p:nvSpPr>
        <p:spPr>
          <a:xfrm>
            <a:off x="7269231" y="1458126"/>
            <a:ext cx="1548430" cy="516269"/>
          </a:xfrm>
          <a:prstGeom prst="wedgeRectCallout">
            <a:avLst>
              <a:gd name="adj1" fmla="val -28214"/>
              <a:gd name="adj2" fmla="val 112451"/>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Compute node will saturate in 2 days</a:t>
            </a:r>
          </a:p>
        </p:txBody>
      </p:sp>
      <p:sp>
        <p:nvSpPr>
          <p:cNvPr id="169" name="Rectangle 168"/>
          <p:cNvSpPr/>
          <p:nvPr/>
        </p:nvSpPr>
        <p:spPr>
          <a:xfrm>
            <a:off x="7752299" y="3219017"/>
            <a:ext cx="1391701" cy="1200329"/>
          </a:xfrm>
          <a:prstGeom prst="rect">
            <a:avLst/>
          </a:prstGeom>
        </p:spPr>
        <p:txBody>
          <a:bodyPr wrap="square">
            <a:spAutoFit/>
          </a:bodyPr>
          <a:lstStyle/>
          <a:p>
            <a:r>
              <a:rPr lang="en-US" sz="800" b="1" dirty="0"/>
              <a:t>https://www.otexts.org/fpp</a:t>
            </a:r>
          </a:p>
          <a:p>
            <a:r>
              <a:rPr lang="en-US" sz="800" dirty="0"/>
              <a:t>Time Series forecasting</a:t>
            </a:r>
          </a:p>
          <a:p>
            <a:r>
              <a:rPr lang="en-US" sz="800" dirty="0"/>
              <a:t>Linear regression</a:t>
            </a:r>
          </a:p>
          <a:p>
            <a:r>
              <a:rPr lang="en-US" sz="800" dirty="0"/>
              <a:t>Moving average</a:t>
            </a:r>
          </a:p>
          <a:p>
            <a:r>
              <a:rPr lang="en-US" sz="800" dirty="0"/>
              <a:t>Time series decomposition</a:t>
            </a:r>
          </a:p>
          <a:p>
            <a:r>
              <a:rPr lang="en-US" sz="800" dirty="0"/>
              <a:t>ARIMA</a:t>
            </a:r>
          </a:p>
          <a:p>
            <a:r>
              <a:rPr lang="en-US" sz="800" dirty="0"/>
              <a:t>Dynamic Regression Models</a:t>
            </a:r>
          </a:p>
          <a:p>
            <a:r>
              <a:rPr lang="en-US" sz="800" dirty="0"/>
              <a:t>Vector </a:t>
            </a:r>
            <a:r>
              <a:rPr lang="en-US" sz="800" dirty="0" err="1"/>
              <a:t>Autoregression</a:t>
            </a:r>
            <a:endParaRPr lang="en-US" sz="800" dirty="0"/>
          </a:p>
          <a:p>
            <a:r>
              <a:rPr lang="en-US" sz="800" dirty="0"/>
              <a:t>Exponential Smoothing</a:t>
            </a:r>
          </a:p>
        </p:txBody>
      </p:sp>
      <p:sp>
        <p:nvSpPr>
          <p:cNvPr id="171" name="Rectangle 170"/>
          <p:cNvSpPr/>
          <p:nvPr/>
        </p:nvSpPr>
        <p:spPr>
          <a:xfrm>
            <a:off x="3318185" y="3760324"/>
            <a:ext cx="2766554" cy="507831"/>
          </a:xfrm>
          <a:prstGeom prst="rect">
            <a:avLst/>
          </a:prstGeom>
          <a:solidFill>
            <a:srgbClr val="FFFF99"/>
          </a:solidFill>
          <a:ln>
            <a:solidFill>
              <a:schemeClr val="bg1">
                <a:lumMod val="50000"/>
              </a:schemeClr>
            </a:solidFill>
          </a:ln>
        </p:spPr>
        <p:txBody>
          <a:bodyPr wrap="square">
            <a:spAutoFit/>
          </a:bodyPr>
          <a:lstStyle/>
          <a:p>
            <a:r>
              <a:rPr lang="en-US" sz="900" dirty="0">
                <a:latin typeface="Arial" panose="020B0604020202020204" pitchFamily="34" charset="0"/>
                <a:cs typeface="Arial" panose="020B0604020202020204" pitchFamily="34" charset="0"/>
              </a:rPr>
              <a:t>Detect temporal drifts based on data from trace event streams. React to drifts as soon as possible to lessen impact of platform errors to SLA</a:t>
            </a:r>
          </a:p>
        </p:txBody>
      </p:sp>
    </p:spTree>
    <p:extLst>
      <p:ext uri="{BB962C8B-B14F-4D97-AF65-F5344CB8AC3E}">
        <p14:creationId xmlns:p14="http://schemas.microsoft.com/office/powerpoint/2010/main" val="367341661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1400" dirty="0">
                <a:latin typeface="Arial" charset="0"/>
                <a:ea typeface="Arial" charset="0"/>
                <a:cs typeface="Arial" charset="0"/>
              </a:rPr>
              <a:t>Distributed Trace Analysis</a:t>
            </a:r>
            <a:br>
              <a:rPr lang="en-US" sz="1400" dirty="0">
                <a:latin typeface="Arial" charset="0"/>
                <a:ea typeface="Arial" charset="0"/>
                <a:cs typeface="Arial" charset="0"/>
              </a:rPr>
            </a:br>
            <a:r>
              <a:rPr lang="en-US" sz="1400" b="0" dirty="0">
                <a:latin typeface="Arial" charset="0"/>
                <a:ea typeface="Arial" charset="0"/>
                <a:cs typeface="Arial" charset="0"/>
              </a:rPr>
              <a:t>Sequence Analysis</a:t>
            </a:r>
            <a:endParaRPr lang="en-US" sz="1400" b="0" dirty="0"/>
          </a:p>
        </p:txBody>
      </p:sp>
      <p:grpSp>
        <p:nvGrpSpPr>
          <p:cNvPr id="217" name="Group 216"/>
          <p:cNvGrpSpPr/>
          <p:nvPr/>
        </p:nvGrpSpPr>
        <p:grpSpPr>
          <a:xfrm>
            <a:off x="723542" y="823414"/>
            <a:ext cx="7648884" cy="310906"/>
            <a:chOff x="875942" y="1597899"/>
            <a:chExt cx="7648884" cy="310906"/>
          </a:xfrm>
        </p:grpSpPr>
        <p:sp>
          <p:nvSpPr>
            <p:cNvPr id="218" name="Rectangle 217"/>
            <p:cNvSpPr/>
            <p:nvPr/>
          </p:nvSpPr>
          <p:spPr>
            <a:xfrm>
              <a:off x="1687887" y="1597899"/>
              <a:ext cx="731520" cy="310906"/>
            </a:xfrm>
            <a:prstGeom prst="rect">
              <a:avLst/>
            </a:prstGeom>
            <a:noFill/>
            <a:ln w="1270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itchFamily="34" charset="0"/>
                  <a:cs typeface="Arial" pitchFamily="34" charset="0"/>
                </a:rPr>
                <a:t>B</a:t>
              </a:r>
            </a:p>
            <a:p>
              <a:pPr algn="ctr"/>
              <a:r>
                <a:rPr lang="en-US" sz="700" dirty="0">
                  <a:solidFill>
                    <a:schemeClr val="tx1"/>
                  </a:solidFill>
                  <a:latin typeface="Arial" pitchFamily="34" charset="0"/>
                  <a:cs typeface="Arial" pitchFamily="34" charset="0"/>
                </a:rPr>
                <a:t>(23, 18, 17)</a:t>
              </a:r>
              <a:endParaRPr lang="en-US" sz="900" dirty="0">
                <a:solidFill>
                  <a:schemeClr val="tx1"/>
                </a:solidFill>
                <a:latin typeface="Arial" pitchFamily="34" charset="0"/>
                <a:cs typeface="Arial" pitchFamily="34" charset="0"/>
              </a:endParaRPr>
            </a:p>
          </p:txBody>
        </p:sp>
        <p:sp>
          <p:nvSpPr>
            <p:cNvPr id="219" name="Rectangle 218"/>
            <p:cNvSpPr/>
            <p:nvPr/>
          </p:nvSpPr>
          <p:spPr>
            <a:xfrm>
              <a:off x="2451064" y="1597899"/>
              <a:ext cx="731520" cy="310906"/>
            </a:xfrm>
            <a:prstGeom prst="rect">
              <a:avLst/>
            </a:prstGeom>
            <a:noFill/>
            <a:ln w="1270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u="sng" dirty="0">
                  <a:solidFill>
                    <a:schemeClr val="tx1"/>
                  </a:solidFill>
                  <a:latin typeface="Arial" pitchFamily="34" charset="0"/>
                  <a:cs typeface="Arial" pitchFamily="34" charset="0"/>
                </a:rPr>
                <a:t>B</a:t>
              </a:r>
            </a:p>
            <a:p>
              <a:pPr algn="ctr"/>
              <a:r>
                <a:rPr lang="en-US" sz="700" dirty="0">
                  <a:solidFill>
                    <a:schemeClr val="tx1"/>
                  </a:solidFill>
                  <a:latin typeface="Arial" pitchFamily="34" charset="0"/>
                  <a:cs typeface="Arial" pitchFamily="34" charset="0"/>
                </a:rPr>
                <a:t>(23, 18, 17)</a:t>
              </a:r>
              <a:endParaRPr lang="en-US" sz="900" dirty="0">
                <a:solidFill>
                  <a:schemeClr val="tx1"/>
                </a:solidFill>
                <a:latin typeface="Arial" pitchFamily="34" charset="0"/>
                <a:cs typeface="Arial" pitchFamily="34" charset="0"/>
              </a:endParaRPr>
            </a:p>
          </p:txBody>
        </p:sp>
        <p:sp>
          <p:nvSpPr>
            <p:cNvPr id="220" name="Rectangle 219"/>
            <p:cNvSpPr/>
            <p:nvPr/>
          </p:nvSpPr>
          <p:spPr>
            <a:xfrm>
              <a:off x="3214241" y="1597899"/>
              <a:ext cx="731520" cy="31090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u="sng" dirty="0">
                  <a:solidFill>
                    <a:schemeClr val="tx1"/>
                  </a:solidFill>
                  <a:latin typeface="Arial" pitchFamily="34" charset="0"/>
                  <a:cs typeface="Arial" pitchFamily="34" charset="0"/>
                </a:rPr>
                <a:t>A</a:t>
              </a:r>
            </a:p>
            <a:p>
              <a:pPr algn="ctr"/>
              <a:r>
                <a:rPr lang="en-US" sz="700" dirty="0">
                  <a:solidFill>
                    <a:schemeClr val="tx1"/>
                  </a:solidFill>
                  <a:latin typeface="Arial" pitchFamily="34" charset="0"/>
                  <a:cs typeface="Arial" pitchFamily="34" charset="0"/>
                </a:rPr>
                <a:t>(18, 17, 17)</a:t>
              </a:r>
              <a:endParaRPr lang="en-US" sz="900" dirty="0">
                <a:solidFill>
                  <a:schemeClr val="tx1"/>
                </a:solidFill>
                <a:latin typeface="Arial" pitchFamily="34" charset="0"/>
                <a:cs typeface="Arial" pitchFamily="34" charset="0"/>
              </a:endParaRPr>
            </a:p>
          </p:txBody>
        </p:sp>
        <p:sp>
          <p:nvSpPr>
            <p:cNvPr id="221" name="Rectangle 220"/>
            <p:cNvSpPr/>
            <p:nvPr/>
          </p:nvSpPr>
          <p:spPr>
            <a:xfrm>
              <a:off x="3977418" y="1597899"/>
              <a:ext cx="731520" cy="31090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itchFamily="34" charset="0"/>
                  <a:cs typeface="Arial" pitchFamily="34" charset="0"/>
                </a:rPr>
                <a:t>C</a:t>
              </a:r>
            </a:p>
            <a:p>
              <a:pPr algn="ctr"/>
              <a:r>
                <a:rPr lang="en-US" sz="700" dirty="0">
                  <a:solidFill>
                    <a:schemeClr val="tx1"/>
                  </a:solidFill>
                  <a:latin typeface="Arial" pitchFamily="34" charset="0"/>
                  <a:cs typeface="Arial" pitchFamily="34" charset="0"/>
                </a:rPr>
                <a:t>(14, 17, 17)</a:t>
              </a:r>
              <a:endParaRPr lang="en-US" sz="900" dirty="0">
                <a:solidFill>
                  <a:schemeClr val="tx1"/>
                </a:solidFill>
                <a:latin typeface="Arial" pitchFamily="34" charset="0"/>
                <a:cs typeface="Arial" pitchFamily="34" charset="0"/>
              </a:endParaRPr>
            </a:p>
          </p:txBody>
        </p:sp>
        <p:sp>
          <p:nvSpPr>
            <p:cNvPr id="222" name="Rectangle 221"/>
            <p:cNvSpPr/>
            <p:nvPr/>
          </p:nvSpPr>
          <p:spPr>
            <a:xfrm>
              <a:off x="4740595" y="1597899"/>
              <a:ext cx="731520" cy="310906"/>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itchFamily="34" charset="0"/>
                  <a:cs typeface="Arial" pitchFamily="34" charset="0"/>
                </a:rPr>
                <a:t>D</a:t>
              </a:r>
            </a:p>
            <a:p>
              <a:pPr algn="ctr"/>
              <a:r>
                <a:rPr lang="en-US" sz="700" dirty="0">
                  <a:solidFill>
                    <a:schemeClr val="tx1"/>
                  </a:solidFill>
                  <a:latin typeface="Arial" pitchFamily="34" charset="0"/>
                  <a:cs typeface="Arial" pitchFamily="34" charset="0"/>
                </a:rPr>
                <a:t>(26, 14, 17)</a:t>
              </a:r>
              <a:endParaRPr lang="en-US" sz="900" dirty="0">
                <a:solidFill>
                  <a:schemeClr val="tx1"/>
                </a:solidFill>
                <a:latin typeface="Arial" pitchFamily="34" charset="0"/>
                <a:cs typeface="Arial" pitchFamily="34" charset="0"/>
              </a:endParaRPr>
            </a:p>
          </p:txBody>
        </p:sp>
        <p:sp>
          <p:nvSpPr>
            <p:cNvPr id="223" name="Rectangle 222"/>
            <p:cNvSpPr/>
            <p:nvPr/>
          </p:nvSpPr>
          <p:spPr>
            <a:xfrm>
              <a:off x="875942" y="1597899"/>
              <a:ext cx="731520" cy="31090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itchFamily="34" charset="0"/>
                  <a:cs typeface="Arial" pitchFamily="34" charset="0"/>
                </a:rPr>
                <a:t>A</a:t>
              </a:r>
            </a:p>
            <a:p>
              <a:pPr algn="ctr"/>
              <a:r>
                <a:rPr lang="en-US" sz="700" dirty="0">
                  <a:solidFill>
                    <a:schemeClr val="tx1"/>
                  </a:solidFill>
                  <a:latin typeface="Arial" pitchFamily="34" charset="0"/>
                  <a:cs typeface="Arial" pitchFamily="34" charset="0"/>
                </a:rPr>
                <a:t>(18, 17, 17)</a:t>
              </a:r>
              <a:endParaRPr lang="en-US" sz="900" dirty="0">
                <a:solidFill>
                  <a:schemeClr val="tx1"/>
                </a:solidFill>
                <a:latin typeface="Arial" pitchFamily="34" charset="0"/>
                <a:cs typeface="Arial" pitchFamily="34" charset="0"/>
              </a:endParaRPr>
            </a:p>
          </p:txBody>
        </p:sp>
        <p:sp>
          <p:nvSpPr>
            <p:cNvPr id="224" name="Rectangle 223"/>
            <p:cNvSpPr/>
            <p:nvPr/>
          </p:nvSpPr>
          <p:spPr>
            <a:xfrm>
              <a:off x="7793306" y="1597899"/>
              <a:ext cx="731520" cy="31090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u="sng" dirty="0">
                  <a:solidFill>
                    <a:schemeClr val="tx1"/>
                  </a:solidFill>
                  <a:latin typeface="Arial" pitchFamily="34" charset="0"/>
                  <a:cs typeface="Arial" pitchFamily="34" charset="0"/>
                </a:rPr>
                <a:t>C</a:t>
              </a:r>
            </a:p>
            <a:p>
              <a:pPr algn="ctr"/>
              <a:r>
                <a:rPr lang="en-US" sz="700" dirty="0">
                  <a:solidFill>
                    <a:schemeClr val="tx1"/>
                  </a:solidFill>
                  <a:latin typeface="Arial" pitchFamily="34" charset="0"/>
                  <a:cs typeface="Arial" pitchFamily="34" charset="0"/>
                </a:rPr>
                <a:t>(18, 17, 17)</a:t>
              </a:r>
              <a:endParaRPr lang="en-US" sz="900" dirty="0">
                <a:solidFill>
                  <a:schemeClr val="tx1"/>
                </a:solidFill>
                <a:latin typeface="Arial" pitchFamily="34" charset="0"/>
                <a:cs typeface="Arial" pitchFamily="34" charset="0"/>
              </a:endParaRPr>
            </a:p>
          </p:txBody>
        </p:sp>
        <p:sp>
          <p:nvSpPr>
            <p:cNvPr id="225" name="Rectangle 224"/>
            <p:cNvSpPr/>
            <p:nvPr/>
          </p:nvSpPr>
          <p:spPr>
            <a:xfrm>
              <a:off x="7030126" y="1597899"/>
              <a:ext cx="731520" cy="310906"/>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u="sng" dirty="0">
                  <a:solidFill>
                    <a:schemeClr val="tx1"/>
                  </a:solidFill>
                  <a:latin typeface="Arial" pitchFamily="34" charset="0"/>
                  <a:cs typeface="Arial" pitchFamily="34" charset="0"/>
                </a:rPr>
                <a:t>D</a:t>
              </a:r>
            </a:p>
            <a:p>
              <a:pPr algn="ctr"/>
              <a:r>
                <a:rPr lang="en-US" sz="700" dirty="0">
                  <a:solidFill>
                    <a:schemeClr val="tx1"/>
                  </a:solidFill>
                  <a:latin typeface="Arial" pitchFamily="34" charset="0"/>
                  <a:cs typeface="Arial" pitchFamily="34" charset="0"/>
                </a:rPr>
                <a:t>(26, 14, 17)</a:t>
              </a:r>
              <a:endParaRPr lang="en-US" sz="900" dirty="0">
                <a:solidFill>
                  <a:schemeClr val="tx1"/>
                </a:solidFill>
                <a:latin typeface="Arial" pitchFamily="34" charset="0"/>
                <a:cs typeface="Arial" pitchFamily="34" charset="0"/>
              </a:endParaRPr>
            </a:p>
          </p:txBody>
        </p:sp>
        <p:sp>
          <p:nvSpPr>
            <p:cNvPr id="226" name="Rectangle 225"/>
            <p:cNvSpPr/>
            <p:nvPr/>
          </p:nvSpPr>
          <p:spPr>
            <a:xfrm>
              <a:off x="5503772" y="1597899"/>
              <a:ext cx="731520" cy="310906"/>
            </a:xfrm>
            <a:prstGeom prst="rect">
              <a:avLst/>
            </a:prstGeom>
            <a:no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itchFamily="34" charset="0"/>
                  <a:cs typeface="Arial" pitchFamily="34" charset="0"/>
                </a:rPr>
                <a:t>E</a:t>
              </a:r>
            </a:p>
            <a:p>
              <a:pPr algn="ctr"/>
              <a:r>
                <a:rPr lang="en-US" sz="700" dirty="0">
                  <a:solidFill>
                    <a:schemeClr val="tx1"/>
                  </a:solidFill>
                  <a:latin typeface="Arial" pitchFamily="34" charset="0"/>
                  <a:cs typeface="Arial" pitchFamily="34" charset="0"/>
                </a:rPr>
                <a:t>(34, 26, 17)</a:t>
              </a:r>
              <a:endParaRPr lang="en-US" sz="900" dirty="0">
                <a:solidFill>
                  <a:schemeClr val="tx1"/>
                </a:solidFill>
                <a:latin typeface="Arial" pitchFamily="34" charset="0"/>
                <a:cs typeface="Arial" pitchFamily="34" charset="0"/>
              </a:endParaRPr>
            </a:p>
          </p:txBody>
        </p:sp>
        <p:sp>
          <p:nvSpPr>
            <p:cNvPr id="227" name="Rectangle 226"/>
            <p:cNvSpPr/>
            <p:nvPr/>
          </p:nvSpPr>
          <p:spPr>
            <a:xfrm>
              <a:off x="6266949" y="1597899"/>
              <a:ext cx="731520" cy="310906"/>
            </a:xfrm>
            <a:prstGeom prst="rect">
              <a:avLst/>
            </a:prstGeom>
            <a:no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u="sng" dirty="0">
                  <a:solidFill>
                    <a:schemeClr val="tx1"/>
                  </a:solidFill>
                  <a:latin typeface="Arial" pitchFamily="34" charset="0"/>
                  <a:cs typeface="Arial" pitchFamily="34" charset="0"/>
                </a:rPr>
                <a:t>E</a:t>
              </a:r>
            </a:p>
            <a:p>
              <a:pPr algn="ctr"/>
              <a:r>
                <a:rPr lang="en-US" sz="700" dirty="0">
                  <a:solidFill>
                    <a:schemeClr val="tx1"/>
                  </a:solidFill>
                  <a:latin typeface="Arial" pitchFamily="34" charset="0"/>
                  <a:cs typeface="Arial" pitchFamily="34" charset="0"/>
                </a:rPr>
                <a:t>(34, 26, 17)</a:t>
              </a:r>
              <a:endParaRPr lang="en-US" sz="900" dirty="0">
                <a:solidFill>
                  <a:schemeClr val="tx1"/>
                </a:solidFill>
                <a:latin typeface="Arial" pitchFamily="34" charset="0"/>
                <a:cs typeface="Arial" pitchFamily="34" charset="0"/>
              </a:endParaRPr>
            </a:p>
          </p:txBody>
        </p:sp>
      </p:grpSp>
      <p:sp>
        <p:nvSpPr>
          <p:cNvPr id="228" name="TextBox 227"/>
          <p:cNvSpPr txBox="1"/>
          <p:nvPr/>
        </p:nvSpPr>
        <p:spPr>
          <a:xfrm>
            <a:off x="592248" y="1314974"/>
            <a:ext cx="774571" cy="261610"/>
          </a:xfrm>
          <a:prstGeom prst="rect">
            <a:avLst/>
          </a:prstGeom>
          <a:noFill/>
        </p:spPr>
        <p:txBody>
          <a:bodyPr wrap="none" rtlCol="0">
            <a:spAutoFit/>
          </a:bodyPr>
          <a:lstStyle/>
          <a:p>
            <a:r>
              <a:rPr lang="en-US" sz="1050" b="1" dirty="0"/>
              <a:t>Clustering</a:t>
            </a:r>
          </a:p>
        </p:txBody>
      </p:sp>
      <p:pic>
        <p:nvPicPr>
          <p:cNvPr id="230" name="Picture 229"/>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36625" y="1578457"/>
            <a:ext cx="2590800" cy="1860712"/>
          </a:xfrm>
          <a:prstGeom prst="rect">
            <a:avLst/>
          </a:prstGeom>
        </p:spPr>
      </p:pic>
      <p:sp>
        <p:nvSpPr>
          <p:cNvPr id="231" name="TextBox 230"/>
          <p:cNvSpPr txBox="1"/>
          <p:nvPr/>
        </p:nvSpPr>
        <p:spPr>
          <a:xfrm>
            <a:off x="2520752" y="1271185"/>
            <a:ext cx="1508746" cy="253916"/>
          </a:xfrm>
          <a:prstGeom prst="rect">
            <a:avLst/>
          </a:prstGeom>
          <a:noFill/>
        </p:spPr>
        <p:txBody>
          <a:bodyPr wrap="none" rtlCol="0">
            <a:spAutoFit/>
          </a:bodyPr>
          <a:lstStyle/>
          <a:p>
            <a:r>
              <a:rPr lang="en-US" sz="1050" dirty="0">
                <a:solidFill>
                  <a:srgbClr val="FF0000"/>
                </a:solidFill>
              </a:rPr>
              <a:t>A, B, </a:t>
            </a:r>
            <a:r>
              <a:rPr lang="en-US" sz="1050" u="sng" dirty="0">
                <a:solidFill>
                  <a:srgbClr val="FF0000"/>
                </a:solidFill>
              </a:rPr>
              <a:t>B</a:t>
            </a:r>
            <a:r>
              <a:rPr lang="en-US" sz="1050" dirty="0">
                <a:solidFill>
                  <a:srgbClr val="FF0000"/>
                </a:solidFill>
              </a:rPr>
              <a:t>, </a:t>
            </a:r>
            <a:r>
              <a:rPr lang="en-US" sz="1050" u="sng" dirty="0">
                <a:solidFill>
                  <a:srgbClr val="FF0000"/>
                </a:solidFill>
              </a:rPr>
              <a:t>A</a:t>
            </a:r>
            <a:r>
              <a:rPr lang="en-US" sz="1050" dirty="0">
                <a:solidFill>
                  <a:srgbClr val="FF0000"/>
                </a:solidFill>
              </a:rPr>
              <a:t>, C, D, E, </a:t>
            </a:r>
            <a:r>
              <a:rPr lang="en-US" sz="1050" u="sng" dirty="0">
                <a:solidFill>
                  <a:srgbClr val="FF0000"/>
                </a:solidFill>
              </a:rPr>
              <a:t>E</a:t>
            </a:r>
            <a:r>
              <a:rPr lang="en-US" sz="1050" dirty="0">
                <a:solidFill>
                  <a:srgbClr val="FF0000"/>
                </a:solidFill>
              </a:rPr>
              <a:t>, </a:t>
            </a:r>
            <a:r>
              <a:rPr lang="en-US" sz="1050" u="sng" dirty="0">
                <a:solidFill>
                  <a:srgbClr val="FF0000"/>
                </a:solidFill>
              </a:rPr>
              <a:t>D</a:t>
            </a:r>
            <a:r>
              <a:rPr lang="en-US" sz="1050" dirty="0">
                <a:solidFill>
                  <a:srgbClr val="FF0000"/>
                </a:solidFill>
              </a:rPr>
              <a:t>, </a:t>
            </a:r>
            <a:r>
              <a:rPr lang="en-US" sz="1050" u="sng" dirty="0">
                <a:solidFill>
                  <a:srgbClr val="FF0000"/>
                </a:solidFill>
              </a:rPr>
              <a:t>C</a:t>
            </a:r>
          </a:p>
        </p:txBody>
      </p:sp>
      <p:cxnSp>
        <p:nvCxnSpPr>
          <p:cNvPr id="232" name="Straight Connector 231"/>
          <p:cNvCxnSpPr/>
          <p:nvPr/>
        </p:nvCxnSpPr>
        <p:spPr>
          <a:xfrm flipH="1">
            <a:off x="2312322" y="1669371"/>
            <a:ext cx="240087" cy="28854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sp>
        <p:nvSpPr>
          <p:cNvPr id="233" name="TextBox 232"/>
          <p:cNvSpPr txBox="1"/>
          <p:nvPr/>
        </p:nvSpPr>
        <p:spPr>
          <a:xfrm>
            <a:off x="2520752" y="1398143"/>
            <a:ext cx="1806905" cy="415498"/>
          </a:xfrm>
          <a:prstGeom prst="rect">
            <a:avLst/>
          </a:prstGeom>
          <a:noFill/>
        </p:spPr>
        <p:txBody>
          <a:bodyPr wrap="none" rtlCol="0">
            <a:spAutoFit/>
          </a:bodyPr>
          <a:lstStyle/>
          <a:p>
            <a:r>
              <a:rPr lang="en-US" sz="1050" dirty="0">
                <a:solidFill>
                  <a:srgbClr val="FF0000"/>
                </a:solidFill>
              </a:rPr>
              <a:t>A, B, G, </a:t>
            </a:r>
            <a:r>
              <a:rPr lang="en-US" sz="1050" u="sng" dirty="0">
                <a:solidFill>
                  <a:srgbClr val="FF0000"/>
                </a:solidFill>
              </a:rPr>
              <a:t>G</a:t>
            </a:r>
            <a:r>
              <a:rPr lang="en-US" sz="1050" dirty="0">
                <a:solidFill>
                  <a:srgbClr val="FF0000"/>
                </a:solidFill>
              </a:rPr>
              <a:t>, </a:t>
            </a:r>
            <a:r>
              <a:rPr lang="en-US" sz="1050" u="sng" dirty="0">
                <a:solidFill>
                  <a:srgbClr val="FF0000"/>
                </a:solidFill>
              </a:rPr>
              <a:t>B</a:t>
            </a:r>
            <a:r>
              <a:rPr lang="en-US" sz="1050" dirty="0">
                <a:solidFill>
                  <a:srgbClr val="FF0000"/>
                </a:solidFill>
              </a:rPr>
              <a:t>, </a:t>
            </a:r>
            <a:r>
              <a:rPr lang="en-US" sz="1050" u="sng" dirty="0">
                <a:solidFill>
                  <a:srgbClr val="FF0000"/>
                </a:solidFill>
              </a:rPr>
              <a:t>A</a:t>
            </a:r>
            <a:r>
              <a:rPr lang="en-US" sz="1050" dirty="0">
                <a:solidFill>
                  <a:srgbClr val="FF0000"/>
                </a:solidFill>
              </a:rPr>
              <a:t>, C, D, E, </a:t>
            </a:r>
            <a:r>
              <a:rPr lang="en-US" sz="1050" u="sng" dirty="0">
                <a:solidFill>
                  <a:srgbClr val="FF0000"/>
                </a:solidFill>
              </a:rPr>
              <a:t>E</a:t>
            </a:r>
            <a:r>
              <a:rPr lang="en-US" sz="1050" dirty="0">
                <a:solidFill>
                  <a:srgbClr val="FF0000"/>
                </a:solidFill>
              </a:rPr>
              <a:t>, D, </a:t>
            </a:r>
            <a:r>
              <a:rPr lang="en-US" sz="1050" u="sng" dirty="0">
                <a:solidFill>
                  <a:srgbClr val="FF0000"/>
                </a:solidFill>
              </a:rPr>
              <a:t>C</a:t>
            </a:r>
          </a:p>
          <a:p>
            <a:r>
              <a:rPr lang="en-US" sz="1050" dirty="0">
                <a:solidFill>
                  <a:srgbClr val="FF0000"/>
                </a:solidFill>
              </a:rPr>
              <a:t>A, B, </a:t>
            </a:r>
            <a:r>
              <a:rPr lang="en-US" sz="1050" u="sng" dirty="0">
                <a:solidFill>
                  <a:srgbClr val="FF0000"/>
                </a:solidFill>
              </a:rPr>
              <a:t>B</a:t>
            </a:r>
            <a:r>
              <a:rPr lang="en-US" sz="1050" dirty="0">
                <a:solidFill>
                  <a:srgbClr val="FF0000"/>
                </a:solidFill>
              </a:rPr>
              <a:t>, </a:t>
            </a:r>
            <a:r>
              <a:rPr lang="en-US" sz="1050" u="sng" dirty="0">
                <a:solidFill>
                  <a:srgbClr val="FF0000"/>
                </a:solidFill>
              </a:rPr>
              <a:t>A</a:t>
            </a:r>
            <a:r>
              <a:rPr lang="en-US" sz="1050" dirty="0">
                <a:solidFill>
                  <a:srgbClr val="FF0000"/>
                </a:solidFill>
              </a:rPr>
              <a:t>, C, D, E, </a:t>
            </a:r>
            <a:r>
              <a:rPr lang="en-US" sz="1050" u="sng" dirty="0">
                <a:solidFill>
                  <a:srgbClr val="FF0000"/>
                </a:solidFill>
              </a:rPr>
              <a:t>E</a:t>
            </a:r>
            <a:r>
              <a:rPr lang="en-US" sz="1050" dirty="0">
                <a:solidFill>
                  <a:srgbClr val="FF0000"/>
                </a:solidFill>
              </a:rPr>
              <a:t>, D, </a:t>
            </a:r>
            <a:r>
              <a:rPr lang="en-US" sz="1050" u="sng" dirty="0">
                <a:solidFill>
                  <a:srgbClr val="FF0000"/>
                </a:solidFill>
              </a:rPr>
              <a:t>C</a:t>
            </a:r>
            <a:r>
              <a:rPr lang="en-US" sz="1050" dirty="0">
                <a:solidFill>
                  <a:srgbClr val="FF0000"/>
                </a:solidFill>
              </a:rPr>
              <a:t>, F, </a:t>
            </a:r>
            <a:r>
              <a:rPr lang="en-US" sz="1050" u="sng" dirty="0">
                <a:solidFill>
                  <a:srgbClr val="FF0000"/>
                </a:solidFill>
              </a:rPr>
              <a:t>F</a:t>
            </a:r>
          </a:p>
        </p:txBody>
      </p:sp>
      <p:sp>
        <p:nvSpPr>
          <p:cNvPr id="234" name="Down Arrow 233"/>
          <p:cNvSpPr/>
          <p:nvPr/>
        </p:nvSpPr>
        <p:spPr>
          <a:xfrm>
            <a:off x="3151486" y="1812215"/>
            <a:ext cx="328199" cy="194125"/>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TextBox 234"/>
          <p:cNvSpPr txBox="1"/>
          <p:nvPr/>
        </p:nvSpPr>
        <p:spPr>
          <a:xfrm>
            <a:off x="2451726" y="1991264"/>
            <a:ext cx="1727717" cy="461665"/>
          </a:xfrm>
          <a:prstGeom prst="rect">
            <a:avLst/>
          </a:prstGeom>
          <a:solidFill>
            <a:schemeClr val="bg1"/>
          </a:solidFill>
        </p:spPr>
        <p:txBody>
          <a:bodyPr wrap="none" rtlCol="0">
            <a:spAutoFit/>
          </a:bodyPr>
          <a:lstStyle/>
          <a:p>
            <a:pPr algn="ctr"/>
            <a:r>
              <a:rPr lang="en-US" sz="1200" b="1" dirty="0"/>
              <a:t>More accurate </a:t>
            </a:r>
          </a:p>
          <a:p>
            <a:pPr algn="ctr"/>
            <a:r>
              <a:rPr lang="en-US" sz="1200" b="1" dirty="0"/>
              <a:t>performance estimation</a:t>
            </a:r>
          </a:p>
        </p:txBody>
      </p:sp>
      <p:sp>
        <p:nvSpPr>
          <p:cNvPr id="237" name="Rectangle 236"/>
          <p:cNvSpPr/>
          <p:nvPr/>
        </p:nvSpPr>
        <p:spPr>
          <a:xfrm>
            <a:off x="2927665" y="2412789"/>
            <a:ext cx="2302195" cy="1061829"/>
          </a:xfrm>
          <a:prstGeom prst="rect">
            <a:avLst/>
          </a:prstGeom>
        </p:spPr>
        <p:txBody>
          <a:bodyPr wrap="square">
            <a:spAutoFit/>
          </a:bodyPr>
          <a:lstStyle/>
          <a:p>
            <a:r>
              <a:rPr lang="en-US" sz="900" b="1" dirty="0">
                <a:solidFill>
                  <a:srgbClr val="222222"/>
                </a:solidFill>
                <a:latin typeface="Helvetica Neue"/>
              </a:rPr>
              <a:t>Extreme Value Analysis</a:t>
            </a:r>
          </a:p>
          <a:p>
            <a:pPr marL="92075" indent="-92075">
              <a:buClr>
                <a:schemeClr val="tx2"/>
              </a:buClr>
              <a:buSzPct val="150000"/>
              <a:buFont typeface="Arial" panose="020B0604020202020204" pitchFamily="34" charset="0"/>
              <a:buChar char="•"/>
            </a:pPr>
            <a:r>
              <a:rPr lang="en-US" sz="900" dirty="0">
                <a:solidFill>
                  <a:srgbClr val="555555"/>
                </a:solidFill>
                <a:latin typeface="Helvetica Neue"/>
              </a:rPr>
              <a:t>Assume a distribution (Gaussian) for duration of traces </a:t>
            </a:r>
          </a:p>
          <a:p>
            <a:pPr marL="92075" indent="-92075">
              <a:buClr>
                <a:schemeClr val="tx2"/>
              </a:buClr>
              <a:buSzPct val="150000"/>
              <a:buFont typeface="Arial" panose="020B0604020202020204" pitchFamily="34" charset="0"/>
              <a:buChar char="•"/>
            </a:pPr>
            <a:r>
              <a:rPr lang="en-US" sz="900" dirty="0">
                <a:solidFill>
                  <a:srgbClr val="555555"/>
                </a:solidFill>
                <a:latin typeface="Helvetica Neue"/>
              </a:rPr>
              <a:t>Look for values more than 2 or 3 standard deviations from the mean or 1.5 times from the first or third quartile</a:t>
            </a:r>
          </a:p>
          <a:p>
            <a:pPr marL="92075" indent="-92075">
              <a:buClr>
                <a:schemeClr val="tx2"/>
              </a:buClr>
              <a:buSzPct val="150000"/>
              <a:buFont typeface="Arial" panose="020B0604020202020204" pitchFamily="34" charset="0"/>
              <a:buChar char="•"/>
            </a:pPr>
            <a:r>
              <a:rPr lang="en-US" sz="900" dirty="0">
                <a:solidFill>
                  <a:srgbClr val="555555"/>
                </a:solidFill>
                <a:latin typeface="Helvetica Neue"/>
              </a:rPr>
              <a:t>Filter out outliers candidates</a:t>
            </a:r>
          </a:p>
        </p:txBody>
      </p:sp>
      <p:sp>
        <p:nvSpPr>
          <p:cNvPr id="238" name="Oval 237"/>
          <p:cNvSpPr/>
          <p:nvPr/>
        </p:nvSpPr>
        <p:spPr>
          <a:xfrm>
            <a:off x="2126641" y="1940599"/>
            <a:ext cx="108000" cy="10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p:cNvSpPr/>
          <p:nvPr/>
        </p:nvSpPr>
        <p:spPr>
          <a:xfrm>
            <a:off x="2126641" y="2689884"/>
            <a:ext cx="108000" cy="10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p:cNvSpPr/>
          <p:nvPr/>
        </p:nvSpPr>
        <p:spPr>
          <a:xfrm>
            <a:off x="1350942" y="2733858"/>
            <a:ext cx="108000" cy="10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p:cNvSpPr/>
          <p:nvPr/>
        </p:nvSpPr>
        <p:spPr>
          <a:xfrm>
            <a:off x="1100925" y="1752424"/>
            <a:ext cx="631904" cy="253916"/>
          </a:xfrm>
          <a:prstGeom prst="rect">
            <a:avLst/>
          </a:prstGeom>
        </p:spPr>
        <p:txBody>
          <a:bodyPr wrap="none">
            <a:spAutoFit/>
          </a:bodyPr>
          <a:lstStyle/>
          <a:p>
            <a:r>
              <a:rPr lang="en-US" sz="1050" b="1" dirty="0">
                <a:solidFill>
                  <a:srgbClr val="FF0000"/>
                </a:solidFill>
              </a:rPr>
              <a:t>Outliers</a:t>
            </a:r>
            <a:endParaRPr lang="en-US" sz="1050" dirty="0">
              <a:solidFill>
                <a:srgbClr val="FF0000"/>
              </a:solidFill>
            </a:endParaRPr>
          </a:p>
        </p:txBody>
      </p:sp>
      <p:sp>
        <p:nvSpPr>
          <p:cNvPr id="242" name="Rectangle 1"/>
          <p:cNvSpPr>
            <a:spLocks noChangeArrowheads="1"/>
          </p:cNvSpPr>
          <p:nvPr/>
        </p:nvSpPr>
        <p:spPr bwMode="auto">
          <a:xfrm>
            <a:off x="5254367" y="1426614"/>
            <a:ext cx="3098964" cy="123492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5870" rIns="0" bIns="79350" numCol="1" anchor="ctr" anchorCtr="0" compatLnSpc="1">
            <a:prstTxWarp prst="textNoShape">
              <a:avLst/>
            </a:prstTxWarp>
            <a:spAutoFit/>
          </a:bodyPr>
          <a:lstStyle>
            <a:lvl1pPr eaLnBrk="0" hangingPunct="0">
              <a:spcBef>
                <a:spcPct val="30000"/>
              </a:spcBef>
              <a:defRPr sz="1200">
                <a:solidFill>
                  <a:schemeClr val="tx1"/>
                </a:solidFill>
                <a:latin typeface="Arial" panose="020B0604020202020204" pitchFamily="34" charset="0"/>
              </a:defRPr>
            </a:lvl1pPr>
            <a:lvl2pPr eaLnBrk="0" hangingPunct="0">
              <a:spcBef>
                <a:spcPct val="30000"/>
              </a:spcBef>
              <a:defRPr sz="1200">
                <a:solidFill>
                  <a:schemeClr val="tx1"/>
                </a:solidFill>
                <a:latin typeface="Arial" panose="020B0604020202020204" pitchFamily="34" charset="0"/>
              </a:defRPr>
            </a:lvl2pPr>
            <a:lvl3pPr eaLnBrk="0" hangingPunct="0">
              <a:spcBef>
                <a:spcPct val="30000"/>
              </a:spcBef>
              <a:defRPr sz="1200">
                <a:solidFill>
                  <a:schemeClr val="tx1"/>
                </a:solidFill>
                <a:latin typeface="Arial" panose="020B0604020202020204" pitchFamily="34" charset="0"/>
              </a:defRPr>
            </a:lvl3pPr>
            <a:lvl4pPr eaLnBrk="0" hangingPunct="0">
              <a:spcBef>
                <a:spcPct val="30000"/>
              </a:spcBef>
              <a:defRPr sz="1200">
                <a:solidFill>
                  <a:schemeClr val="tx1"/>
                </a:solidFill>
                <a:latin typeface="Arial" panose="020B0604020202020204" pitchFamily="34" charset="0"/>
              </a:defRPr>
            </a:lvl4pPr>
            <a:lvl5pPr eaLnBrk="0" hangingPunct="0">
              <a:spcBef>
                <a:spcPct val="30000"/>
              </a:spcBef>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lvl="0">
              <a:spcBef>
                <a:spcPts val="0"/>
              </a:spcBef>
            </a:pPr>
            <a:r>
              <a:rPr lang="en-US" altLang="en-US" sz="1100" b="1" dirty="0"/>
              <a:t>Outlier Detection</a:t>
            </a:r>
            <a:endParaRPr kumimoji="0" lang="en-US" altLang="en-US" sz="1100" b="1" i="0" u="none" strike="noStrike" cap="none" normalizeH="0" baseline="0" dirty="0">
              <a:ln>
                <a:noFill/>
              </a:ln>
              <a:solidFill>
                <a:schemeClr val="tx1"/>
              </a:solidFill>
              <a:effectLst/>
              <a:latin typeface="Arial" panose="020B0604020202020204" pitchFamily="34" charset="0"/>
            </a:endParaRPr>
          </a:p>
          <a:p>
            <a:pPr marL="171450" lvl="0" indent="-171450">
              <a:spcBef>
                <a:spcPts val="0"/>
              </a:spcBef>
              <a:buFont typeface="Arial" panose="020B0604020202020204" pitchFamily="34" charset="0"/>
              <a:buChar char="•"/>
            </a:pPr>
            <a:r>
              <a:rPr lang="en-US" altLang="en-US" sz="1050" dirty="0">
                <a:cs typeface="Arial" panose="020B0604020202020204" pitchFamily="34" charset="0"/>
              </a:rPr>
              <a:t>Unsupervised learning from traces:</a:t>
            </a:r>
          </a:p>
          <a:p>
            <a:pPr marL="266700" lvl="1" indent="-84138">
              <a:spcBef>
                <a:spcPts val="0"/>
              </a:spcBef>
              <a:buClr>
                <a:schemeClr val="tx2"/>
              </a:buClr>
              <a:buFont typeface="Arial" panose="020B0604020202020204" pitchFamily="34" charset="0"/>
              <a:buChar char="•"/>
            </a:pPr>
            <a:r>
              <a:rPr lang="en-US" altLang="en-US" sz="1050" dirty="0" err="1">
                <a:cs typeface="Arial" panose="020B0604020202020204" pitchFamily="34" charset="0"/>
              </a:rPr>
              <a:t>estimator</a:t>
            </a:r>
            <a:r>
              <a:rPr kumimoji="0" lang="en-US" altLang="en-US" sz="1050" b="0" i="0" u="none" strike="noStrike" cap="none" normalizeH="0" baseline="0" dirty="0" err="1">
                <a:ln>
                  <a:noFill/>
                </a:ln>
                <a:solidFill>
                  <a:srgbClr val="666666"/>
                </a:solidFill>
                <a:effectLst/>
                <a:cs typeface="Arial" panose="020B0604020202020204" pitchFamily="34" charset="0"/>
              </a:rPr>
              <a:t>.</a:t>
            </a:r>
            <a:r>
              <a:rPr kumimoji="0" lang="en-US" altLang="en-US" sz="1050" b="0" i="0" u="none" strike="noStrike" cap="none" normalizeH="0" baseline="0" dirty="0" err="1">
                <a:ln>
                  <a:noFill/>
                </a:ln>
                <a:solidFill>
                  <a:schemeClr val="tx1"/>
                </a:solidFill>
                <a:effectLst/>
                <a:cs typeface="Arial" panose="020B0604020202020204" pitchFamily="34" charset="0"/>
              </a:rPr>
              <a:t>fit</a:t>
            </a:r>
            <a:r>
              <a:rPr kumimoji="0" lang="en-US" altLang="en-US" sz="1050" b="0" i="0" u="none" strike="noStrike" cap="none" normalizeH="0" baseline="0" dirty="0">
                <a:ln>
                  <a:noFill/>
                </a:ln>
                <a:solidFill>
                  <a:srgbClr val="222222"/>
                </a:solidFill>
                <a:effectLst/>
                <a:cs typeface="Arial" panose="020B0604020202020204" pitchFamily="34" charset="0"/>
              </a:rPr>
              <a:t>(</a:t>
            </a:r>
            <a:r>
              <a:rPr kumimoji="0" lang="en-US" altLang="en-US" sz="1050" b="0" i="0" u="none" strike="noStrike" cap="none" normalizeH="0" baseline="0" dirty="0" err="1">
                <a:ln>
                  <a:noFill/>
                </a:ln>
                <a:solidFill>
                  <a:schemeClr val="tx1"/>
                </a:solidFill>
                <a:effectLst/>
                <a:cs typeface="Arial" panose="020B0604020202020204" pitchFamily="34" charset="0"/>
              </a:rPr>
              <a:t>X_train</a:t>
            </a:r>
            <a:r>
              <a:rPr kumimoji="0" lang="en-US" altLang="en-US" sz="1050" b="0" i="0" u="none" strike="noStrike" cap="none" normalizeH="0" baseline="0" dirty="0">
                <a:ln>
                  <a:noFill/>
                </a:ln>
                <a:solidFill>
                  <a:srgbClr val="222222"/>
                </a:solidFill>
                <a:effectLst/>
                <a:cs typeface="Arial" panose="020B0604020202020204" pitchFamily="34" charset="0"/>
              </a:rPr>
              <a:t>)</a:t>
            </a:r>
            <a:r>
              <a:rPr kumimoji="0" lang="en-US" altLang="en-US" sz="1050" b="0" i="0" u="none" strike="noStrike" cap="none" normalizeH="0" dirty="0">
                <a:ln>
                  <a:noFill/>
                </a:ln>
                <a:solidFill>
                  <a:srgbClr val="222222"/>
                </a:solidFill>
                <a:effectLst/>
                <a:cs typeface="Arial" panose="020B0604020202020204" pitchFamily="34" charset="0"/>
              </a:rPr>
              <a:t> </a:t>
            </a:r>
          </a:p>
          <a:p>
            <a:pPr marL="266700" lvl="1" indent="-84138">
              <a:spcBef>
                <a:spcPts val="0"/>
              </a:spcBef>
              <a:buClr>
                <a:schemeClr val="tx2"/>
              </a:buClr>
              <a:buFont typeface="Arial" panose="020B0604020202020204" pitchFamily="34" charset="0"/>
              <a:buChar char="•"/>
            </a:pPr>
            <a:r>
              <a:rPr lang="en-US" altLang="en-US" sz="1050" dirty="0" err="1">
                <a:solidFill>
                  <a:srgbClr val="222222"/>
                </a:solidFill>
                <a:cs typeface="Arial" panose="020B0604020202020204" pitchFamily="34" charset="0"/>
              </a:rPr>
              <a:t>covariance.EllipticEnvelope</a:t>
            </a:r>
            <a:r>
              <a:rPr lang="en-US" altLang="en-US" sz="1050" dirty="0">
                <a:solidFill>
                  <a:srgbClr val="222222"/>
                </a:solidFill>
                <a:cs typeface="Arial" panose="020B0604020202020204" pitchFamily="34" charset="0"/>
              </a:rPr>
              <a:t> </a:t>
            </a:r>
            <a:endParaRPr kumimoji="0" lang="en-US" altLang="en-US" sz="1050" b="0" i="0" u="none" strike="noStrike" cap="none" normalizeH="0" dirty="0">
              <a:ln>
                <a:noFill/>
              </a:ln>
              <a:solidFill>
                <a:srgbClr val="222222"/>
              </a:solidFill>
              <a:effectLst/>
              <a:cs typeface="Arial" panose="020B0604020202020204" pitchFamily="34" charset="0"/>
            </a:endParaRPr>
          </a:p>
          <a:p>
            <a:pPr marL="171450" lvl="0" indent="-171450">
              <a:spcBef>
                <a:spcPts val="0"/>
              </a:spcBef>
              <a:buFont typeface="Arial" panose="020B0604020202020204" pitchFamily="34" charset="0"/>
              <a:buChar char="•"/>
            </a:pPr>
            <a:r>
              <a:rPr kumimoji="0" lang="en-US" altLang="en-US" sz="1050" b="0" i="0" u="none" strike="noStrike" cap="none" normalizeH="0" baseline="0" dirty="0">
                <a:ln>
                  <a:noFill/>
                </a:ln>
                <a:solidFill>
                  <a:srgbClr val="1D1F22"/>
                </a:solidFill>
                <a:effectLst/>
                <a:cs typeface="Arial" panose="020B0604020202020204" pitchFamily="34" charset="0"/>
              </a:rPr>
              <a:t>new traces can then be sorted as outliers:</a:t>
            </a:r>
            <a:endParaRPr kumimoji="0" lang="en-US" altLang="en-US" sz="1050" b="0" i="0" u="none" strike="noStrike" cap="none" normalizeH="0" baseline="0" dirty="0">
              <a:ln>
                <a:noFill/>
              </a:ln>
              <a:solidFill>
                <a:schemeClr val="tx1"/>
              </a:solidFill>
              <a:effectLst/>
              <a:cs typeface="Arial" panose="020B0604020202020204" pitchFamily="34" charset="0"/>
            </a:endParaRPr>
          </a:p>
          <a:p>
            <a:pPr marL="266700" marR="0" lvl="0" indent="-84138" algn="l" defTabSz="914400" rtl="0" eaLnBrk="0" fontAlgn="base" latinLnBrk="0" hangingPunct="0">
              <a:lnSpc>
                <a:spcPct val="100000"/>
              </a:lnSpc>
              <a:spcBef>
                <a:spcPts val="0"/>
              </a:spcBef>
              <a:spcAft>
                <a:spcPct val="0"/>
              </a:spcAft>
              <a:buClr>
                <a:schemeClr val="tx2"/>
              </a:buClr>
              <a:buSzTx/>
              <a:buFont typeface="Arial" panose="020B0604020202020204" pitchFamily="34" charset="0"/>
              <a:buChar char="•"/>
              <a:tabLst/>
            </a:pPr>
            <a:r>
              <a:rPr lang="en-US" altLang="en-US" sz="1050" dirty="0" err="1">
                <a:cs typeface="Arial" panose="020B0604020202020204" pitchFamily="34" charset="0"/>
              </a:rPr>
              <a:t>estimator.predict</a:t>
            </a:r>
            <a:r>
              <a:rPr lang="en-US" altLang="en-US" sz="1050" dirty="0">
                <a:cs typeface="Arial" panose="020B0604020202020204" pitchFamily="34" charset="0"/>
              </a:rPr>
              <a:t>(</a:t>
            </a:r>
            <a:r>
              <a:rPr lang="en-US" altLang="en-US" sz="1050" dirty="0" err="1">
                <a:cs typeface="Arial" panose="020B0604020202020204" pitchFamily="34" charset="0"/>
              </a:rPr>
              <a:t>X_test</a:t>
            </a:r>
            <a:r>
              <a:rPr lang="en-US" altLang="en-US" sz="1050" dirty="0">
                <a:cs typeface="Arial" panose="020B0604020202020204" pitchFamily="34" charset="0"/>
              </a:rPr>
              <a:t>) </a:t>
            </a:r>
          </a:p>
          <a:p>
            <a:pPr marL="171450" marR="0" lvl="0" indent="-171450" algn="l" defTabSz="914400" rtl="0" eaLnBrk="0" fontAlgn="base" latinLnBrk="0" hangingPunct="0">
              <a:lnSpc>
                <a:spcPct val="100000"/>
              </a:lnSpc>
              <a:spcBef>
                <a:spcPts val="0"/>
              </a:spcBef>
              <a:spcAft>
                <a:spcPct val="0"/>
              </a:spcAft>
              <a:buClrTx/>
              <a:buSzTx/>
              <a:buFont typeface="Arial" panose="020B0604020202020204" pitchFamily="34" charset="0"/>
              <a:buChar char="•"/>
              <a:tabLst/>
            </a:pPr>
            <a:r>
              <a:rPr kumimoji="0" lang="en-US" altLang="en-US" sz="1050" b="0" i="0" u="none" strike="noStrike" cap="none" normalizeH="0" baseline="0" dirty="0">
                <a:ln>
                  <a:noFill/>
                </a:ln>
                <a:solidFill>
                  <a:srgbClr val="1D1F22"/>
                </a:solidFill>
                <a:effectLst/>
                <a:cs typeface="Arial" panose="020B0604020202020204" pitchFamily="34" charset="0"/>
              </a:rPr>
              <a:t>Inliers are labeled 1, while outliers are labeled -1.</a:t>
            </a:r>
            <a:endParaRPr kumimoji="0" lang="en-US" altLang="en-US" sz="1050" b="0" i="0" u="none" strike="noStrike" cap="none" normalizeH="0" baseline="0" dirty="0">
              <a:ln>
                <a:noFill/>
              </a:ln>
              <a:solidFill>
                <a:schemeClr val="tx1"/>
              </a:solidFill>
              <a:effectLst/>
              <a:cs typeface="Arial" panose="020B0604020202020204" pitchFamily="34" charset="0"/>
            </a:endParaRPr>
          </a:p>
        </p:txBody>
      </p:sp>
      <p:pic>
        <p:nvPicPr>
          <p:cNvPr id="243" name="Picture 242"/>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254366" y="2616291"/>
            <a:ext cx="3090863" cy="992371"/>
          </a:xfrm>
          <a:prstGeom prst="rect">
            <a:avLst/>
          </a:prstGeom>
        </p:spPr>
      </p:pic>
      <p:sp>
        <p:nvSpPr>
          <p:cNvPr id="244" name="Rectangle 243"/>
          <p:cNvSpPr/>
          <p:nvPr/>
        </p:nvSpPr>
        <p:spPr>
          <a:xfrm>
            <a:off x="5196936" y="1395554"/>
            <a:ext cx="3222681" cy="2279835"/>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5" name="Picture 3" descr="../_images/sphx_glr_plot_isolation_forest_0011.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6646292" y="3189077"/>
            <a:ext cx="1948766" cy="1536432"/>
          </a:xfrm>
          <a:prstGeom prst="rect">
            <a:avLst/>
          </a:prstGeom>
          <a:noFill/>
          <a:extLst>
            <a:ext uri="{909E8E84-426E-40DD-AFC4-6F175D3DCCD1}">
              <a14:hiddenFill xmlns:a14="http://schemas.microsoft.com/office/drawing/2010/main">
                <a:solidFill>
                  <a:srgbClr val="FFFFFF"/>
                </a:solidFill>
              </a14:hiddenFill>
            </a:ext>
          </a:extLst>
        </p:spPr>
      </p:pic>
      <p:sp>
        <p:nvSpPr>
          <p:cNvPr id="246" name="Rectangle 245"/>
          <p:cNvSpPr/>
          <p:nvPr/>
        </p:nvSpPr>
        <p:spPr>
          <a:xfrm>
            <a:off x="5449951" y="3166216"/>
            <a:ext cx="3167967" cy="1591705"/>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ctangle 1"/>
          <p:cNvSpPr>
            <a:spLocks noChangeArrowheads="1"/>
          </p:cNvSpPr>
          <p:nvPr/>
        </p:nvSpPr>
        <p:spPr bwMode="auto">
          <a:xfrm>
            <a:off x="5497197" y="3179421"/>
            <a:ext cx="1171389" cy="149653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5870" rIns="0" bIns="79350" numCol="1" anchor="ctr" anchorCtr="0" compatLnSpc="1">
            <a:prstTxWarp prst="textNoShape">
              <a:avLst/>
            </a:prstTxWarp>
            <a:spAutoFit/>
          </a:bodyPr>
          <a:lstStyle>
            <a:lvl1pPr eaLnBrk="0" hangingPunct="0">
              <a:spcBef>
                <a:spcPct val="30000"/>
              </a:spcBef>
              <a:defRPr sz="1200">
                <a:solidFill>
                  <a:schemeClr val="tx1"/>
                </a:solidFill>
                <a:latin typeface="Arial" panose="020B0604020202020204" pitchFamily="34" charset="0"/>
              </a:defRPr>
            </a:lvl1pPr>
            <a:lvl2pPr eaLnBrk="0" hangingPunct="0">
              <a:spcBef>
                <a:spcPct val="30000"/>
              </a:spcBef>
              <a:defRPr sz="1200">
                <a:solidFill>
                  <a:schemeClr val="tx1"/>
                </a:solidFill>
                <a:latin typeface="Arial" panose="020B0604020202020204" pitchFamily="34" charset="0"/>
              </a:defRPr>
            </a:lvl2pPr>
            <a:lvl3pPr eaLnBrk="0" hangingPunct="0">
              <a:spcBef>
                <a:spcPct val="30000"/>
              </a:spcBef>
              <a:defRPr sz="1200">
                <a:solidFill>
                  <a:schemeClr val="tx1"/>
                </a:solidFill>
                <a:latin typeface="Arial" panose="020B0604020202020204" pitchFamily="34" charset="0"/>
              </a:defRPr>
            </a:lvl3pPr>
            <a:lvl4pPr eaLnBrk="0" hangingPunct="0">
              <a:spcBef>
                <a:spcPct val="30000"/>
              </a:spcBef>
              <a:defRPr sz="1200">
                <a:solidFill>
                  <a:schemeClr val="tx1"/>
                </a:solidFill>
                <a:latin typeface="Arial" panose="020B0604020202020204" pitchFamily="34" charset="0"/>
              </a:defRPr>
            </a:lvl4pPr>
            <a:lvl5pPr eaLnBrk="0" hangingPunct="0">
              <a:spcBef>
                <a:spcPct val="30000"/>
              </a:spcBef>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lvl="0">
              <a:spcBef>
                <a:spcPts val="0"/>
              </a:spcBef>
            </a:pPr>
            <a:r>
              <a:rPr lang="en-US" altLang="en-US" sz="1000" b="1" dirty="0"/>
              <a:t>Outlier Detection</a:t>
            </a:r>
            <a:endParaRPr kumimoji="0" lang="en-US" altLang="en-US" sz="1000" b="1" i="0" u="none" strike="noStrike" cap="none" normalizeH="0" baseline="0" dirty="0">
              <a:ln>
                <a:noFill/>
              </a:ln>
              <a:solidFill>
                <a:schemeClr val="tx1"/>
              </a:solidFill>
              <a:effectLst/>
              <a:latin typeface="Arial" panose="020B0604020202020204" pitchFamily="34" charset="0"/>
            </a:endParaRPr>
          </a:p>
          <a:p>
            <a:pPr marL="171450" lvl="0" indent="-171450">
              <a:spcBef>
                <a:spcPts val="0"/>
              </a:spcBef>
              <a:buFont typeface="Arial" panose="020B0604020202020204" pitchFamily="34" charset="0"/>
              <a:buChar char="•"/>
            </a:pPr>
            <a:r>
              <a:rPr lang="en-US" altLang="en-US" sz="900" dirty="0" err="1">
                <a:cs typeface="Arial" panose="020B0604020202020204" pitchFamily="34" charset="0"/>
              </a:rPr>
              <a:t>ensemble.IsolationForest</a:t>
            </a:r>
            <a:r>
              <a:rPr lang="en-US" altLang="en-US" sz="900" dirty="0">
                <a:cs typeface="Arial" panose="020B0604020202020204" pitchFamily="34" charset="0"/>
              </a:rPr>
              <a:t> ‘isolates’ traces by randomly selecting a feature </a:t>
            </a:r>
          </a:p>
          <a:p>
            <a:pPr marL="171450" lvl="0" indent="-171450">
              <a:spcBef>
                <a:spcPts val="0"/>
              </a:spcBef>
              <a:buFont typeface="Arial" panose="020B0604020202020204" pitchFamily="34" charset="0"/>
              <a:buChar char="•"/>
            </a:pPr>
            <a:r>
              <a:rPr lang="en-US" altLang="en-US" sz="900" dirty="0">
                <a:cs typeface="Arial" panose="020B0604020202020204" pitchFamily="34" charset="0"/>
              </a:rPr>
              <a:t>Then randomly selects a split value between the maximum and minimum values</a:t>
            </a:r>
            <a:endParaRPr kumimoji="0" lang="en-US" altLang="en-US" sz="900" b="0" i="0" u="none" strike="noStrike" cap="none" normalizeH="0" baseline="0" dirty="0">
              <a:ln>
                <a:noFill/>
              </a:ln>
              <a:solidFill>
                <a:schemeClr val="tx1"/>
              </a:solidFill>
              <a:effectLst/>
              <a:cs typeface="Arial" panose="020B0604020202020204" pitchFamily="34" charset="0"/>
            </a:endParaRPr>
          </a:p>
        </p:txBody>
      </p:sp>
      <p:sp>
        <p:nvSpPr>
          <p:cNvPr id="248" name="TextBox 247"/>
          <p:cNvSpPr txBox="1"/>
          <p:nvPr/>
        </p:nvSpPr>
        <p:spPr>
          <a:xfrm>
            <a:off x="388293" y="569832"/>
            <a:ext cx="1132041" cy="246221"/>
          </a:xfrm>
          <a:prstGeom prst="rect">
            <a:avLst/>
          </a:prstGeom>
          <a:noFill/>
        </p:spPr>
        <p:txBody>
          <a:bodyPr wrap="none" rtlCol="0">
            <a:spAutoFit/>
          </a:bodyPr>
          <a:lstStyle/>
          <a:p>
            <a:r>
              <a:rPr lang="en-US" sz="1000" b="1" dirty="0"/>
              <a:t>Distributed Trace </a:t>
            </a:r>
          </a:p>
        </p:txBody>
      </p:sp>
      <p:sp>
        <p:nvSpPr>
          <p:cNvPr id="249" name="TextBox 248"/>
          <p:cNvSpPr txBox="1"/>
          <p:nvPr/>
        </p:nvSpPr>
        <p:spPr>
          <a:xfrm>
            <a:off x="454691" y="1097409"/>
            <a:ext cx="429926" cy="246221"/>
          </a:xfrm>
          <a:prstGeom prst="rect">
            <a:avLst/>
          </a:prstGeom>
          <a:noFill/>
        </p:spPr>
        <p:txBody>
          <a:bodyPr wrap="none" rtlCol="0">
            <a:spAutoFit/>
          </a:bodyPr>
          <a:lstStyle/>
          <a:p>
            <a:r>
              <a:rPr lang="en-US" sz="1000" i="1" dirty="0"/>
              <a:t>time</a:t>
            </a:r>
          </a:p>
        </p:txBody>
      </p:sp>
      <p:cxnSp>
        <p:nvCxnSpPr>
          <p:cNvPr id="250" name="Straight Arrow Connector 249"/>
          <p:cNvCxnSpPr>
            <a:stCxn id="249" idx="3"/>
          </p:cNvCxnSpPr>
          <p:nvPr/>
        </p:nvCxnSpPr>
        <p:spPr>
          <a:xfrm flipV="1">
            <a:off x="884617" y="1197264"/>
            <a:ext cx="7591168" cy="23256"/>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251" name="TextBox 250"/>
          <p:cNvSpPr txBox="1"/>
          <p:nvPr/>
        </p:nvSpPr>
        <p:spPr>
          <a:xfrm>
            <a:off x="2424535" y="610203"/>
            <a:ext cx="439544" cy="246221"/>
          </a:xfrm>
          <a:prstGeom prst="rect">
            <a:avLst/>
          </a:prstGeom>
          <a:noFill/>
        </p:spPr>
        <p:txBody>
          <a:bodyPr wrap="none" rtlCol="0">
            <a:spAutoFit/>
          </a:bodyPr>
          <a:lstStyle/>
          <a:p>
            <a:r>
              <a:rPr lang="en-US" sz="1000" i="1" dirty="0"/>
              <a:t>Span</a:t>
            </a:r>
          </a:p>
        </p:txBody>
      </p:sp>
      <p:sp>
        <p:nvSpPr>
          <p:cNvPr id="252" name="TextBox 251"/>
          <p:cNvSpPr txBox="1"/>
          <p:nvPr/>
        </p:nvSpPr>
        <p:spPr>
          <a:xfrm>
            <a:off x="3164226" y="614142"/>
            <a:ext cx="439544" cy="246221"/>
          </a:xfrm>
          <a:prstGeom prst="rect">
            <a:avLst/>
          </a:prstGeom>
          <a:noFill/>
        </p:spPr>
        <p:txBody>
          <a:bodyPr wrap="none" rtlCol="0">
            <a:spAutoFit/>
          </a:bodyPr>
          <a:lstStyle/>
          <a:p>
            <a:r>
              <a:rPr lang="en-US" sz="1000" i="1" dirty="0"/>
              <a:t>Span</a:t>
            </a:r>
          </a:p>
        </p:txBody>
      </p:sp>
      <p:sp>
        <p:nvSpPr>
          <p:cNvPr id="40" name="CustomShape 43"/>
          <p:cNvSpPr/>
          <p:nvPr/>
        </p:nvSpPr>
        <p:spPr>
          <a:xfrm>
            <a:off x="2967095" y="3568244"/>
            <a:ext cx="2706807" cy="94974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69875" indent="-269875">
              <a:buClr>
                <a:srgbClr val="990000"/>
              </a:buClr>
              <a:buSzPct val="120000"/>
              <a:buFont typeface="Wingdings" panose="05000000000000000000" pitchFamily="2" charset="2"/>
              <a:buChar char="§"/>
            </a:pPr>
            <a:r>
              <a:rPr lang="en-US" sz="1050" b="1" dirty="0">
                <a:latin typeface="Arial" panose="020B0604020202020204" pitchFamily="34" charset="0"/>
                <a:cs typeface="Arial" panose="020B0604020202020204" pitchFamily="34" charset="0"/>
              </a:rPr>
              <a:t>Distance Measure</a:t>
            </a:r>
          </a:p>
          <a:p>
            <a:pPr marL="447675" lvl="2" indent="-177800">
              <a:buClr>
                <a:srgbClr val="990000"/>
              </a:buClr>
              <a:buSzPct val="120000"/>
              <a:buFont typeface="Arial" panose="020B0604020202020204" pitchFamily="34" charset="0"/>
              <a:buChar char="‒"/>
            </a:pPr>
            <a:r>
              <a:rPr lang="en-US" sz="1050" spc="-1" dirty="0" err="1">
                <a:solidFill>
                  <a:srgbClr val="000000"/>
                </a:solidFill>
                <a:uFill>
                  <a:solidFill>
                    <a:srgbClr val="FFFFFF"/>
                  </a:solidFill>
                </a:uFill>
                <a:latin typeface="Arial"/>
                <a:ea typeface="Arial"/>
              </a:rPr>
              <a:t>Eucledian</a:t>
            </a:r>
            <a:r>
              <a:rPr lang="en-US" sz="1050" spc="-1" dirty="0">
                <a:solidFill>
                  <a:srgbClr val="000000"/>
                </a:solidFill>
                <a:uFill>
                  <a:solidFill>
                    <a:srgbClr val="FFFFFF"/>
                  </a:solidFill>
                </a:uFill>
                <a:latin typeface="Arial"/>
                <a:ea typeface="Arial"/>
              </a:rPr>
              <a:t> distance</a:t>
            </a:r>
          </a:p>
          <a:p>
            <a:pPr marL="447675" lvl="2" indent="-177800">
              <a:buClr>
                <a:srgbClr val="990000"/>
              </a:buClr>
              <a:buSzPct val="120000"/>
              <a:buFont typeface="Arial" panose="020B0604020202020204" pitchFamily="34" charset="0"/>
              <a:buChar char="‒"/>
            </a:pPr>
            <a:r>
              <a:rPr lang="en-US" sz="1050" spc="-1" dirty="0">
                <a:solidFill>
                  <a:srgbClr val="000000"/>
                </a:solidFill>
                <a:uFill>
                  <a:solidFill>
                    <a:srgbClr val="FFFFFF"/>
                  </a:solidFill>
                </a:uFill>
                <a:latin typeface="Arial"/>
                <a:ea typeface="Arial"/>
              </a:rPr>
              <a:t>Dynamic time warping</a:t>
            </a:r>
          </a:p>
          <a:p>
            <a:pPr marL="447675" lvl="2" indent="-177800">
              <a:buClr>
                <a:srgbClr val="990000"/>
              </a:buClr>
              <a:buSzPct val="120000"/>
              <a:buFont typeface="Arial" panose="020B0604020202020204" pitchFamily="34" charset="0"/>
              <a:buChar char="‒"/>
            </a:pPr>
            <a:r>
              <a:rPr lang="en-US" sz="1050" spc="-1" dirty="0">
                <a:solidFill>
                  <a:srgbClr val="000000"/>
                </a:solidFill>
                <a:uFill>
                  <a:solidFill>
                    <a:srgbClr val="FFFFFF"/>
                  </a:solidFill>
                </a:uFill>
                <a:latin typeface="Arial"/>
                <a:ea typeface="Arial"/>
              </a:rPr>
              <a:t>Longest common subsequence</a:t>
            </a:r>
          </a:p>
          <a:p>
            <a:pPr marL="447675" lvl="2" indent="-177800">
              <a:buClr>
                <a:srgbClr val="990000"/>
              </a:buClr>
              <a:buSzPct val="120000"/>
              <a:buFont typeface="Arial" panose="020B0604020202020204" pitchFamily="34" charset="0"/>
              <a:buChar char="‒"/>
            </a:pPr>
            <a:r>
              <a:rPr lang="en-US" sz="1050" spc="-1" dirty="0">
                <a:solidFill>
                  <a:srgbClr val="000000"/>
                </a:solidFill>
                <a:uFill>
                  <a:solidFill>
                    <a:srgbClr val="FFFFFF"/>
                  </a:solidFill>
                </a:uFill>
                <a:latin typeface="Arial"/>
                <a:ea typeface="Arial"/>
              </a:rPr>
              <a:t>Etc.</a:t>
            </a:r>
          </a:p>
        </p:txBody>
      </p:sp>
      <p:sp>
        <p:nvSpPr>
          <p:cNvPr id="41" name="CustomShape 43"/>
          <p:cNvSpPr/>
          <p:nvPr/>
        </p:nvSpPr>
        <p:spPr>
          <a:xfrm>
            <a:off x="335824" y="3568244"/>
            <a:ext cx="2974936" cy="132873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69875" indent="-269875">
              <a:buClr>
                <a:srgbClr val="990000"/>
              </a:buClr>
              <a:buSzPct val="120000"/>
              <a:buFont typeface="Wingdings" panose="05000000000000000000" pitchFamily="2" charset="2"/>
              <a:buChar char="§"/>
            </a:pPr>
            <a:r>
              <a:rPr lang="en-US" sz="1050" b="1" dirty="0">
                <a:latin typeface="Arial" panose="020B0604020202020204" pitchFamily="34" charset="0"/>
                <a:cs typeface="Arial" panose="020B0604020202020204" pitchFamily="34" charset="0"/>
              </a:rPr>
              <a:t>Proximity Methods</a:t>
            </a:r>
          </a:p>
          <a:p>
            <a:pPr marL="447675" lvl="2" indent="-177800">
              <a:buClr>
                <a:srgbClr val="990000"/>
              </a:buClr>
              <a:buSzPct val="120000"/>
              <a:buFont typeface="Arial" panose="020B0604020202020204" pitchFamily="34" charset="0"/>
              <a:buChar char="‒"/>
            </a:pPr>
            <a:r>
              <a:rPr lang="en-US" sz="1050" spc="-1" dirty="0">
                <a:solidFill>
                  <a:srgbClr val="000000"/>
                </a:solidFill>
                <a:uFill>
                  <a:solidFill>
                    <a:srgbClr val="FFFFFF"/>
                  </a:solidFill>
                </a:uFill>
                <a:latin typeface="Arial"/>
                <a:ea typeface="Arial"/>
              </a:rPr>
              <a:t>Use clustering to identify the natural clusters of similar traces</a:t>
            </a:r>
          </a:p>
          <a:p>
            <a:pPr marL="447675" lvl="2" indent="-177800">
              <a:buClr>
                <a:srgbClr val="990000"/>
              </a:buClr>
              <a:buSzPct val="120000"/>
              <a:buFont typeface="Arial" panose="020B0604020202020204" pitchFamily="34" charset="0"/>
              <a:buChar char="‒"/>
            </a:pPr>
            <a:r>
              <a:rPr lang="en-US" sz="1050" spc="-1" dirty="0">
                <a:solidFill>
                  <a:srgbClr val="000000"/>
                </a:solidFill>
                <a:uFill>
                  <a:solidFill>
                    <a:srgbClr val="FFFFFF"/>
                  </a:solidFill>
                </a:uFill>
                <a:latin typeface="Arial"/>
                <a:ea typeface="Arial"/>
              </a:rPr>
              <a:t>Identify and mark the cluster centroids</a:t>
            </a:r>
          </a:p>
          <a:p>
            <a:pPr marL="447675" lvl="2" indent="-177800">
              <a:buClr>
                <a:srgbClr val="990000"/>
              </a:buClr>
              <a:buSzPct val="120000"/>
              <a:buFont typeface="Arial" panose="020B0604020202020204" pitchFamily="34" charset="0"/>
              <a:buChar char="‒"/>
            </a:pPr>
            <a:r>
              <a:rPr lang="en-US" sz="1050" spc="-1" dirty="0">
                <a:solidFill>
                  <a:srgbClr val="000000"/>
                </a:solidFill>
                <a:uFill>
                  <a:solidFill>
                    <a:srgbClr val="FFFFFF"/>
                  </a:solidFill>
                </a:uFill>
                <a:latin typeface="Arial"/>
                <a:ea typeface="Arial"/>
              </a:rPr>
              <a:t>Identify traces that are a fixed distance or percentage distance from cluster centroids</a:t>
            </a:r>
          </a:p>
          <a:p>
            <a:pPr marL="447675" lvl="2" indent="-177800">
              <a:buClr>
                <a:srgbClr val="990000"/>
              </a:buClr>
              <a:buSzPct val="120000"/>
              <a:buFont typeface="Arial" panose="020B0604020202020204" pitchFamily="34" charset="0"/>
              <a:buChar char="‒"/>
            </a:pPr>
            <a:r>
              <a:rPr lang="en-US" sz="1050" spc="-1" dirty="0">
                <a:solidFill>
                  <a:srgbClr val="000000"/>
                </a:solidFill>
                <a:uFill>
                  <a:solidFill>
                    <a:srgbClr val="FFFFFF"/>
                  </a:solidFill>
                </a:uFill>
                <a:latin typeface="Arial"/>
                <a:ea typeface="Arial"/>
              </a:rPr>
              <a:t>Filter out outliers candidates</a:t>
            </a:r>
          </a:p>
        </p:txBody>
      </p:sp>
    </p:spTree>
    <p:extLst>
      <p:ext uri="{BB962C8B-B14F-4D97-AF65-F5344CB8AC3E}">
        <p14:creationId xmlns:p14="http://schemas.microsoft.com/office/powerpoint/2010/main" val="215674916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1400" dirty="0">
                <a:latin typeface="Arial" charset="0"/>
                <a:ea typeface="Arial" charset="0"/>
                <a:cs typeface="Arial" charset="0"/>
              </a:rPr>
              <a:t>Distributed Trace Analysis</a:t>
            </a:r>
            <a:br>
              <a:rPr lang="en-US" sz="1400" dirty="0">
                <a:latin typeface="Arial" charset="0"/>
                <a:ea typeface="Arial" charset="0"/>
                <a:cs typeface="Arial" charset="0"/>
              </a:rPr>
            </a:br>
            <a:r>
              <a:rPr lang="en-US" sz="1400" b="0" dirty="0">
                <a:latin typeface="Arial" charset="0"/>
                <a:ea typeface="Arial" charset="0"/>
                <a:cs typeface="Arial" charset="0"/>
              </a:rPr>
              <a:t>Sequence Analysis</a:t>
            </a:r>
            <a:endParaRPr lang="en-US" sz="1400" b="0" dirty="0"/>
          </a:p>
        </p:txBody>
      </p:sp>
      <p:sp>
        <p:nvSpPr>
          <p:cNvPr id="129" name="Rectangle 128"/>
          <p:cNvSpPr/>
          <p:nvPr/>
        </p:nvSpPr>
        <p:spPr>
          <a:xfrm>
            <a:off x="648017" y="3002516"/>
            <a:ext cx="731520" cy="310906"/>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itchFamily="34" charset="0"/>
                <a:cs typeface="Arial" pitchFamily="34" charset="0"/>
              </a:rPr>
              <a:t>B</a:t>
            </a:r>
          </a:p>
          <a:p>
            <a:pPr algn="ctr"/>
            <a:r>
              <a:rPr lang="en-US" sz="700" dirty="0">
                <a:solidFill>
                  <a:schemeClr val="tx1"/>
                </a:solidFill>
                <a:latin typeface="Arial" pitchFamily="34" charset="0"/>
                <a:cs typeface="Arial" pitchFamily="34" charset="0"/>
              </a:rPr>
              <a:t>(23, 18, 17)</a:t>
            </a:r>
            <a:endParaRPr lang="en-US" sz="900" dirty="0">
              <a:solidFill>
                <a:schemeClr val="tx1"/>
              </a:solidFill>
              <a:latin typeface="Arial" pitchFamily="34" charset="0"/>
              <a:cs typeface="Arial" pitchFamily="34" charset="0"/>
            </a:endParaRPr>
          </a:p>
        </p:txBody>
      </p:sp>
      <p:sp>
        <p:nvSpPr>
          <p:cNvPr id="130" name="Rectangle 129"/>
          <p:cNvSpPr/>
          <p:nvPr/>
        </p:nvSpPr>
        <p:spPr>
          <a:xfrm>
            <a:off x="648017" y="2342697"/>
            <a:ext cx="731520" cy="310906"/>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u="sng" dirty="0">
                <a:solidFill>
                  <a:schemeClr val="tx1"/>
                </a:solidFill>
                <a:latin typeface="Arial" pitchFamily="34" charset="0"/>
                <a:cs typeface="Arial" pitchFamily="34" charset="0"/>
              </a:rPr>
              <a:t>B</a:t>
            </a:r>
          </a:p>
          <a:p>
            <a:pPr algn="ctr"/>
            <a:r>
              <a:rPr lang="en-US" sz="700" dirty="0">
                <a:solidFill>
                  <a:schemeClr val="tx1"/>
                </a:solidFill>
                <a:latin typeface="Arial" pitchFamily="34" charset="0"/>
                <a:cs typeface="Arial" pitchFamily="34" charset="0"/>
              </a:rPr>
              <a:t>(23, 18, 17)</a:t>
            </a:r>
            <a:endParaRPr lang="en-US" sz="900" dirty="0">
              <a:solidFill>
                <a:schemeClr val="tx1"/>
              </a:solidFill>
              <a:latin typeface="Arial" pitchFamily="34" charset="0"/>
              <a:cs typeface="Arial" pitchFamily="34" charset="0"/>
            </a:endParaRPr>
          </a:p>
        </p:txBody>
      </p:sp>
      <p:sp>
        <p:nvSpPr>
          <p:cNvPr id="131" name="Rectangle 130"/>
          <p:cNvSpPr/>
          <p:nvPr/>
        </p:nvSpPr>
        <p:spPr>
          <a:xfrm>
            <a:off x="648017" y="1682878"/>
            <a:ext cx="731520" cy="31090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u="sng" dirty="0">
                <a:solidFill>
                  <a:schemeClr val="tx1"/>
                </a:solidFill>
                <a:latin typeface="Arial" pitchFamily="34" charset="0"/>
                <a:cs typeface="Arial" pitchFamily="34" charset="0"/>
              </a:rPr>
              <a:t>A</a:t>
            </a:r>
          </a:p>
          <a:p>
            <a:pPr algn="ctr"/>
            <a:r>
              <a:rPr lang="en-US" sz="700" dirty="0">
                <a:solidFill>
                  <a:schemeClr val="tx1"/>
                </a:solidFill>
                <a:latin typeface="Arial" pitchFamily="34" charset="0"/>
                <a:cs typeface="Arial" pitchFamily="34" charset="0"/>
              </a:rPr>
              <a:t>(18, 17, 17)</a:t>
            </a:r>
            <a:endParaRPr lang="en-US" sz="900" dirty="0">
              <a:solidFill>
                <a:schemeClr val="tx1"/>
              </a:solidFill>
              <a:latin typeface="Arial" pitchFamily="34" charset="0"/>
              <a:cs typeface="Arial" pitchFamily="34" charset="0"/>
            </a:endParaRPr>
          </a:p>
        </p:txBody>
      </p:sp>
      <p:sp>
        <p:nvSpPr>
          <p:cNvPr id="132" name="Rectangle 131"/>
          <p:cNvSpPr/>
          <p:nvPr/>
        </p:nvSpPr>
        <p:spPr>
          <a:xfrm>
            <a:off x="648017" y="1023059"/>
            <a:ext cx="731520" cy="310906"/>
          </a:xfrm>
          <a:prstGeom prst="rect">
            <a:avLst/>
          </a:prstGeom>
          <a:noFill/>
          <a:ln w="12700">
            <a:solidFill>
              <a:srgbClr val="64B8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itchFamily="34" charset="0"/>
                <a:cs typeface="Arial" pitchFamily="34" charset="0"/>
              </a:rPr>
              <a:t>C</a:t>
            </a:r>
          </a:p>
          <a:p>
            <a:pPr algn="ctr"/>
            <a:r>
              <a:rPr lang="en-US" sz="700" dirty="0">
                <a:solidFill>
                  <a:schemeClr val="tx1"/>
                </a:solidFill>
                <a:latin typeface="Arial" pitchFamily="34" charset="0"/>
                <a:cs typeface="Arial" pitchFamily="34" charset="0"/>
              </a:rPr>
              <a:t>(14, 17, 17)</a:t>
            </a:r>
            <a:endParaRPr lang="en-US" sz="900" dirty="0">
              <a:solidFill>
                <a:schemeClr val="tx1"/>
              </a:solidFill>
              <a:latin typeface="Arial" pitchFamily="34" charset="0"/>
              <a:cs typeface="Arial" pitchFamily="34" charset="0"/>
            </a:endParaRPr>
          </a:p>
        </p:txBody>
      </p:sp>
      <p:sp>
        <p:nvSpPr>
          <p:cNvPr id="133" name="Rectangle 132"/>
          <p:cNvSpPr/>
          <p:nvPr/>
        </p:nvSpPr>
        <p:spPr>
          <a:xfrm>
            <a:off x="648017" y="3662334"/>
            <a:ext cx="731520" cy="31090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itchFamily="34" charset="0"/>
                <a:cs typeface="Arial" pitchFamily="34" charset="0"/>
              </a:rPr>
              <a:t>A</a:t>
            </a:r>
          </a:p>
          <a:p>
            <a:pPr algn="ctr"/>
            <a:r>
              <a:rPr lang="en-US" sz="700" dirty="0">
                <a:solidFill>
                  <a:schemeClr val="tx1"/>
                </a:solidFill>
                <a:latin typeface="Arial" pitchFamily="34" charset="0"/>
                <a:cs typeface="Arial" pitchFamily="34" charset="0"/>
              </a:rPr>
              <a:t>(18, 17, 17)</a:t>
            </a:r>
            <a:endParaRPr lang="en-US" sz="900" dirty="0">
              <a:solidFill>
                <a:schemeClr val="tx1"/>
              </a:solidFill>
              <a:latin typeface="Arial" pitchFamily="34" charset="0"/>
              <a:cs typeface="Arial" pitchFamily="34" charset="0"/>
            </a:endParaRPr>
          </a:p>
        </p:txBody>
      </p:sp>
      <p:sp>
        <p:nvSpPr>
          <p:cNvPr id="134" name="TextBox 133"/>
          <p:cNvSpPr txBox="1"/>
          <p:nvPr/>
        </p:nvSpPr>
        <p:spPr>
          <a:xfrm>
            <a:off x="447756" y="589293"/>
            <a:ext cx="1132041" cy="246221"/>
          </a:xfrm>
          <a:prstGeom prst="rect">
            <a:avLst/>
          </a:prstGeom>
          <a:noFill/>
        </p:spPr>
        <p:txBody>
          <a:bodyPr wrap="none" rtlCol="0">
            <a:spAutoFit/>
          </a:bodyPr>
          <a:lstStyle/>
          <a:p>
            <a:pPr algn="ctr"/>
            <a:r>
              <a:rPr lang="en-US" sz="1000" b="1" dirty="0"/>
              <a:t>Distributed Trace </a:t>
            </a:r>
          </a:p>
        </p:txBody>
      </p:sp>
      <p:sp>
        <p:nvSpPr>
          <p:cNvPr id="135" name="TextBox 134"/>
          <p:cNvSpPr txBox="1"/>
          <p:nvPr/>
        </p:nvSpPr>
        <p:spPr>
          <a:xfrm rot="16200000">
            <a:off x="253885" y="2224301"/>
            <a:ext cx="373820" cy="215444"/>
          </a:xfrm>
          <a:prstGeom prst="rect">
            <a:avLst/>
          </a:prstGeom>
          <a:noFill/>
        </p:spPr>
        <p:txBody>
          <a:bodyPr wrap="none" rtlCol="0">
            <a:spAutoFit/>
          </a:bodyPr>
          <a:lstStyle/>
          <a:p>
            <a:r>
              <a:rPr lang="en-US" sz="800" i="1" dirty="0"/>
              <a:t>time</a:t>
            </a:r>
          </a:p>
        </p:txBody>
      </p:sp>
      <p:cxnSp>
        <p:nvCxnSpPr>
          <p:cNvPr id="136" name="Straight Arrow Connector 135"/>
          <p:cNvCxnSpPr/>
          <p:nvPr/>
        </p:nvCxnSpPr>
        <p:spPr>
          <a:xfrm flipH="1">
            <a:off x="545774" y="918974"/>
            <a:ext cx="0" cy="3024000"/>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37" name="TextBox 136"/>
          <p:cNvSpPr txBox="1"/>
          <p:nvPr/>
        </p:nvSpPr>
        <p:spPr>
          <a:xfrm>
            <a:off x="777173" y="820938"/>
            <a:ext cx="473206" cy="246221"/>
          </a:xfrm>
          <a:prstGeom prst="rect">
            <a:avLst/>
          </a:prstGeom>
          <a:noFill/>
        </p:spPr>
        <p:txBody>
          <a:bodyPr wrap="none" rtlCol="0">
            <a:spAutoFit/>
          </a:bodyPr>
          <a:lstStyle/>
          <a:p>
            <a:r>
              <a:rPr lang="en-US" sz="1000" i="1" dirty="0"/>
              <a:t>event</a:t>
            </a:r>
          </a:p>
        </p:txBody>
      </p:sp>
      <p:sp>
        <p:nvSpPr>
          <p:cNvPr id="138" name="TextBox 137"/>
          <p:cNvSpPr txBox="1"/>
          <p:nvPr/>
        </p:nvSpPr>
        <p:spPr>
          <a:xfrm>
            <a:off x="777173" y="3942974"/>
            <a:ext cx="473206" cy="246221"/>
          </a:xfrm>
          <a:prstGeom prst="rect">
            <a:avLst/>
          </a:prstGeom>
          <a:noFill/>
        </p:spPr>
        <p:txBody>
          <a:bodyPr wrap="none" rtlCol="0">
            <a:spAutoFit/>
          </a:bodyPr>
          <a:lstStyle/>
          <a:p>
            <a:r>
              <a:rPr lang="en-US" sz="1000" i="1" dirty="0"/>
              <a:t>event</a:t>
            </a:r>
          </a:p>
        </p:txBody>
      </p:sp>
      <p:cxnSp>
        <p:nvCxnSpPr>
          <p:cNvPr id="139" name="Straight Connector 138"/>
          <p:cNvCxnSpPr>
            <a:stCxn id="132" idx="2"/>
            <a:endCxn id="131" idx="0"/>
          </p:cNvCxnSpPr>
          <p:nvPr/>
        </p:nvCxnSpPr>
        <p:spPr>
          <a:xfrm>
            <a:off x="1013777" y="1333965"/>
            <a:ext cx="0" cy="348913"/>
          </a:xfrm>
          <a:prstGeom prst="line">
            <a:avLst/>
          </a:prstGeom>
          <a:ln>
            <a:solidFill>
              <a:srgbClr val="7030A0"/>
            </a:solidFill>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140" name="Straight Connector 139"/>
          <p:cNvCxnSpPr>
            <a:stCxn id="131" idx="2"/>
            <a:endCxn id="130" idx="0"/>
          </p:cNvCxnSpPr>
          <p:nvPr/>
        </p:nvCxnSpPr>
        <p:spPr>
          <a:xfrm>
            <a:off x="1013777" y="1993784"/>
            <a:ext cx="0" cy="348913"/>
          </a:xfrm>
          <a:prstGeom prst="line">
            <a:avLst/>
          </a:prstGeom>
          <a:ln>
            <a:solidFill>
              <a:srgbClr val="7030A0"/>
            </a:solidFill>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141" name="Straight Connector 140"/>
          <p:cNvCxnSpPr>
            <a:stCxn id="130" idx="2"/>
            <a:endCxn id="129" idx="0"/>
          </p:cNvCxnSpPr>
          <p:nvPr/>
        </p:nvCxnSpPr>
        <p:spPr>
          <a:xfrm>
            <a:off x="1013777" y="2653603"/>
            <a:ext cx="0" cy="348913"/>
          </a:xfrm>
          <a:prstGeom prst="line">
            <a:avLst/>
          </a:prstGeom>
          <a:ln>
            <a:solidFill>
              <a:srgbClr val="7030A0"/>
            </a:solidFill>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142" name="Straight Connector 141"/>
          <p:cNvCxnSpPr>
            <a:stCxn id="129" idx="2"/>
            <a:endCxn id="133" idx="0"/>
          </p:cNvCxnSpPr>
          <p:nvPr/>
        </p:nvCxnSpPr>
        <p:spPr>
          <a:xfrm>
            <a:off x="1013777" y="3313422"/>
            <a:ext cx="0" cy="348912"/>
          </a:xfrm>
          <a:prstGeom prst="line">
            <a:avLst/>
          </a:prstGeom>
          <a:ln>
            <a:solidFill>
              <a:srgbClr val="7030A0"/>
            </a:solidFill>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143" name="TextBox 142"/>
          <p:cNvSpPr txBox="1"/>
          <p:nvPr/>
        </p:nvSpPr>
        <p:spPr>
          <a:xfrm>
            <a:off x="1013776" y="1378065"/>
            <a:ext cx="316112" cy="246221"/>
          </a:xfrm>
          <a:prstGeom prst="rect">
            <a:avLst/>
          </a:prstGeom>
          <a:noFill/>
        </p:spPr>
        <p:txBody>
          <a:bodyPr wrap="none" rtlCol="0">
            <a:spAutoFit/>
          </a:bodyPr>
          <a:lstStyle/>
          <a:p>
            <a:r>
              <a:rPr lang="en-US" sz="1000" i="1" dirty="0"/>
              <a:t>d4</a:t>
            </a:r>
          </a:p>
        </p:txBody>
      </p:sp>
      <p:sp>
        <p:nvSpPr>
          <p:cNvPr id="144" name="TextBox 143"/>
          <p:cNvSpPr txBox="1"/>
          <p:nvPr/>
        </p:nvSpPr>
        <p:spPr>
          <a:xfrm>
            <a:off x="1010722" y="2062057"/>
            <a:ext cx="316112" cy="246221"/>
          </a:xfrm>
          <a:prstGeom prst="rect">
            <a:avLst/>
          </a:prstGeom>
          <a:noFill/>
        </p:spPr>
        <p:txBody>
          <a:bodyPr wrap="none" rtlCol="0">
            <a:spAutoFit/>
          </a:bodyPr>
          <a:lstStyle/>
          <a:p>
            <a:r>
              <a:rPr lang="en-US" sz="1000" i="1" dirty="0"/>
              <a:t>d3</a:t>
            </a:r>
          </a:p>
        </p:txBody>
      </p:sp>
      <p:sp>
        <p:nvSpPr>
          <p:cNvPr id="145" name="TextBox 144"/>
          <p:cNvSpPr txBox="1"/>
          <p:nvPr/>
        </p:nvSpPr>
        <p:spPr>
          <a:xfrm>
            <a:off x="1045023" y="2704948"/>
            <a:ext cx="316112" cy="246221"/>
          </a:xfrm>
          <a:prstGeom prst="rect">
            <a:avLst/>
          </a:prstGeom>
          <a:noFill/>
        </p:spPr>
        <p:txBody>
          <a:bodyPr wrap="none" rtlCol="0">
            <a:spAutoFit/>
          </a:bodyPr>
          <a:lstStyle/>
          <a:p>
            <a:r>
              <a:rPr lang="en-US" sz="1000" i="1" dirty="0"/>
              <a:t>d2</a:t>
            </a:r>
          </a:p>
        </p:txBody>
      </p:sp>
      <p:sp>
        <p:nvSpPr>
          <p:cNvPr id="146" name="TextBox 145"/>
          <p:cNvSpPr txBox="1"/>
          <p:nvPr/>
        </p:nvSpPr>
        <p:spPr>
          <a:xfrm>
            <a:off x="1045023" y="3362676"/>
            <a:ext cx="316112" cy="246221"/>
          </a:xfrm>
          <a:prstGeom prst="rect">
            <a:avLst/>
          </a:prstGeom>
          <a:noFill/>
        </p:spPr>
        <p:txBody>
          <a:bodyPr wrap="none" rtlCol="0">
            <a:spAutoFit/>
          </a:bodyPr>
          <a:lstStyle/>
          <a:p>
            <a:r>
              <a:rPr lang="en-US" sz="1000" i="1" dirty="0"/>
              <a:t>d1</a:t>
            </a:r>
          </a:p>
        </p:txBody>
      </p:sp>
      <p:grpSp>
        <p:nvGrpSpPr>
          <p:cNvPr id="2" name="Group 1"/>
          <p:cNvGrpSpPr/>
          <p:nvPr/>
        </p:nvGrpSpPr>
        <p:grpSpPr>
          <a:xfrm>
            <a:off x="1447733" y="589293"/>
            <a:ext cx="4579687" cy="2584437"/>
            <a:chOff x="2833421" y="967168"/>
            <a:chExt cx="5220865" cy="3078166"/>
          </a:xfrm>
        </p:grpSpPr>
        <p:pic>
          <p:nvPicPr>
            <p:cNvPr id="147" name="Picture 2" descr="Image result for computer images server rh2288"/>
            <p:cNvPicPr>
              <a:picLocks noChangeAspect="1" noChangeArrowheads="1"/>
            </p:cNvPicPr>
            <p:nvPr/>
          </p:nvPicPr>
          <p:blipFill rotWithShape="1">
            <a:blip r:embed="rId3" cstate="print">
              <a:duotone>
                <a:prstClr val="black"/>
                <a:srgbClr val="009900">
                  <a:tint val="45000"/>
                  <a:satMod val="400000"/>
                </a:srgbClr>
              </a:duotone>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4017610" y="1936969"/>
              <a:ext cx="649829" cy="260170"/>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2" descr="Image result for computer images server rh2288"/>
            <p:cNvPicPr>
              <a:picLocks noChangeAspect="1" noChangeArrowheads="1"/>
            </p:cNvPicPr>
            <p:nvPr/>
          </p:nvPicPr>
          <p:blipFill rotWithShape="1">
            <a:blip r:embed="rId3" cstate="print">
              <a:clrChange>
                <a:clrFrom>
                  <a:srgbClr val="FFFFFF"/>
                </a:clrFrom>
                <a:clrTo>
                  <a:srgbClr val="FFFFFF">
                    <a:alpha val="0"/>
                  </a:srgbClr>
                </a:clrTo>
              </a:clrChange>
              <a:duotone>
                <a:prstClr val="black"/>
                <a:srgbClr val="009900">
                  <a:tint val="45000"/>
                  <a:satMod val="400000"/>
                </a:srgbClr>
              </a:duotone>
              <a:extLst>
                <a:ext uri="{28A0092B-C50C-407E-A947-70E740481C1C}">
                  <a14:useLocalDpi xmlns:a14="http://schemas.microsoft.com/office/drawing/2010/main" val="0"/>
                </a:ext>
              </a:extLst>
            </a:blip>
            <a:srcRect/>
            <a:stretch/>
          </p:blipFill>
          <p:spPr bwMode="auto">
            <a:xfrm>
              <a:off x="4024751" y="2466562"/>
              <a:ext cx="649829" cy="260170"/>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2" descr="Image result for computer images server rh2288"/>
            <p:cNvPicPr>
              <a:picLocks noChangeAspect="1" noChangeArrowheads="1"/>
            </p:cNvPicPr>
            <p:nvPr/>
          </p:nvPicPr>
          <p:blipFill rotWithShape="1">
            <a:blip r:embed="rId3" cstate="print">
              <a:clrChange>
                <a:clrFrom>
                  <a:srgbClr val="FFFFFF"/>
                </a:clrFrom>
                <a:clrTo>
                  <a:srgbClr val="FFFFFF">
                    <a:alpha val="0"/>
                  </a:srgbClr>
                </a:clrTo>
              </a:clrChange>
              <a:duotone>
                <a:prstClr val="black"/>
                <a:srgbClr val="009900">
                  <a:tint val="45000"/>
                  <a:satMod val="400000"/>
                </a:srgbClr>
              </a:duotone>
              <a:extLst>
                <a:ext uri="{28A0092B-C50C-407E-A947-70E740481C1C}">
                  <a14:useLocalDpi xmlns:a14="http://schemas.microsoft.com/office/drawing/2010/main" val="0"/>
                </a:ext>
              </a:extLst>
            </a:blip>
            <a:srcRect/>
            <a:stretch/>
          </p:blipFill>
          <p:spPr bwMode="auto">
            <a:xfrm>
              <a:off x="4013893" y="1409165"/>
              <a:ext cx="649829" cy="260170"/>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2" descr="Image result for computer images server rh2288"/>
            <p:cNvPicPr>
              <a:picLocks noChangeAspect="1" noChangeArrowheads="1"/>
            </p:cNvPicPr>
            <p:nvPr/>
          </p:nvPicPr>
          <p:blipFill rotWithShape="1">
            <a:blip r:embed="rId3" cstate="print">
              <a:clrChange>
                <a:clrFrom>
                  <a:srgbClr val="FFFFFF"/>
                </a:clrFrom>
                <a:clrTo>
                  <a:srgbClr val="FFFFFF">
                    <a:alpha val="0"/>
                  </a:srgbClr>
                </a:clrTo>
              </a:clrChange>
              <a:duotone>
                <a:prstClr val="black"/>
                <a:srgbClr val="009900">
                  <a:tint val="45000"/>
                  <a:satMod val="400000"/>
                </a:srgbClr>
              </a:duotone>
              <a:extLst>
                <a:ext uri="{28A0092B-C50C-407E-A947-70E740481C1C}">
                  <a14:useLocalDpi xmlns:a14="http://schemas.microsoft.com/office/drawing/2010/main" val="0"/>
                </a:ext>
              </a:extLst>
            </a:blip>
            <a:srcRect/>
            <a:stretch/>
          </p:blipFill>
          <p:spPr bwMode="auto">
            <a:xfrm>
              <a:off x="4017332" y="3515536"/>
              <a:ext cx="649829" cy="260170"/>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Image result for computer images server rh2288"/>
            <p:cNvPicPr>
              <a:picLocks noChangeAspect="1" noChangeArrowheads="1"/>
            </p:cNvPicPr>
            <p:nvPr/>
          </p:nvPicPr>
          <p:blipFill rotWithShape="1">
            <a:blip r:embed="rId3" cstate="print">
              <a:clrChange>
                <a:clrFrom>
                  <a:srgbClr val="FFFFFF"/>
                </a:clrFrom>
                <a:clrTo>
                  <a:srgbClr val="FFFFFF">
                    <a:alpha val="0"/>
                  </a:srgbClr>
                </a:clrTo>
              </a:clrChange>
              <a:duotone>
                <a:prstClr val="black"/>
                <a:srgbClr val="009900">
                  <a:tint val="45000"/>
                  <a:satMod val="400000"/>
                </a:srgbClr>
              </a:duotone>
              <a:extLst>
                <a:ext uri="{28A0092B-C50C-407E-A947-70E740481C1C}">
                  <a14:useLocalDpi xmlns:a14="http://schemas.microsoft.com/office/drawing/2010/main" val="0"/>
                </a:ext>
              </a:extLst>
            </a:blip>
            <a:srcRect/>
            <a:stretch/>
          </p:blipFill>
          <p:spPr bwMode="auto">
            <a:xfrm>
              <a:off x="4006752" y="2206392"/>
              <a:ext cx="649829" cy="260170"/>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Image result for computer images server rh2288"/>
            <p:cNvPicPr>
              <a:picLocks noChangeAspect="1" noChangeArrowheads="1"/>
            </p:cNvPicPr>
            <p:nvPr/>
          </p:nvPicPr>
          <p:blipFill rotWithShape="1">
            <a:blip r:embed="rId3" cstate="print">
              <a:clrChange>
                <a:clrFrom>
                  <a:srgbClr val="FFFFFF"/>
                </a:clrFrom>
                <a:clrTo>
                  <a:srgbClr val="FFFFFF">
                    <a:alpha val="0"/>
                  </a:srgbClr>
                </a:clrTo>
              </a:clrChange>
              <a:duotone>
                <a:prstClr val="black"/>
                <a:srgbClr val="009900">
                  <a:tint val="45000"/>
                  <a:satMod val="400000"/>
                </a:srgbClr>
              </a:duotone>
              <a:extLst>
                <a:ext uri="{28A0092B-C50C-407E-A947-70E740481C1C}">
                  <a14:useLocalDpi xmlns:a14="http://schemas.microsoft.com/office/drawing/2010/main" val="0"/>
                </a:ext>
              </a:extLst>
            </a:blip>
            <a:srcRect/>
            <a:stretch/>
          </p:blipFill>
          <p:spPr bwMode="auto">
            <a:xfrm>
              <a:off x="4013893" y="2726732"/>
              <a:ext cx="649829" cy="260170"/>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2" descr="Image result for computer images server rh2288"/>
            <p:cNvPicPr>
              <a:picLocks noChangeAspect="1" noChangeArrowheads="1"/>
            </p:cNvPicPr>
            <p:nvPr/>
          </p:nvPicPr>
          <p:blipFill rotWithShape="1">
            <a:blip r:embed="rId3" cstate="print">
              <a:clrChange>
                <a:clrFrom>
                  <a:srgbClr val="FFFFFF"/>
                </a:clrFrom>
                <a:clrTo>
                  <a:srgbClr val="FFFFFF">
                    <a:alpha val="0"/>
                  </a:srgbClr>
                </a:clrTo>
              </a:clrChange>
              <a:duotone>
                <a:prstClr val="black"/>
                <a:srgbClr val="009900">
                  <a:tint val="45000"/>
                  <a:satMod val="400000"/>
                </a:srgbClr>
              </a:duotone>
              <a:extLst>
                <a:ext uri="{28A0092B-C50C-407E-A947-70E740481C1C}">
                  <a14:useLocalDpi xmlns:a14="http://schemas.microsoft.com/office/drawing/2010/main" val="0"/>
                </a:ext>
              </a:extLst>
            </a:blip>
            <a:srcRect/>
            <a:stretch/>
          </p:blipFill>
          <p:spPr bwMode="auto">
            <a:xfrm>
              <a:off x="4013892" y="3243752"/>
              <a:ext cx="649829" cy="260170"/>
            </a:xfrm>
            <a:prstGeom prst="rect">
              <a:avLst/>
            </a:prstGeom>
            <a:noFill/>
            <a:extLst>
              <a:ext uri="{909E8E84-426E-40DD-AFC4-6F175D3DCCD1}">
                <a14:hiddenFill xmlns:a14="http://schemas.microsoft.com/office/drawing/2010/main">
                  <a:solidFill>
                    <a:srgbClr val="FFFFFF"/>
                  </a:solidFill>
                </a14:hiddenFill>
              </a:ext>
            </a:extLst>
          </p:spPr>
        </p:pic>
        <p:pic>
          <p:nvPicPr>
            <p:cNvPr id="154" name="Picture 2" descr="Image result for computer images server rh2288"/>
            <p:cNvPicPr>
              <a:picLocks noChangeAspect="1" noChangeArrowheads="1"/>
            </p:cNvPicPr>
            <p:nvPr/>
          </p:nvPicPr>
          <p:blipFill rotWithShape="1">
            <a:blip r:embed="rId3" cstate="print">
              <a:clrChange>
                <a:clrFrom>
                  <a:srgbClr val="FFFFFF"/>
                </a:clrFrom>
                <a:clrTo>
                  <a:srgbClr val="FFFFFF">
                    <a:alpha val="0"/>
                  </a:srgbClr>
                </a:clrTo>
              </a:clrChange>
              <a:duotone>
                <a:prstClr val="black"/>
                <a:srgbClr val="009900">
                  <a:tint val="45000"/>
                  <a:satMod val="400000"/>
                </a:srgbClr>
              </a:duotone>
              <a:extLst>
                <a:ext uri="{28A0092B-C50C-407E-A947-70E740481C1C}">
                  <a14:useLocalDpi xmlns:a14="http://schemas.microsoft.com/office/drawing/2010/main" val="0"/>
                </a:ext>
              </a:extLst>
            </a:blip>
            <a:srcRect/>
            <a:stretch/>
          </p:blipFill>
          <p:spPr bwMode="auto">
            <a:xfrm>
              <a:off x="4006474" y="3785164"/>
              <a:ext cx="649829" cy="260170"/>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2" descr="Image result for computer images server rh2288"/>
            <p:cNvPicPr>
              <a:picLocks noChangeAspect="1" noChangeArrowheads="1"/>
            </p:cNvPicPr>
            <p:nvPr/>
          </p:nvPicPr>
          <p:blipFill rotWithShape="1">
            <a:blip r:embed="rId3" cstate="print">
              <a:clrChange>
                <a:clrFrom>
                  <a:srgbClr val="FFFFFF"/>
                </a:clrFrom>
                <a:clrTo>
                  <a:srgbClr val="FFFFFF">
                    <a:alpha val="0"/>
                  </a:srgbClr>
                </a:clrTo>
              </a:clrChange>
              <a:duotone>
                <a:prstClr val="black"/>
                <a:srgbClr val="009900">
                  <a:tint val="45000"/>
                  <a:satMod val="400000"/>
                </a:srgbClr>
              </a:duotone>
              <a:extLst>
                <a:ext uri="{28A0092B-C50C-407E-A947-70E740481C1C}">
                  <a14:useLocalDpi xmlns:a14="http://schemas.microsoft.com/office/drawing/2010/main" val="0"/>
                </a:ext>
              </a:extLst>
            </a:blip>
            <a:srcRect/>
            <a:stretch/>
          </p:blipFill>
          <p:spPr bwMode="auto">
            <a:xfrm>
              <a:off x="4702864" y="2466562"/>
              <a:ext cx="649829" cy="260170"/>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2" descr="Image result for computer images server rh2288"/>
            <p:cNvPicPr>
              <a:picLocks noChangeAspect="1" noChangeArrowheads="1"/>
            </p:cNvPicPr>
            <p:nvPr/>
          </p:nvPicPr>
          <p:blipFill rotWithShape="1">
            <a:blip r:embed="rId3" cstate="print">
              <a:clrChange>
                <a:clrFrom>
                  <a:srgbClr val="FFFFFF"/>
                </a:clrFrom>
                <a:clrTo>
                  <a:srgbClr val="FFFFFF">
                    <a:alpha val="0"/>
                  </a:srgbClr>
                </a:clrTo>
              </a:clrChange>
              <a:duotone>
                <a:prstClr val="black"/>
                <a:srgbClr val="009900">
                  <a:tint val="45000"/>
                  <a:satMod val="400000"/>
                </a:srgbClr>
              </a:duotone>
              <a:extLst>
                <a:ext uri="{28A0092B-C50C-407E-A947-70E740481C1C}">
                  <a14:useLocalDpi xmlns:a14="http://schemas.microsoft.com/office/drawing/2010/main" val="0"/>
                </a:ext>
              </a:extLst>
            </a:blip>
            <a:srcRect/>
            <a:stretch/>
          </p:blipFill>
          <p:spPr bwMode="auto">
            <a:xfrm>
              <a:off x="4692006" y="1409165"/>
              <a:ext cx="649829" cy="260170"/>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2" descr="Image result for computer images server rh2288"/>
            <p:cNvPicPr>
              <a:picLocks noChangeAspect="1" noChangeArrowheads="1"/>
            </p:cNvPicPr>
            <p:nvPr/>
          </p:nvPicPr>
          <p:blipFill rotWithShape="1">
            <a:blip r:embed="rId3" cstate="print">
              <a:clrChange>
                <a:clrFrom>
                  <a:srgbClr val="FFFFFF"/>
                </a:clrFrom>
                <a:clrTo>
                  <a:srgbClr val="FFFFFF">
                    <a:alpha val="0"/>
                  </a:srgbClr>
                </a:clrTo>
              </a:clrChange>
              <a:duotone>
                <a:prstClr val="black"/>
                <a:srgbClr val="009900">
                  <a:tint val="45000"/>
                  <a:satMod val="400000"/>
                </a:srgbClr>
              </a:duotone>
              <a:extLst>
                <a:ext uri="{28A0092B-C50C-407E-A947-70E740481C1C}">
                  <a14:useLocalDpi xmlns:a14="http://schemas.microsoft.com/office/drawing/2010/main" val="0"/>
                </a:ext>
              </a:extLst>
            </a:blip>
            <a:srcRect/>
            <a:stretch/>
          </p:blipFill>
          <p:spPr bwMode="auto">
            <a:xfrm>
              <a:off x="4702863" y="2983582"/>
              <a:ext cx="649829" cy="260170"/>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2" descr="Image result for computer images server rh2288"/>
            <p:cNvPicPr>
              <a:picLocks noChangeAspect="1" noChangeArrowheads="1"/>
            </p:cNvPicPr>
            <p:nvPr/>
          </p:nvPicPr>
          <p:blipFill rotWithShape="1">
            <a:blip r:embed="rId3" cstate="print">
              <a:clrChange>
                <a:clrFrom>
                  <a:srgbClr val="FFFFFF"/>
                </a:clrFrom>
                <a:clrTo>
                  <a:srgbClr val="FFFFFF">
                    <a:alpha val="0"/>
                  </a:srgbClr>
                </a:clrTo>
              </a:clrChange>
              <a:duotone>
                <a:prstClr val="black"/>
                <a:srgbClr val="009900">
                  <a:tint val="45000"/>
                  <a:satMod val="400000"/>
                </a:srgbClr>
              </a:duotone>
              <a:extLst>
                <a:ext uri="{28A0092B-C50C-407E-A947-70E740481C1C}">
                  <a14:useLocalDpi xmlns:a14="http://schemas.microsoft.com/office/drawing/2010/main" val="0"/>
                </a:ext>
              </a:extLst>
            </a:blip>
            <a:srcRect/>
            <a:stretch/>
          </p:blipFill>
          <p:spPr bwMode="auto">
            <a:xfrm>
              <a:off x="4695445" y="3515536"/>
              <a:ext cx="649829" cy="260170"/>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Image result for computer images server rh2288"/>
            <p:cNvPicPr>
              <a:picLocks noChangeAspect="1" noChangeArrowheads="1"/>
            </p:cNvPicPr>
            <p:nvPr/>
          </p:nvPicPr>
          <p:blipFill rotWithShape="1">
            <a:blip r:embed="rId3" cstate="print">
              <a:clrChange>
                <a:clrFrom>
                  <a:srgbClr val="FFFFFF"/>
                </a:clrFrom>
                <a:clrTo>
                  <a:srgbClr val="FFFFFF">
                    <a:alpha val="0"/>
                  </a:srgbClr>
                </a:clrTo>
              </a:clrChange>
              <a:duotone>
                <a:prstClr val="black"/>
                <a:schemeClr val="tx2">
                  <a:tint val="45000"/>
                  <a:satMod val="400000"/>
                </a:schemeClr>
              </a:duotone>
              <a:extLst>
                <a:ext uri="{28A0092B-C50C-407E-A947-70E740481C1C}">
                  <a14:useLocalDpi xmlns:a14="http://schemas.microsoft.com/office/drawing/2010/main" val="0"/>
                </a:ext>
              </a:extLst>
            </a:blip>
            <a:srcRect/>
            <a:stretch/>
          </p:blipFill>
          <p:spPr bwMode="auto">
            <a:xfrm>
              <a:off x="4684865" y="2206392"/>
              <a:ext cx="649829" cy="260170"/>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2" descr="Image result for computer images server rh2288"/>
            <p:cNvPicPr>
              <a:picLocks noChangeAspect="1" noChangeArrowheads="1"/>
            </p:cNvPicPr>
            <p:nvPr/>
          </p:nvPicPr>
          <p:blipFill rotWithShape="1">
            <a:blip r:embed="rId3" cstate="print">
              <a:clrChange>
                <a:clrFrom>
                  <a:srgbClr val="FFFFFF"/>
                </a:clrFrom>
                <a:clrTo>
                  <a:srgbClr val="FFFFFF">
                    <a:alpha val="0"/>
                  </a:srgbClr>
                </a:clrTo>
              </a:clrChange>
              <a:duotone>
                <a:prstClr val="black"/>
                <a:srgbClr val="009900">
                  <a:tint val="45000"/>
                  <a:satMod val="400000"/>
                </a:srgbClr>
              </a:duotone>
              <a:extLst>
                <a:ext uri="{28A0092B-C50C-407E-A947-70E740481C1C}">
                  <a14:useLocalDpi xmlns:a14="http://schemas.microsoft.com/office/drawing/2010/main" val="0"/>
                </a:ext>
              </a:extLst>
            </a:blip>
            <a:srcRect/>
            <a:stretch/>
          </p:blipFill>
          <p:spPr bwMode="auto">
            <a:xfrm>
              <a:off x="4692006" y="2726732"/>
              <a:ext cx="649829" cy="260170"/>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2" descr="Image result for computer images server rh2288"/>
            <p:cNvPicPr>
              <a:picLocks noChangeAspect="1" noChangeArrowheads="1"/>
            </p:cNvPicPr>
            <p:nvPr/>
          </p:nvPicPr>
          <p:blipFill rotWithShape="1">
            <a:blip r:embed="rId3" cstate="print">
              <a:clrChange>
                <a:clrFrom>
                  <a:srgbClr val="FFFFFF"/>
                </a:clrFrom>
                <a:clrTo>
                  <a:srgbClr val="FFFFFF">
                    <a:alpha val="0"/>
                  </a:srgbClr>
                </a:clrTo>
              </a:clrChange>
              <a:duotone>
                <a:prstClr val="black"/>
                <a:srgbClr val="009900">
                  <a:tint val="45000"/>
                  <a:satMod val="400000"/>
                </a:srgbClr>
              </a:duotone>
              <a:extLst>
                <a:ext uri="{28A0092B-C50C-407E-A947-70E740481C1C}">
                  <a14:useLocalDpi xmlns:a14="http://schemas.microsoft.com/office/drawing/2010/main" val="0"/>
                </a:ext>
              </a:extLst>
            </a:blip>
            <a:srcRect/>
            <a:stretch/>
          </p:blipFill>
          <p:spPr bwMode="auto">
            <a:xfrm>
              <a:off x="4681148" y="1676799"/>
              <a:ext cx="649829" cy="260170"/>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2" descr="Image result for computer images server rh2288"/>
            <p:cNvPicPr>
              <a:picLocks noChangeAspect="1" noChangeArrowheads="1"/>
            </p:cNvPicPr>
            <p:nvPr/>
          </p:nvPicPr>
          <p:blipFill rotWithShape="1">
            <a:blip r:embed="rId3" cstate="print">
              <a:clrChange>
                <a:clrFrom>
                  <a:srgbClr val="FFFFFF"/>
                </a:clrFrom>
                <a:clrTo>
                  <a:srgbClr val="FFFFFF">
                    <a:alpha val="0"/>
                  </a:srgbClr>
                </a:clrTo>
              </a:clrChange>
              <a:duotone>
                <a:prstClr val="black"/>
                <a:srgbClr val="009900">
                  <a:tint val="45000"/>
                  <a:satMod val="400000"/>
                </a:srgbClr>
              </a:duotone>
              <a:extLst>
                <a:ext uri="{28A0092B-C50C-407E-A947-70E740481C1C}">
                  <a14:useLocalDpi xmlns:a14="http://schemas.microsoft.com/office/drawing/2010/main" val="0"/>
                </a:ext>
              </a:extLst>
            </a:blip>
            <a:srcRect/>
            <a:stretch/>
          </p:blipFill>
          <p:spPr bwMode="auto">
            <a:xfrm>
              <a:off x="4692005" y="3243752"/>
              <a:ext cx="649829" cy="260170"/>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descr="Image result for computer images server rh2288"/>
            <p:cNvPicPr>
              <a:picLocks noChangeAspect="1" noChangeArrowheads="1"/>
            </p:cNvPicPr>
            <p:nvPr/>
          </p:nvPicPr>
          <p:blipFill rotWithShape="1">
            <a:blip r:embed="rId3" cstate="print">
              <a:clrChange>
                <a:clrFrom>
                  <a:srgbClr val="FFFFFF"/>
                </a:clrFrom>
                <a:clrTo>
                  <a:srgbClr val="FFFFFF">
                    <a:alpha val="0"/>
                  </a:srgbClr>
                </a:clrTo>
              </a:clrChange>
              <a:duotone>
                <a:prstClr val="black"/>
                <a:srgbClr val="009900">
                  <a:tint val="45000"/>
                  <a:satMod val="400000"/>
                </a:srgbClr>
              </a:duotone>
              <a:extLst>
                <a:ext uri="{28A0092B-C50C-407E-A947-70E740481C1C}">
                  <a14:useLocalDpi xmlns:a14="http://schemas.microsoft.com/office/drawing/2010/main" val="0"/>
                </a:ext>
              </a:extLst>
            </a:blip>
            <a:srcRect/>
            <a:stretch/>
          </p:blipFill>
          <p:spPr bwMode="auto">
            <a:xfrm>
              <a:off x="4684587" y="3785164"/>
              <a:ext cx="649829" cy="260170"/>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2" descr="Image result for computer images server rh2288"/>
            <p:cNvPicPr>
              <a:picLocks noChangeAspect="1" noChangeArrowheads="1"/>
            </p:cNvPicPr>
            <p:nvPr/>
          </p:nvPicPr>
          <p:blipFill rotWithShape="1">
            <a:blip r:embed="rId3" cstate="print">
              <a:clrChange>
                <a:clrFrom>
                  <a:srgbClr val="FFFFFF"/>
                </a:clrFrom>
                <a:clrTo>
                  <a:srgbClr val="FFFFFF">
                    <a:alpha val="0"/>
                  </a:srgbClr>
                </a:clrTo>
              </a:clrChange>
              <a:duotone>
                <a:prstClr val="black"/>
                <a:srgbClr val="009900">
                  <a:tint val="45000"/>
                  <a:satMod val="400000"/>
                </a:srgbClr>
              </a:duotone>
              <a:extLst>
                <a:ext uri="{28A0092B-C50C-407E-A947-70E740481C1C}">
                  <a14:useLocalDpi xmlns:a14="http://schemas.microsoft.com/office/drawing/2010/main" val="0"/>
                </a:ext>
              </a:extLst>
            </a:blip>
            <a:srcRect/>
            <a:stretch/>
          </p:blipFill>
          <p:spPr bwMode="auto">
            <a:xfrm>
              <a:off x="5359261" y="1409165"/>
              <a:ext cx="649829" cy="260170"/>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2" descr="Image result for computer images server rh2288"/>
            <p:cNvPicPr>
              <a:picLocks noChangeAspect="1" noChangeArrowheads="1"/>
            </p:cNvPicPr>
            <p:nvPr/>
          </p:nvPicPr>
          <p:blipFill rotWithShape="1">
            <a:blip r:embed="rId3" cstate="print">
              <a:clrChange>
                <a:clrFrom>
                  <a:srgbClr val="FFFFFF"/>
                </a:clrFrom>
                <a:clrTo>
                  <a:srgbClr val="FFFFFF">
                    <a:alpha val="0"/>
                  </a:srgbClr>
                </a:clrTo>
              </a:clrChange>
              <a:duotone>
                <a:prstClr val="black"/>
                <a:srgbClr val="009900">
                  <a:tint val="45000"/>
                  <a:satMod val="400000"/>
                </a:srgbClr>
              </a:duotone>
              <a:extLst>
                <a:ext uri="{28A0092B-C50C-407E-A947-70E740481C1C}">
                  <a14:useLocalDpi xmlns:a14="http://schemas.microsoft.com/office/drawing/2010/main" val="0"/>
                </a:ext>
              </a:extLst>
            </a:blip>
            <a:srcRect/>
            <a:stretch/>
          </p:blipFill>
          <p:spPr bwMode="auto">
            <a:xfrm>
              <a:off x="5362700" y="3515536"/>
              <a:ext cx="649829" cy="260170"/>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2" descr="Image result for computer images server rh2288"/>
            <p:cNvPicPr>
              <a:picLocks noChangeAspect="1" noChangeArrowheads="1"/>
            </p:cNvPicPr>
            <p:nvPr/>
          </p:nvPicPr>
          <p:blipFill rotWithShape="1">
            <a:blip r:embed="rId3" cstate="print">
              <a:clrChange>
                <a:clrFrom>
                  <a:srgbClr val="FFFFFF"/>
                </a:clrFrom>
                <a:clrTo>
                  <a:srgbClr val="FFFFFF">
                    <a:alpha val="0"/>
                  </a:srgbClr>
                </a:clrTo>
              </a:clrChange>
              <a:duotone>
                <a:prstClr val="black"/>
                <a:srgbClr val="009900">
                  <a:tint val="45000"/>
                  <a:satMod val="400000"/>
                </a:srgbClr>
              </a:duotone>
              <a:extLst>
                <a:ext uri="{28A0092B-C50C-407E-A947-70E740481C1C}">
                  <a14:useLocalDpi xmlns:a14="http://schemas.microsoft.com/office/drawing/2010/main" val="0"/>
                </a:ext>
              </a:extLst>
            </a:blip>
            <a:srcRect/>
            <a:stretch/>
          </p:blipFill>
          <p:spPr bwMode="auto">
            <a:xfrm>
              <a:off x="5359261" y="2726732"/>
              <a:ext cx="649829" cy="260170"/>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2" descr="Image result for computer images server rh2288"/>
            <p:cNvPicPr>
              <a:picLocks noChangeAspect="1" noChangeArrowheads="1"/>
            </p:cNvPicPr>
            <p:nvPr/>
          </p:nvPicPr>
          <p:blipFill rotWithShape="1">
            <a:blip r:embed="rId3" cstate="print">
              <a:clrChange>
                <a:clrFrom>
                  <a:srgbClr val="FFFFFF"/>
                </a:clrFrom>
                <a:clrTo>
                  <a:srgbClr val="FFFFFF">
                    <a:alpha val="0"/>
                  </a:srgbClr>
                </a:clrTo>
              </a:clrChange>
              <a:duotone>
                <a:prstClr val="black"/>
                <a:srgbClr val="009900">
                  <a:tint val="45000"/>
                  <a:satMod val="400000"/>
                </a:srgbClr>
              </a:duotone>
              <a:extLst>
                <a:ext uri="{28A0092B-C50C-407E-A947-70E740481C1C}">
                  <a14:useLocalDpi xmlns:a14="http://schemas.microsoft.com/office/drawing/2010/main" val="0"/>
                </a:ext>
              </a:extLst>
            </a:blip>
            <a:srcRect/>
            <a:stretch/>
          </p:blipFill>
          <p:spPr bwMode="auto">
            <a:xfrm>
              <a:off x="5348403" y="1676799"/>
              <a:ext cx="649829" cy="260170"/>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2" descr="Image result for computer images server rh2288"/>
            <p:cNvPicPr>
              <a:picLocks noChangeAspect="1" noChangeArrowheads="1"/>
            </p:cNvPicPr>
            <p:nvPr/>
          </p:nvPicPr>
          <p:blipFill rotWithShape="1">
            <a:blip r:embed="rId3" cstate="print">
              <a:clrChange>
                <a:clrFrom>
                  <a:srgbClr val="FFFFFF"/>
                </a:clrFrom>
                <a:clrTo>
                  <a:srgbClr val="FFFFFF">
                    <a:alpha val="0"/>
                  </a:srgbClr>
                </a:clrTo>
              </a:clrChange>
              <a:duotone>
                <a:prstClr val="black"/>
                <a:srgbClr val="009900">
                  <a:tint val="45000"/>
                  <a:satMod val="400000"/>
                </a:srgbClr>
              </a:duotone>
              <a:extLst>
                <a:ext uri="{28A0092B-C50C-407E-A947-70E740481C1C}">
                  <a14:useLocalDpi xmlns:a14="http://schemas.microsoft.com/office/drawing/2010/main" val="0"/>
                </a:ext>
              </a:extLst>
            </a:blip>
            <a:srcRect/>
            <a:stretch/>
          </p:blipFill>
          <p:spPr bwMode="auto">
            <a:xfrm>
              <a:off x="5351842" y="3785164"/>
              <a:ext cx="649829" cy="260170"/>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 descr="Image result for computer images server rh2288"/>
            <p:cNvPicPr>
              <a:picLocks noChangeAspect="1" noChangeArrowheads="1"/>
            </p:cNvPicPr>
            <p:nvPr/>
          </p:nvPicPr>
          <p:blipFill rotWithShape="1">
            <a:blip r:embed="rId3" cstate="print">
              <a:duotone>
                <a:prstClr val="black"/>
                <a:srgbClr val="009900">
                  <a:tint val="45000"/>
                  <a:satMod val="400000"/>
                </a:srgbClr>
              </a:duotone>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6041091" y="1936969"/>
              <a:ext cx="649829" cy="260170"/>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 descr="Image result for computer images server rh2288"/>
            <p:cNvPicPr>
              <a:picLocks noChangeAspect="1" noChangeArrowheads="1"/>
            </p:cNvPicPr>
            <p:nvPr/>
          </p:nvPicPr>
          <p:blipFill rotWithShape="1">
            <a:blip r:embed="rId3" cstate="print">
              <a:clrChange>
                <a:clrFrom>
                  <a:srgbClr val="FFFFFF"/>
                </a:clrFrom>
                <a:clrTo>
                  <a:srgbClr val="FFFFFF">
                    <a:alpha val="0"/>
                  </a:srgbClr>
                </a:clrTo>
              </a:clrChange>
              <a:duotone>
                <a:prstClr val="black"/>
                <a:srgbClr val="009900">
                  <a:tint val="45000"/>
                  <a:satMod val="400000"/>
                </a:srgbClr>
              </a:duotone>
              <a:extLst>
                <a:ext uri="{28A0092B-C50C-407E-A947-70E740481C1C}">
                  <a14:useLocalDpi xmlns:a14="http://schemas.microsoft.com/office/drawing/2010/main" val="0"/>
                </a:ext>
              </a:extLst>
            </a:blip>
            <a:srcRect/>
            <a:stretch/>
          </p:blipFill>
          <p:spPr bwMode="auto">
            <a:xfrm>
              <a:off x="6048232" y="2466562"/>
              <a:ext cx="649829" cy="260170"/>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2" descr="Image result for computer images server rh2288"/>
            <p:cNvPicPr>
              <a:picLocks noChangeAspect="1" noChangeArrowheads="1"/>
            </p:cNvPicPr>
            <p:nvPr/>
          </p:nvPicPr>
          <p:blipFill rotWithShape="1">
            <a:blip r:embed="rId3" cstate="print">
              <a:clrChange>
                <a:clrFrom>
                  <a:srgbClr val="FFFFFF"/>
                </a:clrFrom>
                <a:clrTo>
                  <a:srgbClr val="FFFFFF">
                    <a:alpha val="0"/>
                  </a:srgbClr>
                </a:clrTo>
              </a:clrChange>
              <a:duotone>
                <a:prstClr val="black"/>
                <a:srgbClr val="009900">
                  <a:tint val="45000"/>
                  <a:satMod val="400000"/>
                </a:srgbClr>
              </a:duotone>
              <a:extLst>
                <a:ext uri="{28A0092B-C50C-407E-A947-70E740481C1C}">
                  <a14:useLocalDpi xmlns:a14="http://schemas.microsoft.com/office/drawing/2010/main" val="0"/>
                </a:ext>
              </a:extLst>
            </a:blip>
            <a:srcRect/>
            <a:stretch/>
          </p:blipFill>
          <p:spPr bwMode="auto">
            <a:xfrm>
              <a:off x="6037374" y="1409165"/>
              <a:ext cx="649829" cy="260170"/>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2" descr="Image result for computer images server rh2288"/>
            <p:cNvPicPr>
              <a:picLocks noChangeAspect="1" noChangeArrowheads="1"/>
            </p:cNvPicPr>
            <p:nvPr/>
          </p:nvPicPr>
          <p:blipFill rotWithShape="1">
            <a:blip r:embed="rId3" cstate="print">
              <a:clrChange>
                <a:clrFrom>
                  <a:srgbClr val="FFFFFF"/>
                </a:clrFrom>
                <a:clrTo>
                  <a:srgbClr val="FFFFFF">
                    <a:alpha val="0"/>
                  </a:srgbClr>
                </a:clrTo>
              </a:clrChange>
              <a:duotone>
                <a:prstClr val="black"/>
                <a:srgbClr val="009900">
                  <a:tint val="45000"/>
                  <a:satMod val="400000"/>
                </a:srgbClr>
              </a:duotone>
              <a:extLst>
                <a:ext uri="{28A0092B-C50C-407E-A947-70E740481C1C}">
                  <a14:useLocalDpi xmlns:a14="http://schemas.microsoft.com/office/drawing/2010/main" val="0"/>
                </a:ext>
              </a:extLst>
            </a:blip>
            <a:srcRect/>
            <a:stretch/>
          </p:blipFill>
          <p:spPr bwMode="auto">
            <a:xfrm>
              <a:off x="6048231" y="2983582"/>
              <a:ext cx="649829" cy="260170"/>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 descr="Image result for computer images server rh2288"/>
            <p:cNvPicPr>
              <a:picLocks noChangeAspect="1" noChangeArrowheads="1"/>
            </p:cNvPicPr>
            <p:nvPr/>
          </p:nvPicPr>
          <p:blipFill rotWithShape="1">
            <a:blip r:embed="rId3" cstate="print">
              <a:clrChange>
                <a:clrFrom>
                  <a:srgbClr val="FFFFFF"/>
                </a:clrFrom>
                <a:clrTo>
                  <a:srgbClr val="FFFFFF">
                    <a:alpha val="0"/>
                  </a:srgbClr>
                </a:clrTo>
              </a:clrChange>
              <a:duotone>
                <a:prstClr val="black"/>
                <a:srgbClr val="009900">
                  <a:tint val="45000"/>
                  <a:satMod val="400000"/>
                </a:srgbClr>
              </a:duotone>
              <a:extLst>
                <a:ext uri="{28A0092B-C50C-407E-A947-70E740481C1C}">
                  <a14:useLocalDpi xmlns:a14="http://schemas.microsoft.com/office/drawing/2010/main" val="0"/>
                </a:ext>
              </a:extLst>
            </a:blip>
            <a:srcRect/>
            <a:stretch/>
          </p:blipFill>
          <p:spPr bwMode="auto">
            <a:xfrm>
              <a:off x="6040813" y="3515536"/>
              <a:ext cx="649829" cy="260170"/>
            </a:xfrm>
            <a:prstGeom prst="rect">
              <a:avLst/>
            </a:prstGeom>
            <a:noFill/>
            <a:extLst>
              <a:ext uri="{909E8E84-426E-40DD-AFC4-6F175D3DCCD1}">
                <a14:hiddenFill xmlns:a14="http://schemas.microsoft.com/office/drawing/2010/main">
                  <a:solidFill>
                    <a:srgbClr val="FFFFFF"/>
                  </a:solidFill>
                </a14:hiddenFill>
              </a:ext>
            </a:extLst>
          </p:spPr>
        </p:pic>
        <p:pic>
          <p:nvPicPr>
            <p:cNvPr id="174" name="Picture 2" descr="Image result for computer images server rh2288"/>
            <p:cNvPicPr>
              <a:picLocks noChangeAspect="1" noChangeArrowheads="1"/>
            </p:cNvPicPr>
            <p:nvPr/>
          </p:nvPicPr>
          <p:blipFill rotWithShape="1">
            <a:blip r:embed="rId3" cstate="print">
              <a:duotone>
                <a:prstClr val="black"/>
                <a:srgbClr val="009900">
                  <a:tint val="45000"/>
                  <a:satMod val="400000"/>
                </a:srgbClr>
              </a:duotone>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6030233" y="2206392"/>
              <a:ext cx="649829" cy="260170"/>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2" descr="Image result for computer images server rh2288"/>
            <p:cNvPicPr>
              <a:picLocks noChangeAspect="1" noChangeArrowheads="1"/>
            </p:cNvPicPr>
            <p:nvPr/>
          </p:nvPicPr>
          <p:blipFill rotWithShape="1">
            <a:blip r:embed="rId3" cstate="print">
              <a:clrChange>
                <a:clrFrom>
                  <a:srgbClr val="FFFFFF"/>
                </a:clrFrom>
                <a:clrTo>
                  <a:srgbClr val="FFFFFF">
                    <a:alpha val="0"/>
                  </a:srgbClr>
                </a:clrTo>
              </a:clrChange>
              <a:duotone>
                <a:prstClr val="black"/>
                <a:srgbClr val="009900">
                  <a:tint val="45000"/>
                  <a:satMod val="400000"/>
                </a:srgbClr>
              </a:duotone>
              <a:extLst>
                <a:ext uri="{28A0092B-C50C-407E-A947-70E740481C1C}">
                  <a14:useLocalDpi xmlns:a14="http://schemas.microsoft.com/office/drawing/2010/main" val="0"/>
                </a:ext>
              </a:extLst>
            </a:blip>
            <a:srcRect/>
            <a:stretch/>
          </p:blipFill>
          <p:spPr bwMode="auto">
            <a:xfrm>
              <a:off x="6037374" y="2726732"/>
              <a:ext cx="649829" cy="260170"/>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2" descr="Image result for computer images server rh2288"/>
            <p:cNvPicPr>
              <a:picLocks noChangeAspect="1" noChangeArrowheads="1"/>
            </p:cNvPicPr>
            <p:nvPr/>
          </p:nvPicPr>
          <p:blipFill rotWithShape="1">
            <a:blip r:embed="rId3" cstate="print">
              <a:clrChange>
                <a:clrFrom>
                  <a:srgbClr val="FFFFFF"/>
                </a:clrFrom>
                <a:clrTo>
                  <a:srgbClr val="FFFFFF">
                    <a:alpha val="0"/>
                  </a:srgbClr>
                </a:clrTo>
              </a:clrChange>
              <a:duotone>
                <a:prstClr val="black"/>
                <a:srgbClr val="009900">
                  <a:tint val="45000"/>
                  <a:satMod val="400000"/>
                </a:srgbClr>
              </a:duotone>
              <a:extLst>
                <a:ext uri="{28A0092B-C50C-407E-A947-70E740481C1C}">
                  <a14:useLocalDpi xmlns:a14="http://schemas.microsoft.com/office/drawing/2010/main" val="0"/>
                </a:ext>
              </a:extLst>
            </a:blip>
            <a:srcRect/>
            <a:stretch/>
          </p:blipFill>
          <p:spPr bwMode="auto">
            <a:xfrm>
              <a:off x="6026516" y="1676799"/>
              <a:ext cx="649829" cy="260170"/>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2" descr="Image result for computer images server rh2288"/>
            <p:cNvPicPr>
              <a:picLocks noChangeAspect="1" noChangeArrowheads="1"/>
            </p:cNvPicPr>
            <p:nvPr/>
          </p:nvPicPr>
          <p:blipFill rotWithShape="1">
            <a:blip r:embed="rId3" cstate="print">
              <a:clrChange>
                <a:clrFrom>
                  <a:srgbClr val="FFFFFF"/>
                </a:clrFrom>
                <a:clrTo>
                  <a:srgbClr val="FFFFFF">
                    <a:alpha val="0"/>
                  </a:srgbClr>
                </a:clrTo>
              </a:clrChange>
              <a:duotone>
                <a:prstClr val="black"/>
                <a:srgbClr val="009900">
                  <a:tint val="45000"/>
                  <a:satMod val="400000"/>
                </a:srgbClr>
              </a:duotone>
              <a:extLst>
                <a:ext uri="{28A0092B-C50C-407E-A947-70E740481C1C}">
                  <a14:useLocalDpi xmlns:a14="http://schemas.microsoft.com/office/drawing/2010/main" val="0"/>
                </a:ext>
              </a:extLst>
            </a:blip>
            <a:srcRect/>
            <a:stretch/>
          </p:blipFill>
          <p:spPr bwMode="auto">
            <a:xfrm>
              <a:off x="6037373" y="3243752"/>
              <a:ext cx="649829" cy="260170"/>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2" descr="Image result for computer images server rh2288"/>
            <p:cNvPicPr>
              <a:picLocks noChangeAspect="1" noChangeArrowheads="1"/>
            </p:cNvPicPr>
            <p:nvPr/>
          </p:nvPicPr>
          <p:blipFill rotWithShape="1">
            <a:blip r:embed="rId3" cstate="print">
              <a:clrChange>
                <a:clrFrom>
                  <a:srgbClr val="FFFFFF"/>
                </a:clrFrom>
                <a:clrTo>
                  <a:srgbClr val="FFFFFF">
                    <a:alpha val="0"/>
                  </a:srgbClr>
                </a:clrTo>
              </a:clrChange>
              <a:duotone>
                <a:prstClr val="black"/>
                <a:srgbClr val="009900">
                  <a:tint val="45000"/>
                  <a:satMod val="400000"/>
                </a:srgbClr>
              </a:duotone>
              <a:extLst>
                <a:ext uri="{28A0092B-C50C-407E-A947-70E740481C1C}">
                  <a14:useLocalDpi xmlns:a14="http://schemas.microsoft.com/office/drawing/2010/main" val="0"/>
                </a:ext>
              </a:extLst>
            </a:blip>
            <a:srcRect/>
            <a:stretch/>
          </p:blipFill>
          <p:spPr bwMode="auto">
            <a:xfrm>
              <a:off x="6029955" y="3785164"/>
              <a:ext cx="649829" cy="260170"/>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2" descr="Image result for computer images server rh2288"/>
            <p:cNvPicPr>
              <a:picLocks noChangeAspect="1" noChangeArrowheads="1"/>
            </p:cNvPicPr>
            <p:nvPr/>
          </p:nvPicPr>
          <p:blipFill rotWithShape="1">
            <a:blip r:embed="rId3" cstate="print">
              <a:clrChange>
                <a:clrFrom>
                  <a:srgbClr val="FFFFFF"/>
                </a:clrFrom>
                <a:clrTo>
                  <a:srgbClr val="FFFFFF">
                    <a:alpha val="0"/>
                  </a:srgbClr>
                </a:clrTo>
              </a:clrChange>
              <a:duotone>
                <a:prstClr val="black"/>
                <a:srgbClr val="009900">
                  <a:tint val="45000"/>
                  <a:satMod val="400000"/>
                </a:srgbClr>
              </a:duotone>
              <a:extLst>
                <a:ext uri="{28A0092B-C50C-407E-A947-70E740481C1C}">
                  <a14:useLocalDpi xmlns:a14="http://schemas.microsoft.com/office/drawing/2010/main" val="0"/>
                </a:ext>
              </a:extLst>
            </a:blip>
            <a:srcRect/>
            <a:stretch/>
          </p:blipFill>
          <p:spPr bwMode="auto">
            <a:xfrm>
              <a:off x="6726344" y="2466562"/>
              <a:ext cx="649829" cy="260170"/>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2" descr="Image result for computer images server rh2288"/>
            <p:cNvPicPr>
              <a:picLocks noChangeAspect="1" noChangeArrowheads="1"/>
            </p:cNvPicPr>
            <p:nvPr/>
          </p:nvPicPr>
          <p:blipFill rotWithShape="1">
            <a:blip r:embed="rId3" cstate="print">
              <a:duotone>
                <a:prstClr val="black"/>
                <a:schemeClr val="tx2">
                  <a:tint val="45000"/>
                  <a:satMod val="400000"/>
                </a:schemeClr>
              </a:duotone>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6718925" y="3515536"/>
              <a:ext cx="649829" cy="260170"/>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2" descr="Image result for computer images server rh2288"/>
            <p:cNvPicPr>
              <a:picLocks noChangeAspect="1" noChangeArrowheads="1"/>
            </p:cNvPicPr>
            <p:nvPr/>
          </p:nvPicPr>
          <p:blipFill rotWithShape="1">
            <a:blip r:embed="rId3" cstate="print">
              <a:clrChange>
                <a:clrFrom>
                  <a:srgbClr val="FFFFFF"/>
                </a:clrFrom>
                <a:clrTo>
                  <a:srgbClr val="FFFFFF">
                    <a:alpha val="0"/>
                  </a:srgbClr>
                </a:clrTo>
              </a:clrChange>
              <a:duotone>
                <a:prstClr val="black"/>
                <a:srgbClr val="009900">
                  <a:tint val="45000"/>
                  <a:satMod val="400000"/>
                </a:srgbClr>
              </a:duotone>
              <a:extLst>
                <a:ext uri="{28A0092B-C50C-407E-A947-70E740481C1C}">
                  <a14:useLocalDpi xmlns:a14="http://schemas.microsoft.com/office/drawing/2010/main" val="0"/>
                </a:ext>
              </a:extLst>
            </a:blip>
            <a:srcRect/>
            <a:stretch/>
          </p:blipFill>
          <p:spPr bwMode="auto">
            <a:xfrm>
              <a:off x="6708345" y="2206392"/>
              <a:ext cx="649829" cy="260170"/>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2" descr="Image result for computer images server rh2288"/>
            <p:cNvPicPr>
              <a:picLocks noChangeAspect="1" noChangeArrowheads="1"/>
            </p:cNvPicPr>
            <p:nvPr/>
          </p:nvPicPr>
          <p:blipFill rotWithShape="1">
            <a:blip r:embed="rId3" cstate="print">
              <a:clrChange>
                <a:clrFrom>
                  <a:srgbClr val="FFFFFF"/>
                </a:clrFrom>
                <a:clrTo>
                  <a:srgbClr val="FFFFFF">
                    <a:alpha val="0"/>
                  </a:srgbClr>
                </a:clrTo>
              </a:clrChange>
              <a:duotone>
                <a:prstClr val="black"/>
                <a:srgbClr val="009900">
                  <a:tint val="45000"/>
                  <a:satMod val="400000"/>
                </a:srgbClr>
              </a:duotone>
              <a:extLst>
                <a:ext uri="{28A0092B-C50C-407E-A947-70E740481C1C}">
                  <a14:useLocalDpi xmlns:a14="http://schemas.microsoft.com/office/drawing/2010/main" val="0"/>
                </a:ext>
              </a:extLst>
            </a:blip>
            <a:srcRect/>
            <a:stretch/>
          </p:blipFill>
          <p:spPr bwMode="auto">
            <a:xfrm>
              <a:off x="6708067" y="3785164"/>
              <a:ext cx="649829" cy="260170"/>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2" descr="Image result for computer images server rh2288"/>
            <p:cNvPicPr>
              <a:picLocks noChangeAspect="1" noChangeArrowheads="1"/>
            </p:cNvPicPr>
            <p:nvPr/>
          </p:nvPicPr>
          <p:blipFill rotWithShape="1">
            <a:blip r:embed="rId3" cstate="print">
              <a:duotone>
                <a:prstClr val="black"/>
                <a:srgbClr val="009900">
                  <a:tint val="45000"/>
                  <a:satMod val="400000"/>
                </a:srgbClr>
              </a:duotone>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7397316" y="1936969"/>
              <a:ext cx="649829" cy="260170"/>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2" descr="Image result for computer images server rh2288"/>
            <p:cNvPicPr>
              <a:picLocks noChangeAspect="1" noChangeArrowheads="1"/>
            </p:cNvPicPr>
            <p:nvPr/>
          </p:nvPicPr>
          <p:blipFill rotWithShape="1">
            <a:blip r:embed="rId3" cstate="print">
              <a:clrChange>
                <a:clrFrom>
                  <a:srgbClr val="FFFFFF"/>
                </a:clrFrom>
                <a:clrTo>
                  <a:srgbClr val="FFFFFF">
                    <a:alpha val="0"/>
                  </a:srgbClr>
                </a:clrTo>
              </a:clrChange>
              <a:duotone>
                <a:prstClr val="black"/>
                <a:srgbClr val="009900">
                  <a:tint val="45000"/>
                  <a:satMod val="400000"/>
                </a:srgbClr>
              </a:duotone>
              <a:extLst>
                <a:ext uri="{28A0092B-C50C-407E-A947-70E740481C1C}">
                  <a14:useLocalDpi xmlns:a14="http://schemas.microsoft.com/office/drawing/2010/main" val="0"/>
                </a:ext>
              </a:extLst>
            </a:blip>
            <a:srcRect/>
            <a:stretch/>
          </p:blipFill>
          <p:spPr bwMode="auto">
            <a:xfrm>
              <a:off x="7404457" y="2466562"/>
              <a:ext cx="649829" cy="260170"/>
            </a:xfrm>
            <a:prstGeom prst="rect">
              <a:avLst/>
            </a:prstGeom>
            <a:noFill/>
            <a:extLst>
              <a:ext uri="{909E8E84-426E-40DD-AFC4-6F175D3DCCD1}">
                <a14:hiddenFill xmlns:a14="http://schemas.microsoft.com/office/drawing/2010/main">
                  <a:solidFill>
                    <a:srgbClr val="FFFFFF"/>
                  </a:solidFill>
                </a14:hiddenFill>
              </a:ext>
            </a:extLst>
          </p:spPr>
        </p:pic>
        <p:pic>
          <p:nvPicPr>
            <p:cNvPr id="185" name="Picture 2" descr="Image result for computer images server rh2288"/>
            <p:cNvPicPr>
              <a:picLocks noChangeAspect="1" noChangeArrowheads="1"/>
            </p:cNvPicPr>
            <p:nvPr/>
          </p:nvPicPr>
          <p:blipFill rotWithShape="1">
            <a:blip r:embed="rId3" cstate="print">
              <a:clrChange>
                <a:clrFrom>
                  <a:srgbClr val="FFFFFF"/>
                </a:clrFrom>
                <a:clrTo>
                  <a:srgbClr val="FFFFFF">
                    <a:alpha val="0"/>
                  </a:srgbClr>
                </a:clrTo>
              </a:clrChange>
              <a:duotone>
                <a:prstClr val="black"/>
                <a:srgbClr val="009900">
                  <a:tint val="45000"/>
                  <a:satMod val="400000"/>
                </a:srgbClr>
              </a:duotone>
              <a:extLst>
                <a:ext uri="{28A0092B-C50C-407E-A947-70E740481C1C}">
                  <a14:useLocalDpi xmlns:a14="http://schemas.microsoft.com/office/drawing/2010/main" val="0"/>
                </a:ext>
              </a:extLst>
            </a:blip>
            <a:srcRect/>
            <a:stretch/>
          </p:blipFill>
          <p:spPr bwMode="auto">
            <a:xfrm>
              <a:off x="7393599" y="1409165"/>
              <a:ext cx="649829" cy="260170"/>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2" descr="Image result for computer images server rh2288"/>
            <p:cNvPicPr>
              <a:picLocks noChangeAspect="1" noChangeArrowheads="1"/>
            </p:cNvPicPr>
            <p:nvPr/>
          </p:nvPicPr>
          <p:blipFill rotWithShape="1">
            <a:blip r:embed="rId3" cstate="print">
              <a:clrChange>
                <a:clrFrom>
                  <a:srgbClr val="FFFFFF"/>
                </a:clrFrom>
                <a:clrTo>
                  <a:srgbClr val="FFFFFF">
                    <a:alpha val="0"/>
                  </a:srgbClr>
                </a:clrTo>
              </a:clrChange>
              <a:duotone>
                <a:prstClr val="black"/>
                <a:srgbClr val="009900">
                  <a:tint val="45000"/>
                  <a:satMod val="400000"/>
                </a:srgbClr>
              </a:duotone>
              <a:extLst>
                <a:ext uri="{28A0092B-C50C-407E-A947-70E740481C1C}">
                  <a14:useLocalDpi xmlns:a14="http://schemas.microsoft.com/office/drawing/2010/main" val="0"/>
                </a:ext>
              </a:extLst>
            </a:blip>
            <a:srcRect/>
            <a:stretch/>
          </p:blipFill>
          <p:spPr bwMode="auto">
            <a:xfrm>
              <a:off x="7386458" y="2206392"/>
              <a:ext cx="649829" cy="260170"/>
            </a:xfrm>
            <a:prstGeom prst="rect">
              <a:avLst/>
            </a:prstGeom>
            <a:noFill/>
            <a:extLst>
              <a:ext uri="{909E8E84-426E-40DD-AFC4-6F175D3DCCD1}">
                <a14:hiddenFill xmlns:a14="http://schemas.microsoft.com/office/drawing/2010/main">
                  <a:solidFill>
                    <a:srgbClr val="FFFFFF"/>
                  </a:solidFill>
                </a14:hiddenFill>
              </a:ext>
            </a:extLst>
          </p:spPr>
        </p:pic>
        <p:pic>
          <p:nvPicPr>
            <p:cNvPr id="187" name="Picture 2" descr="Image result for computer images server rh2288"/>
            <p:cNvPicPr>
              <a:picLocks noChangeAspect="1" noChangeArrowheads="1"/>
            </p:cNvPicPr>
            <p:nvPr/>
          </p:nvPicPr>
          <p:blipFill rotWithShape="1">
            <a:blip r:embed="rId3" cstate="print">
              <a:clrChange>
                <a:clrFrom>
                  <a:srgbClr val="FFFFFF"/>
                </a:clrFrom>
                <a:clrTo>
                  <a:srgbClr val="FFFFFF">
                    <a:alpha val="0"/>
                  </a:srgbClr>
                </a:clrTo>
              </a:clrChange>
              <a:duotone>
                <a:prstClr val="black"/>
                <a:srgbClr val="009900">
                  <a:tint val="45000"/>
                  <a:satMod val="400000"/>
                </a:srgbClr>
              </a:duotone>
              <a:extLst>
                <a:ext uri="{28A0092B-C50C-407E-A947-70E740481C1C}">
                  <a14:useLocalDpi xmlns:a14="http://schemas.microsoft.com/office/drawing/2010/main" val="0"/>
                </a:ext>
              </a:extLst>
            </a:blip>
            <a:srcRect/>
            <a:stretch/>
          </p:blipFill>
          <p:spPr bwMode="auto">
            <a:xfrm>
              <a:off x="7393599" y="2726732"/>
              <a:ext cx="649829" cy="260170"/>
            </a:xfrm>
            <a:prstGeom prst="rect">
              <a:avLst/>
            </a:prstGeom>
            <a:noFill/>
            <a:extLst>
              <a:ext uri="{909E8E84-426E-40DD-AFC4-6F175D3DCCD1}">
                <a14:hiddenFill xmlns:a14="http://schemas.microsoft.com/office/drawing/2010/main">
                  <a:solidFill>
                    <a:srgbClr val="FFFFFF"/>
                  </a:solidFill>
                </a14:hiddenFill>
              </a:ext>
            </a:extLst>
          </p:spPr>
        </p:pic>
        <p:pic>
          <p:nvPicPr>
            <p:cNvPr id="188" name="Picture 2" descr="Image result for computer images server rh2288"/>
            <p:cNvPicPr>
              <a:picLocks noChangeAspect="1" noChangeArrowheads="1"/>
            </p:cNvPicPr>
            <p:nvPr/>
          </p:nvPicPr>
          <p:blipFill rotWithShape="1">
            <a:blip r:embed="rId3" cstate="print">
              <a:duotone>
                <a:prstClr val="black"/>
                <a:schemeClr val="tx2">
                  <a:tint val="45000"/>
                  <a:satMod val="400000"/>
                </a:schemeClr>
              </a:duotone>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7382741" y="1676799"/>
              <a:ext cx="649829" cy="260170"/>
            </a:xfrm>
            <a:prstGeom prst="rect">
              <a:avLst/>
            </a:prstGeom>
            <a:noFill/>
            <a:extLst>
              <a:ext uri="{909E8E84-426E-40DD-AFC4-6F175D3DCCD1}">
                <a14:hiddenFill xmlns:a14="http://schemas.microsoft.com/office/drawing/2010/main">
                  <a:solidFill>
                    <a:srgbClr val="FFFFFF"/>
                  </a:solidFill>
                </a14:hiddenFill>
              </a:ext>
            </a:extLst>
          </p:spPr>
        </p:pic>
        <p:sp>
          <p:nvSpPr>
            <p:cNvPr id="189" name="Freeform 188"/>
            <p:cNvSpPr/>
            <p:nvPr/>
          </p:nvSpPr>
          <p:spPr>
            <a:xfrm>
              <a:off x="4337807" y="1268730"/>
              <a:ext cx="625367" cy="1645430"/>
            </a:xfrm>
            <a:custGeom>
              <a:avLst/>
              <a:gdLst>
                <a:gd name="connsiteX0" fmla="*/ 0 w 731520"/>
                <a:gd name="connsiteY0" fmla="*/ 0 h 1524000"/>
                <a:gd name="connsiteX1" fmla="*/ 0 w 731520"/>
                <a:gd name="connsiteY1" fmla="*/ 754380 h 1524000"/>
                <a:gd name="connsiteX2" fmla="*/ 731520 w 731520"/>
                <a:gd name="connsiteY2" fmla="*/ 754380 h 1524000"/>
                <a:gd name="connsiteX3" fmla="*/ 731520 w 731520"/>
                <a:gd name="connsiteY3" fmla="*/ 1524000 h 1524000"/>
                <a:gd name="connsiteX4" fmla="*/ 727710 w 731520"/>
                <a:gd name="connsiteY4" fmla="*/ 1524000 h 1524000"/>
                <a:gd name="connsiteX5" fmla="*/ 727710 w 731520"/>
                <a:gd name="connsiteY5" fmla="*/ 152400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520" h="1524000">
                  <a:moveTo>
                    <a:pt x="0" y="0"/>
                  </a:moveTo>
                  <a:lnTo>
                    <a:pt x="0" y="754380"/>
                  </a:lnTo>
                  <a:lnTo>
                    <a:pt x="731520" y="754380"/>
                  </a:lnTo>
                  <a:lnTo>
                    <a:pt x="731520" y="1524000"/>
                  </a:lnTo>
                  <a:lnTo>
                    <a:pt x="727710" y="1524000"/>
                  </a:lnTo>
                  <a:lnTo>
                    <a:pt x="727710" y="1524000"/>
                  </a:lnTo>
                </a:path>
              </a:pathLst>
            </a:custGeom>
            <a:noFill/>
            <a:ln w="19050">
              <a:solidFill>
                <a:srgbClr val="FF000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Freeform 189"/>
            <p:cNvSpPr/>
            <p:nvPr/>
          </p:nvSpPr>
          <p:spPr>
            <a:xfrm>
              <a:off x="4995175" y="1257300"/>
              <a:ext cx="1390650" cy="2613660"/>
            </a:xfrm>
            <a:custGeom>
              <a:avLst/>
              <a:gdLst>
                <a:gd name="connsiteX0" fmla="*/ 0 w 1390650"/>
                <a:gd name="connsiteY0" fmla="*/ 0 h 2613660"/>
                <a:gd name="connsiteX1" fmla="*/ 0 w 1390650"/>
                <a:gd name="connsiteY1" fmla="*/ 259080 h 2613660"/>
                <a:gd name="connsiteX2" fmla="*/ 697230 w 1390650"/>
                <a:gd name="connsiteY2" fmla="*/ 259080 h 2613660"/>
                <a:gd name="connsiteX3" fmla="*/ 697230 w 1390650"/>
                <a:gd name="connsiteY3" fmla="*/ 2613660 h 2613660"/>
                <a:gd name="connsiteX4" fmla="*/ 1390650 w 1390650"/>
                <a:gd name="connsiteY4" fmla="*/ 2613660 h 2613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0650" h="2613660">
                  <a:moveTo>
                    <a:pt x="0" y="0"/>
                  </a:moveTo>
                  <a:lnTo>
                    <a:pt x="0" y="259080"/>
                  </a:lnTo>
                  <a:lnTo>
                    <a:pt x="697230" y="259080"/>
                  </a:lnTo>
                  <a:lnTo>
                    <a:pt x="697230" y="2613660"/>
                  </a:lnTo>
                  <a:lnTo>
                    <a:pt x="1390650" y="2613660"/>
                  </a:lnTo>
                </a:path>
              </a:pathLst>
            </a:custGeom>
            <a:noFill/>
            <a:ln w="19050">
              <a:solidFill>
                <a:srgbClr val="FF000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reeform 190"/>
            <p:cNvSpPr/>
            <p:nvPr/>
          </p:nvSpPr>
          <p:spPr>
            <a:xfrm>
              <a:off x="7043193" y="1268730"/>
              <a:ext cx="729472" cy="2602230"/>
            </a:xfrm>
            <a:custGeom>
              <a:avLst/>
              <a:gdLst>
                <a:gd name="connsiteX0" fmla="*/ 0 w 754380"/>
                <a:gd name="connsiteY0" fmla="*/ 0 h 2655570"/>
                <a:gd name="connsiteX1" fmla="*/ 0 w 754380"/>
                <a:gd name="connsiteY1" fmla="*/ 2655570 h 2655570"/>
                <a:gd name="connsiteX2" fmla="*/ 754380 w 754380"/>
                <a:gd name="connsiteY2" fmla="*/ 2655570 h 2655570"/>
                <a:gd name="connsiteX3" fmla="*/ 754380 w 754380"/>
                <a:gd name="connsiteY3" fmla="*/ 1539240 h 2655570"/>
                <a:gd name="connsiteX4" fmla="*/ 720090 w 754380"/>
                <a:gd name="connsiteY4" fmla="*/ 1539240 h 2655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380" h="2655570">
                  <a:moveTo>
                    <a:pt x="0" y="0"/>
                  </a:moveTo>
                  <a:lnTo>
                    <a:pt x="0" y="2655570"/>
                  </a:lnTo>
                  <a:lnTo>
                    <a:pt x="754380" y="2655570"/>
                  </a:lnTo>
                  <a:lnTo>
                    <a:pt x="754380" y="1539240"/>
                  </a:lnTo>
                  <a:lnTo>
                    <a:pt x="720090" y="1539240"/>
                  </a:lnTo>
                </a:path>
              </a:pathLst>
            </a:custGeom>
            <a:noFill/>
            <a:ln w="19050">
              <a:solidFill>
                <a:srgbClr val="FF000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3873036" y="1724676"/>
              <a:ext cx="1237177" cy="1358303"/>
            </a:xfrm>
            <a:custGeom>
              <a:avLst/>
              <a:gdLst>
                <a:gd name="connsiteX0" fmla="*/ 0 w 1314138"/>
                <a:gd name="connsiteY0" fmla="*/ 1299147 h 1299147"/>
                <a:gd name="connsiteX1" fmla="*/ 1314138 w 1314138"/>
                <a:gd name="connsiteY1" fmla="*/ 1299147 h 1299147"/>
                <a:gd name="connsiteX2" fmla="*/ 1314138 w 1314138"/>
                <a:gd name="connsiteY2" fmla="*/ 0 h 1299147"/>
              </a:gdLst>
              <a:ahLst/>
              <a:cxnLst>
                <a:cxn ang="0">
                  <a:pos x="connsiteX0" y="connsiteY0"/>
                </a:cxn>
                <a:cxn ang="0">
                  <a:pos x="connsiteX1" y="connsiteY1"/>
                </a:cxn>
                <a:cxn ang="0">
                  <a:pos x="connsiteX2" y="connsiteY2"/>
                </a:cxn>
              </a:cxnLst>
              <a:rect l="l" t="t" r="r" b="b"/>
              <a:pathLst>
                <a:path w="1314138" h="1299147">
                  <a:moveTo>
                    <a:pt x="0" y="1299147"/>
                  </a:moveTo>
                  <a:lnTo>
                    <a:pt x="1314138" y="1299147"/>
                  </a:lnTo>
                  <a:lnTo>
                    <a:pt x="1314138" y="0"/>
                  </a:lnTo>
                </a:path>
              </a:pathLst>
            </a:custGeom>
            <a:noFill/>
            <a:ln w="19050">
              <a:solidFill>
                <a:srgbClr val="FF000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3" name="Picture 2" descr="Image result for computer images server rh2288"/>
            <p:cNvPicPr>
              <a:picLocks noChangeAspect="1" noChangeArrowheads="1"/>
            </p:cNvPicPr>
            <p:nvPr/>
          </p:nvPicPr>
          <p:blipFill rotWithShape="1">
            <a:blip r:embed="rId3" cstate="print">
              <a:clrChange>
                <a:clrFrom>
                  <a:srgbClr val="FFFFFF"/>
                </a:clrFrom>
                <a:clrTo>
                  <a:srgbClr val="FFFFFF">
                    <a:alpha val="0"/>
                  </a:srgbClr>
                </a:clrTo>
              </a:clrChange>
              <a:duotone>
                <a:prstClr val="black"/>
                <a:srgbClr val="009900">
                  <a:tint val="45000"/>
                  <a:satMod val="400000"/>
                </a:srgbClr>
              </a:duotone>
              <a:extLst>
                <a:ext uri="{28A0092B-C50C-407E-A947-70E740481C1C}">
                  <a14:useLocalDpi xmlns:a14="http://schemas.microsoft.com/office/drawing/2010/main" val="0"/>
                </a:ext>
              </a:extLst>
            </a:blip>
            <a:srcRect/>
            <a:stretch/>
          </p:blipFill>
          <p:spPr bwMode="auto">
            <a:xfrm>
              <a:off x="4003035" y="1676799"/>
              <a:ext cx="649829" cy="260170"/>
            </a:xfrm>
            <a:prstGeom prst="rect">
              <a:avLst/>
            </a:prstGeom>
            <a:noFill/>
            <a:extLst>
              <a:ext uri="{909E8E84-426E-40DD-AFC4-6F175D3DCCD1}">
                <a14:hiddenFill xmlns:a14="http://schemas.microsoft.com/office/drawing/2010/main">
                  <a:solidFill>
                    <a:srgbClr val="FFFFFF"/>
                  </a:solidFill>
                </a14:hiddenFill>
              </a:ext>
            </a:extLst>
          </p:spPr>
        </p:pic>
        <p:pic>
          <p:nvPicPr>
            <p:cNvPr id="194" name="Picture 2" descr="Image result for computer images server rh2288"/>
            <p:cNvPicPr>
              <a:picLocks noChangeAspect="1" noChangeArrowheads="1"/>
            </p:cNvPicPr>
            <p:nvPr/>
          </p:nvPicPr>
          <p:blipFill rotWithShape="1">
            <a:blip r:embed="rId3" cstate="print">
              <a:duotone>
                <a:prstClr val="black"/>
                <a:srgbClr val="009900">
                  <a:tint val="45000"/>
                  <a:satMod val="400000"/>
                </a:srgbClr>
              </a:duotone>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5362978" y="1936969"/>
              <a:ext cx="649829" cy="260170"/>
            </a:xfrm>
            <a:prstGeom prst="rect">
              <a:avLst/>
            </a:prstGeom>
            <a:noFill/>
            <a:extLst>
              <a:ext uri="{909E8E84-426E-40DD-AFC4-6F175D3DCCD1}">
                <a14:hiddenFill xmlns:a14="http://schemas.microsoft.com/office/drawing/2010/main">
                  <a:solidFill>
                    <a:srgbClr val="FFFFFF"/>
                  </a:solidFill>
                </a14:hiddenFill>
              </a:ext>
            </a:extLst>
          </p:spPr>
        </p:pic>
        <p:pic>
          <p:nvPicPr>
            <p:cNvPr id="195" name="Picture 2" descr="Image result for computer images server rh2288"/>
            <p:cNvPicPr>
              <a:picLocks noChangeAspect="1" noChangeArrowheads="1"/>
            </p:cNvPicPr>
            <p:nvPr/>
          </p:nvPicPr>
          <p:blipFill rotWithShape="1">
            <a:blip r:embed="rId3" cstate="print">
              <a:clrChange>
                <a:clrFrom>
                  <a:srgbClr val="FFFFFF"/>
                </a:clrFrom>
                <a:clrTo>
                  <a:srgbClr val="FFFFFF">
                    <a:alpha val="0"/>
                  </a:srgbClr>
                </a:clrTo>
              </a:clrChange>
              <a:duotone>
                <a:prstClr val="black"/>
                <a:srgbClr val="009900">
                  <a:tint val="45000"/>
                  <a:satMod val="400000"/>
                </a:srgbClr>
              </a:duotone>
              <a:extLst>
                <a:ext uri="{28A0092B-C50C-407E-A947-70E740481C1C}">
                  <a14:useLocalDpi xmlns:a14="http://schemas.microsoft.com/office/drawing/2010/main" val="0"/>
                </a:ext>
              </a:extLst>
            </a:blip>
            <a:srcRect/>
            <a:stretch/>
          </p:blipFill>
          <p:spPr bwMode="auto">
            <a:xfrm>
              <a:off x="5370119" y="2466562"/>
              <a:ext cx="649829" cy="260170"/>
            </a:xfrm>
            <a:prstGeom prst="rect">
              <a:avLst/>
            </a:prstGeom>
            <a:noFill/>
            <a:extLst>
              <a:ext uri="{909E8E84-426E-40DD-AFC4-6F175D3DCCD1}">
                <a14:hiddenFill xmlns:a14="http://schemas.microsoft.com/office/drawing/2010/main">
                  <a:solidFill>
                    <a:srgbClr val="FFFFFF"/>
                  </a:solidFill>
                </a14:hiddenFill>
              </a:ext>
            </a:extLst>
          </p:spPr>
        </p:pic>
        <p:pic>
          <p:nvPicPr>
            <p:cNvPr id="196" name="Picture 2" descr="Image result for computer images server rh2288"/>
            <p:cNvPicPr>
              <a:picLocks noChangeAspect="1" noChangeArrowheads="1"/>
            </p:cNvPicPr>
            <p:nvPr/>
          </p:nvPicPr>
          <p:blipFill rotWithShape="1">
            <a:blip r:embed="rId3" cstate="print">
              <a:clrChange>
                <a:clrFrom>
                  <a:srgbClr val="FFFFFF"/>
                </a:clrFrom>
                <a:clrTo>
                  <a:srgbClr val="FFFFFF">
                    <a:alpha val="0"/>
                  </a:srgbClr>
                </a:clrTo>
              </a:clrChange>
              <a:duotone>
                <a:prstClr val="black"/>
                <a:srgbClr val="009900">
                  <a:tint val="45000"/>
                  <a:satMod val="400000"/>
                </a:srgbClr>
              </a:duotone>
              <a:extLst>
                <a:ext uri="{28A0092B-C50C-407E-A947-70E740481C1C}">
                  <a14:useLocalDpi xmlns:a14="http://schemas.microsoft.com/office/drawing/2010/main" val="0"/>
                </a:ext>
              </a:extLst>
            </a:blip>
            <a:srcRect/>
            <a:stretch/>
          </p:blipFill>
          <p:spPr bwMode="auto">
            <a:xfrm>
              <a:off x="5352120" y="2206392"/>
              <a:ext cx="649829" cy="260170"/>
            </a:xfrm>
            <a:prstGeom prst="rect">
              <a:avLst/>
            </a:prstGeom>
            <a:noFill/>
            <a:extLst>
              <a:ext uri="{909E8E84-426E-40DD-AFC4-6F175D3DCCD1}">
                <a14:hiddenFill xmlns:a14="http://schemas.microsoft.com/office/drawing/2010/main">
                  <a:solidFill>
                    <a:srgbClr val="FFFFFF"/>
                  </a:solidFill>
                </a14:hiddenFill>
              </a:ext>
            </a:extLst>
          </p:spPr>
        </p:pic>
        <p:pic>
          <p:nvPicPr>
            <p:cNvPr id="197" name="Picture 2" descr="Image result for computer images server rh2288"/>
            <p:cNvPicPr>
              <a:picLocks noChangeAspect="1" noChangeArrowheads="1"/>
            </p:cNvPicPr>
            <p:nvPr/>
          </p:nvPicPr>
          <p:blipFill rotWithShape="1">
            <a:blip r:embed="rId3" cstate="print">
              <a:clrChange>
                <a:clrFrom>
                  <a:srgbClr val="FFFFFF"/>
                </a:clrFrom>
                <a:clrTo>
                  <a:srgbClr val="FFFFFF">
                    <a:alpha val="0"/>
                  </a:srgbClr>
                </a:clrTo>
              </a:clrChange>
              <a:duotone>
                <a:prstClr val="black"/>
                <a:srgbClr val="009900">
                  <a:tint val="45000"/>
                  <a:satMod val="400000"/>
                </a:srgbClr>
              </a:duotone>
              <a:extLst>
                <a:ext uri="{28A0092B-C50C-407E-A947-70E740481C1C}">
                  <a14:useLocalDpi xmlns:a14="http://schemas.microsoft.com/office/drawing/2010/main" val="0"/>
                </a:ext>
              </a:extLst>
            </a:blip>
            <a:srcRect/>
            <a:stretch/>
          </p:blipFill>
          <p:spPr bwMode="auto">
            <a:xfrm>
              <a:off x="5370118" y="2983582"/>
              <a:ext cx="649829" cy="260170"/>
            </a:xfrm>
            <a:prstGeom prst="rect">
              <a:avLst/>
            </a:prstGeom>
            <a:noFill/>
            <a:extLst>
              <a:ext uri="{909E8E84-426E-40DD-AFC4-6F175D3DCCD1}">
                <a14:hiddenFill xmlns:a14="http://schemas.microsoft.com/office/drawing/2010/main">
                  <a:solidFill>
                    <a:srgbClr val="FFFFFF"/>
                  </a:solidFill>
                </a14:hiddenFill>
              </a:ext>
            </a:extLst>
          </p:spPr>
        </p:pic>
        <p:pic>
          <p:nvPicPr>
            <p:cNvPr id="198" name="Picture 2" descr="Image result for computer images server rh2288"/>
            <p:cNvPicPr>
              <a:picLocks noChangeAspect="1" noChangeArrowheads="1"/>
            </p:cNvPicPr>
            <p:nvPr/>
          </p:nvPicPr>
          <p:blipFill rotWithShape="1">
            <a:blip r:embed="rId3" cstate="print">
              <a:clrChange>
                <a:clrFrom>
                  <a:srgbClr val="FFFFFF"/>
                </a:clrFrom>
                <a:clrTo>
                  <a:srgbClr val="FFFFFF">
                    <a:alpha val="0"/>
                  </a:srgbClr>
                </a:clrTo>
              </a:clrChange>
              <a:duotone>
                <a:prstClr val="black"/>
                <a:srgbClr val="009900">
                  <a:tint val="45000"/>
                  <a:satMod val="400000"/>
                </a:srgbClr>
              </a:duotone>
              <a:extLst>
                <a:ext uri="{28A0092B-C50C-407E-A947-70E740481C1C}">
                  <a14:useLocalDpi xmlns:a14="http://schemas.microsoft.com/office/drawing/2010/main" val="0"/>
                </a:ext>
              </a:extLst>
            </a:blip>
            <a:srcRect/>
            <a:stretch/>
          </p:blipFill>
          <p:spPr bwMode="auto">
            <a:xfrm>
              <a:off x="5359260" y="3243752"/>
              <a:ext cx="649829" cy="260170"/>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descr="Image result for computer images server rh2288"/>
            <p:cNvPicPr>
              <a:picLocks noChangeAspect="1" noChangeArrowheads="1"/>
            </p:cNvPicPr>
            <p:nvPr/>
          </p:nvPicPr>
          <p:blipFill rotWithShape="1">
            <a:blip r:embed="rId3" cstate="print">
              <a:duotone>
                <a:prstClr val="black"/>
                <a:srgbClr val="009900">
                  <a:tint val="45000"/>
                  <a:satMod val="400000"/>
                </a:srgbClr>
              </a:duotone>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6719203" y="1936969"/>
              <a:ext cx="649829" cy="260170"/>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Image result for computer images server rh2288"/>
            <p:cNvPicPr>
              <a:picLocks noChangeAspect="1" noChangeArrowheads="1"/>
            </p:cNvPicPr>
            <p:nvPr/>
          </p:nvPicPr>
          <p:blipFill rotWithShape="1">
            <a:blip r:embed="rId3" cstate="print">
              <a:clrChange>
                <a:clrFrom>
                  <a:srgbClr val="FFFFFF"/>
                </a:clrFrom>
                <a:clrTo>
                  <a:srgbClr val="FFFFFF">
                    <a:alpha val="0"/>
                  </a:srgbClr>
                </a:clrTo>
              </a:clrChange>
              <a:duotone>
                <a:prstClr val="black"/>
                <a:srgbClr val="009900">
                  <a:tint val="45000"/>
                  <a:satMod val="400000"/>
                </a:srgbClr>
              </a:duotone>
              <a:extLst>
                <a:ext uri="{28A0092B-C50C-407E-A947-70E740481C1C}">
                  <a14:useLocalDpi xmlns:a14="http://schemas.microsoft.com/office/drawing/2010/main" val="0"/>
                </a:ext>
              </a:extLst>
            </a:blip>
            <a:srcRect/>
            <a:stretch/>
          </p:blipFill>
          <p:spPr bwMode="auto">
            <a:xfrm>
              <a:off x="6715486" y="1409165"/>
              <a:ext cx="649829" cy="260170"/>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descr="Image result for computer images server rh2288"/>
            <p:cNvPicPr>
              <a:picLocks noChangeAspect="1" noChangeArrowheads="1"/>
            </p:cNvPicPr>
            <p:nvPr/>
          </p:nvPicPr>
          <p:blipFill rotWithShape="1">
            <a:blip r:embed="rId3" cstate="print">
              <a:clrChange>
                <a:clrFrom>
                  <a:srgbClr val="FFFFFF"/>
                </a:clrFrom>
                <a:clrTo>
                  <a:srgbClr val="FFFFFF">
                    <a:alpha val="0"/>
                  </a:srgbClr>
                </a:clrTo>
              </a:clrChange>
              <a:duotone>
                <a:prstClr val="black"/>
                <a:srgbClr val="009900">
                  <a:tint val="45000"/>
                  <a:satMod val="400000"/>
                </a:srgbClr>
              </a:duotone>
              <a:extLst>
                <a:ext uri="{28A0092B-C50C-407E-A947-70E740481C1C}">
                  <a14:useLocalDpi xmlns:a14="http://schemas.microsoft.com/office/drawing/2010/main" val="0"/>
                </a:ext>
              </a:extLst>
            </a:blip>
            <a:srcRect/>
            <a:stretch/>
          </p:blipFill>
          <p:spPr bwMode="auto">
            <a:xfrm>
              <a:off x="6726343" y="2983582"/>
              <a:ext cx="649829" cy="260170"/>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2" descr="Image result for computer images server rh2288"/>
            <p:cNvPicPr>
              <a:picLocks noChangeAspect="1" noChangeArrowheads="1"/>
            </p:cNvPicPr>
            <p:nvPr/>
          </p:nvPicPr>
          <p:blipFill rotWithShape="1">
            <a:blip r:embed="rId3" cstate="print">
              <a:clrChange>
                <a:clrFrom>
                  <a:srgbClr val="FFFFFF"/>
                </a:clrFrom>
                <a:clrTo>
                  <a:srgbClr val="FFFFFF">
                    <a:alpha val="0"/>
                  </a:srgbClr>
                </a:clrTo>
              </a:clrChange>
              <a:duotone>
                <a:prstClr val="black"/>
                <a:srgbClr val="009900">
                  <a:tint val="45000"/>
                  <a:satMod val="400000"/>
                </a:srgbClr>
              </a:duotone>
              <a:extLst>
                <a:ext uri="{28A0092B-C50C-407E-A947-70E740481C1C}">
                  <a14:useLocalDpi xmlns:a14="http://schemas.microsoft.com/office/drawing/2010/main" val="0"/>
                </a:ext>
              </a:extLst>
            </a:blip>
            <a:srcRect/>
            <a:stretch/>
          </p:blipFill>
          <p:spPr bwMode="auto">
            <a:xfrm>
              <a:off x="6715486" y="2726732"/>
              <a:ext cx="649829" cy="260170"/>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2" descr="Image result for computer images server rh2288"/>
            <p:cNvPicPr>
              <a:picLocks noChangeAspect="1" noChangeArrowheads="1"/>
            </p:cNvPicPr>
            <p:nvPr/>
          </p:nvPicPr>
          <p:blipFill rotWithShape="1">
            <a:blip r:embed="rId3" cstate="print">
              <a:clrChange>
                <a:clrFrom>
                  <a:srgbClr val="FFFFFF"/>
                </a:clrFrom>
                <a:clrTo>
                  <a:srgbClr val="FFFFFF">
                    <a:alpha val="0"/>
                  </a:srgbClr>
                </a:clrTo>
              </a:clrChange>
              <a:duotone>
                <a:prstClr val="black"/>
                <a:srgbClr val="009900">
                  <a:tint val="45000"/>
                  <a:satMod val="400000"/>
                </a:srgbClr>
              </a:duotone>
              <a:extLst>
                <a:ext uri="{28A0092B-C50C-407E-A947-70E740481C1C}">
                  <a14:useLocalDpi xmlns:a14="http://schemas.microsoft.com/office/drawing/2010/main" val="0"/>
                </a:ext>
              </a:extLst>
            </a:blip>
            <a:srcRect/>
            <a:stretch/>
          </p:blipFill>
          <p:spPr bwMode="auto">
            <a:xfrm>
              <a:off x="6704628" y="1676799"/>
              <a:ext cx="649829" cy="260170"/>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 descr="Image result for computer images server rh2288"/>
            <p:cNvPicPr>
              <a:picLocks noChangeAspect="1" noChangeArrowheads="1"/>
            </p:cNvPicPr>
            <p:nvPr/>
          </p:nvPicPr>
          <p:blipFill rotWithShape="1">
            <a:blip r:embed="rId3" cstate="print">
              <a:clrChange>
                <a:clrFrom>
                  <a:srgbClr val="FFFFFF"/>
                </a:clrFrom>
                <a:clrTo>
                  <a:srgbClr val="FFFFFF">
                    <a:alpha val="0"/>
                  </a:srgbClr>
                </a:clrTo>
              </a:clrChange>
              <a:duotone>
                <a:prstClr val="black"/>
                <a:srgbClr val="009900">
                  <a:tint val="45000"/>
                  <a:satMod val="400000"/>
                </a:srgbClr>
              </a:duotone>
              <a:extLst>
                <a:ext uri="{28A0092B-C50C-407E-A947-70E740481C1C}">
                  <a14:useLocalDpi xmlns:a14="http://schemas.microsoft.com/office/drawing/2010/main" val="0"/>
                </a:ext>
              </a:extLst>
            </a:blip>
            <a:srcRect/>
            <a:stretch/>
          </p:blipFill>
          <p:spPr bwMode="auto">
            <a:xfrm>
              <a:off x="6715485" y="3243752"/>
              <a:ext cx="649829" cy="260170"/>
            </a:xfrm>
            <a:prstGeom prst="rect">
              <a:avLst/>
            </a:prstGeom>
            <a:noFill/>
            <a:extLst>
              <a:ext uri="{909E8E84-426E-40DD-AFC4-6F175D3DCCD1}">
                <a14:hiddenFill xmlns:a14="http://schemas.microsoft.com/office/drawing/2010/main">
                  <a:solidFill>
                    <a:srgbClr val="FFFFFF"/>
                  </a:solidFill>
                </a14:hiddenFill>
              </a:ext>
            </a:extLst>
          </p:spPr>
        </p:pic>
        <p:pic>
          <p:nvPicPr>
            <p:cNvPr id="205" name="Picture 2" descr="Image result for computer images server rh2288"/>
            <p:cNvPicPr>
              <a:picLocks noChangeAspect="1" noChangeArrowheads="1"/>
            </p:cNvPicPr>
            <p:nvPr/>
          </p:nvPicPr>
          <p:blipFill rotWithShape="1">
            <a:blip r:embed="rId3" cstate="print">
              <a:clrChange>
                <a:clrFrom>
                  <a:srgbClr val="FFFFFF"/>
                </a:clrFrom>
                <a:clrTo>
                  <a:srgbClr val="FFFFFF">
                    <a:alpha val="0"/>
                  </a:srgbClr>
                </a:clrTo>
              </a:clrChange>
              <a:duotone>
                <a:prstClr val="black"/>
                <a:srgbClr val="009900">
                  <a:tint val="45000"/>
                  <a:satMod val="400000"/>
                </a:srgbClr>
              </a:duotone>
              <a:extLst>
                <a:ext uri="{28A0092B-C50C-407E-A947-70E740481C1C}">
                  <a14:useLocalDpi xmlns:a14="http://schemas.microsoft.com/office/drawing/2010/main" val="0"/>
                </a:ext>
              </a:extLst>
            </a:blip>
            <a:srcRect/>
            <a:stretch/>
          </p:blipFill>
          <p:spPr bwMode="auto">
            <a:xfrm>
              <a:off x="7404456" y="2983582"/>
              <a:ext cx="649829" cy="260170"/>
            </a:xfrm>
            <a:prstGeom prst="rect">
              <a:avLst/>
            </a:prstGeom>
            <a:noFill/>
            <a:extLst>
              <a:ext uri="{909E8E84-426E-40DD-AFC4-6F175D3DCCD1}">
                <a14:hiddenFill xmlns:a14="http://schemas.microsoft.com/office/drawing/2010/main">
                  <a:solidFill>
                    <a:srgbClr val="FFFFFF"/>
                  </a:solidFill>
                </a14:hiddenFill>
              </a:ext>
            </a:extLst>
          </p:spPr>
        </p:pic>
        <p:pic>
          <p:nvPicPr>
            <p:cNvPr id="206" name="Picture 2" descr="Image result for computer images server rh2288"/>
            <p:cNvPicPr>
              <a:picLocks noChangeAspect="1" noChangeArrowheads="1"/>
            </p:cNvPicPr>
            <p:nvPr/>
          </p:nvPicPr>
          <p:blipFill rotWithShape="1">
            <a:blip r:embed="rId3" cstate="print">
              <a:clrChange>
                <a:clrFrom>
                  <a:srgbClr val="FFFFFF"/>
                </a:clrFrom>
                <a:clrTo>
                  <a:srgbClr val="FFFFFF">
                    <a:alpha val="0"/>
                  </a:srgbClr>
                </a:clrTo>
              </a:clrChange>
              <a:duotone>
                <a:prstClr val="black"/>
                <a:srgbClr val="009900">
                  <a:tint val="45000"/>
                  <a:satMod val="400000"/>
                </a:srgbClr>
              </a:duotone>
              <a:extLst>
                <a:ext uri="{28A0092B-C50C-407E-A947-70E740481C1C}">
                  <a14:useLocalDpi xmlns:a14="http://schemas.microsoft.com/office/drawing/2010/main" val="0"/>
                </a:ext>
              </a:extLst>
            </a:blip>
            <a:srcRect/>
            <a:stretch/>
          </p:blipFill>
          <p:spPr bwMode="auto">
            <a:xfrm>
              <a:off x="7397038" y="3515536"/>
              <a:ext cx="649829" cy="260170"/>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2" descr="Image result for computer images server rh2288"/>
            <p:cNvPicPr>
              <a:picLocks noChangeAspect="1" noChangeArrowheads="1"/>
            </p:cNvPicPr>
            <p:nvPr/>
          </p:nvPicPr>
          <p:blipFill rotWithShape="1">
            <a:blip r:embed="rId3" cstate="print">
              <a:clrChange>
                <a:clrFrom>
                  <a:srgbClr val="FFFFFF"/>
                </a:clrFrom>
                <a:clrTo>
                  <a:srgbClr val="FFFFFF">
                    <a:alpha val="0"/>
                  </a:srgbClr>
                </a:clrTo>
              </a:clrChange>
              <a:duotone>
                <a:prstClr val="black"/>
                <a:srgbClr val="009900">
                  <a:tint val="45000"/>
                  <a:satMod val="400000"/>
                </a:srgbClr>
              </a:duotone>
              <a:extLst>
                <a:ext uri="{28A0092B-C50C-407E-A947-70E740481C1C}">
                  <a14:useLocalDpi xmlns:a14="http://schemas.microsoft.com/office/drawing/2010/main" val="0"/>
                </a:ext>
              </a:extLst>
            </a:blip>
            <a:srcRect/>
            <a:stretch/>
          </p:blipFill>
          <p:spPr bwMode="auto">
            <a:xfrm>
              <a:off x="7393598" y="3243752"/>
              <a:ext cx="649829" cy="260170"/>
            </a:xfrm>
            <a:prstGeom prst="rect">
              <a:avLst/>
            </a:prstGeom>
            <a:noFill/>
            <a:extLst>
              <a:ext uri="{909E8E84-426E-40DD-AFC4-6F175D3DCCD1}">
                <a14:hiddenFill xmlns:a14="http://schemas.microsoft.com/office/drawing/2010/main">
                  <a:solidFill>
                    <a:srgbClr val="FFFFFF"/>
                  </a:solidFill>
                </a14:hiddenFill>
              </a:ext>
            </a:extLst>
          </p:spPr>
        </p:pic>
        <p:pic>
          <p:nvPicPr>
            <p:cNvPr id="208" name="Picture 2" descr="Image result for computer images server rh2288"/>
            <p:cNvPicPr>
              <a:picLocks noChangeAspect="1" noChangeArrowheads="1"/>
            </p:cNvPicPr>
            <p:nvPr/>
          </p:nvPicPr>
          <p:blipFill rotWithShape="1">
            <a:blip r:embed="rId3" cstate="print">
              <a:clrChange>
                <a:clrFrom>
                  <a:srgbClr val="FFFFFF"/>
                </a:clrFrom>
                <a:clrTo>
                  <a:srgbClr val="FFFFFF">
                    <a:alpha val="0"/>
                  </a:srgbClr>
                </a:clrTo>
              </a:clrChange>
              <a:duotone>
                <a:prstClr val="black"/>
                <a:srgbClr val="009900">
                  <a:tint val="45000"/>
                  <a:satMod val="400000"/>
                </a:srgbClr>
              </a:duotone>
              <a:extLst>
                <a:ext uri="{28A0092B-C50C-407E-A947-70E740481C1C}">
                  <a14:useLocalDpi xmlns:a14="http://schemas.microsoft.com/office/drawing/2010/main" val="0"/>
                </a:ext>
              </a:extLst>
            </a:blip>
            <a:srcRect/>
            <a:stretch/>
          </p:blipFill>
          <p:spPr bwMode="auto">
            <a:xfrm>
              <a:off x="7386180" y="3785164"/>
              <a:ext cx="649829" cy="260170"/>
            </a:xfrm>
            <a:prstGeom prst="rect">
              <a:avLst/>
            </a:prstGeom>
            <a:noFill/>
            <a:extLst>
              <a:ext uri="{909E8E84-426E-40DD-AFC4-6F175D3DCCD1}">
                <a14:hiddenFill xmlns:a14="http://schemas.microsoft.com/office/drawing/2010/main">
                  <a:solidFill>
                    <a:srgbClr val="FFFFFF"/>
                  </a:solidFill>
                </a14:hiddenFill>
              </a:ext>
            </a:extLst>
          </p:spPr>
        </p:pic>
        <p:pic>
          <p:nvPicPr>
            <p:cNvPr id="209" name="Picture 2" descr="Image result for computer images server rh2288"/>
            <p:cNvPicPr>
              <a:picLocks noChangeAspect="1" noChangeArrowheads="1"/>
            </p:cNvPicPr>
            <p:nvPr/>
          </p:nvPicPr>
          <p:blipFill rotWithShape="1">
            <a:blip r:embed="rId3" cstate="print">
              <a:clrChange>
                <a:clrFrom>
                  <a:srgbClr val="FFFFFF"/>
                </a:clrFrom>
                <a:clrTo>
                  <a:srgbClr val="FFFFFF">
                    <a:alpha val="0"/>
                  </a:srgbClr>
                </a:clrTo>
              </a:clrChange>
              <a:duotone>
                <a:prstClr val="black"/>
                <a:srgbClr val="009900">
                  <a:tint val="45000"/>
                  <a:satMod val="400000"/>
                </a:srgbClr>
              </a:duotone>
              <a:extLst>
                <a:ext uri="{28A0092B-C50C-407E-A947-70E740481C1C}">
                  <a14:useLocalDpi xmlns:a14="http://schemas.microsoft.com/office/drawing/2010/main" val="0"/>
                </a:ext>
              </a:extLst>
            </a:blip>
            <a:srcRect/>
            <a:stretch/>
          </p:blipFill>
          <p:spPr bwMode="auto">
            <a:xfrm>
              <a:off x="4024750" y="2983582"/>
              <a:ext cx="649829" cy="260170"/>
            </a:xfrm>
            <a:prstGeom prst="rect">
              <a:avLst/>
            </a:prstGeom>
            <a:noFill/>
            <a:extLst>
              <a:ext uri="{909E8E84-426E-40DD-AFC4-6F175D3DCCD1}">
                <a14:hiddenFill xmlns:a14="http://schemas.microsoft.com/office/drawing/2010/main">
                  <a:solidFill>
                    <a:srgbClr val="FFFFFF"/>
                  </a:solidFill>
                </a14:hiddenFill>
              </a:ext>
            </a:extLst>
          </p:spPr>
        </p:pic>
        <p:pic>
          <p:nvPicPr>
            <p:cNvPr id="210" name="Picture 2" descr="Image result for computer images server rh2288"/>
            <p:cNvPicPr>
              <a:picLocks noChangeAspect="1" noChangeArrowheads="1"/>
            </p:cNvPicPr>
            <p:nvPr/>
          </p:nvPicPr>
          <p:blipFill rotWithShape="1">
            <a:blip r:embed="rId3" cstate="print">
              <a:duotone>
                <a:prstClr val="black"/>
                <a:srgbClr val="009900">
                  <a:tint val="45000"/>
                  <a:satMod val="400000"/>
                </a:srgbClr>
              </a:duotone>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4695723" y="1936969"/>
              <a:ext cx="649829" cy="260170"/>
            </a:xfrm>
            <a:prstGeom prst="rect">
              <a:avLst/>
            </a:prstGeom>
            <a:noFill/>
            <a:extLst>
              <a:ext uri="{909E8E84-426E-40DD-AFC4-6F175D3DCCD1}">
                <a14:hiddenFill xmlns:a14="http://schemas.microsoft.com/office/drawing/2010/main">
                  <a:solidFill>
                    <a:srgbClr val="FFFFFF"/>
                  </a:solidFill>
                </a14:hiddenFill>
              </a:ext>
            </a:extLst>
          </p:spPr>
        </p:pic>
        <p:sp>
          <p:nvSpPr>
            <p:cNvPr id="211" name="TextBox 210"/>
            <p:cNvSpPr txBox="1"/>
            <p:nvPr/>
          </p:nvSpPr>
          <p:spPr>
            <a:xfrm>
              <a:off x="3805709" y="967168"/>
              <a:ext cx="1067921" cy="246221"/>
            </a:xfrm>
            <a:prstGeom prst="rect">
              <a:avLst/>
            </a:prstGeom>
            <a:noFill/>
          </p:spPr>
          <p:txBody>
            <a:bodyPr wrap="none" rtlCol="0">
              <a:spAutoFit/>
            </a:bodyPr>
            <a:lstStyle/>
            <a:p>
              <a:r>
                <a:rPr lang="en-US" sz="1000" i="1" dirty="0"/>
                <a:t>Trace ID: 189X34</a:t>
              </a:r>
            </a:p>
          </p:txBody>
        </p:sp>
        <p:sp>
          <p:nvSpPr>
            <p:cNvPr id="212" name="TextBox 211"/>
            <p:cNvSpPr txBox="1"/>
            <p:nvPr/>
          </p:nvSpPr>
          <p:spPr>
            <a:xfrm>
              <a:off x="2833421" y="2836847"/>
              <a:ext cx="1067921" cy="246221"/>
            </a:xfrm>
            <a:prstGeom prst="rect">
              <a:avLst/>
            </a:prstGeom>
            <a:noFill/>
          </p:spPr>
          <p:txBody>
            <a:bodyPr wrap="none" rtlCol="0">
              <a:spAutoFit/>
            </a:bodyPr>
            <a:lstStyle/>
            <a:p>
              <a:r>
                <a:rPr lang="en-US" sz="1000" i="1" dirty="0"/>
                <a:t>Trace ID: 23T874</a:t>
              </a:r>
            </a:p>
          </p:txBody>
        </p:sp>
        <p:sp>
          <p:nvSpPr>
            <p:cNvPr id="213" name="6-Point Star 212"/>
            <p:cNvSpPr/>
            <p:nvPr/>
          </p:nvSpPr>
          <p:spPr>
            <a:xfrm>
              <a:off x="5156499" y="2226400"/>
              <a:ext cx="167337" cy="167337"/>
            </a:xfrm>
            <a:prstGeom prst="star6">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p:cNvSpPr/>
            <p:nvPr/>
          </p:nvSpPr>
          <p:spPr>
            <a:xfrm>
              <a:off x="2886679" y="2173435"/>
              <a:ext cx="750526" cy="246221"/>
            </a:xfrm>
            <a:prstGeom prst="rect">
              <a:avLst/>
            </a:prstGeom>
          </p:spPr>
          <p:txBody>
            <a:bodyPr wrap="none">
              <a:spAutoFit/>
            </a:bodyPr>
            <a:lstStyle/>
            <a:p>
              <a:r>
                <a:rPr lang="en-US" sz="1000" i="1" dirty="0"/>
                <a:t>server S4,2</a:t>
              </a:r>
            </a:p>
          </p:txBody>
        </p:sp>
        <p:sp>
          <p:nvSpPr>
            <p:cNvPr id="215" name="Freeform 214"/>
            <p:cNvSpPr/>
            <p:nvPr/>
          </p:nvSpPr>
          <p:spPr>
            <a:xfrm flipV="1">
              <a:off x="3257522" y="2380561"/>
              <a:ext cx="1441641" cy="85822"/>
            </a:xfrm>
            <a:custGeom>
              <a:avLst/>
              <a:gdLst>
                <a:gd name="connsiteX0" fmla="*/ 3810 w 1535430"/>
                <a:gd name="connsiteY0" fmla="*/ 68580 h 68580"/>
                <a:gd name="connsiteX1" fmla="*/ 3810 w 1535430"/>
                <a:gd name="connsiteY1" fmla="*/ 68580 h 68580"/>
                <a:gd name="connsiteX2" fmla="*/ 0 w 1535430"/>
                <a:gd name="connsiteY2" fmla="*/ 0 h 68580"/>
                <a:gd name="connsiteX3" fmla="*/ 1535430 w 1535430"/>
                <a:gd name="connsiteY3" fmla="*/ 0 h 68580"/>
                <a:gd name="connsiteX4" fmla="*/ 1535430 w 1535430"/>
                <a:gd name="connsiteY4" fmla="*/ 68580 h 68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5430" h="68580">
                  <a:moveTo>
                    <a:pt x="3810" y="68580"/>
                  </a:moveTo>
                  <a:lnTo>
                    <a:pt x="3810" y="68580"/>
                  </a:lnTo>
                  <a:lnTo>
                    <a:pt x="0" y="0"/>
                  </a:lnTo>
                  <a:lnTo>
                    <a:pt x="1535430" y="0"/>
                  </a:lnTo>
                  <a:lnTo>
                    <a:pt x="1535430" y="68580"/>
                  </a:lnTo>
                </a:path>
              </a:pathLst>
            </a:custGeom>
            <a:no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6-Point Star 215"/>
            <p:cNvSpPr/>
            <p:nvPr/>
          </p:nvSpPr>
          <p:spPr>
            <a:xfrm>
              <a:off x="4747500" y="2225578"/>
              <a:ext cx="167337" cy="167337"/>
            </a:xfrm>
            <a:prstGeom prst="star6">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3" name="Rectangle 92"/>
          <p:cNvSpPr/>
          <p:nvPr/>
        </p:nvSpPr>
        <p:spPr>
          <a:xfrm>
            <a:off x="2756069" y="4087302"/>
            <a:ext cx="357133" cy="151786"/>
          </a:xfrm>
          <a:prstGeom prst="rect">
            <a:avLst/>
          </a:prstGeom>
          <a:noFill/>
          <a:ln w="1270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chemeClr val="tx1"/>
                </a:solidFill>
                <a:latin typeface="Arial" pitchFamily="34" charset="0"/>
                <a:cs typeface="Arial" pitchFamily="34" charset="0"/>
              </a:rPr>
              <a:t>B</a:t>
            </a:r>
          </a:p>
          <a:p>
            <a:pPr algn="ctr"/>
            <a:r>
              <a:rPr lang="en-US" sz="200" dirty="0">
                <a:solidFill>
                  <a:schemeClr val="tx1"/>
                </a:solidFill>
                <a:latin typeface="Arial" pitchFamily="34" charset="0"/>
                <a:cs typeface="Arial" pitchFamily="34" charset="0"/>
              </a:rPr>
              <a:t>(25, 18, 17)</a:t>
            </a:r>
            <a:endParaRPr lang="en-US" sz="400" dirty="0">
              <a:solidFill>
                <a:schemeClr val="tx1"/>
              </a:solidFill>
              <a:latin typeface="Arial" pitchFamily="34" charset="0"/>
              <a:cs typeface="Arial" pitchFamily="34" charset="0"/>
            </a:endParaRPr>
          </a:p>
        </p:txBody>
      </p:sp>
      <p:sp>
        <p:nvSpPr>
          <p:cNvPr id="94" name="Rectangle 93"/>
          <p:cNvSpPr/>
          <p:nvPr/>
        </p:nvSpPr>
        <p:spPr>
          <a:xfrm>
            <a:off x="3128657" y="4087302"/>
            <a:ext cx="357133" cy="151786"/>
          </a:xfrm>
          <a:prstGeom prst="rect">
            <a:avLst/>
          </a:prstGeom>
          <a:noFill/>
          <a:ln w="1270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u="sng" dirty="0">
                <a:solidFill>
                  <a:schemeClr val="tx1"/>
                </a:solidFill>
                <a:latin typeface="Arial" pitchFamily="34" charset="0"/>
                <a:cs typeface="Arial" pitchFamily="34" charset="0"/>
              </a:rPr>
              <a:t>B</a:t>
            </a:r>
          </a:p>
          <a:p>
            <a:pPr algn="ctr"/>
            <a:r>
              <a:rPr lang="en-US" sz="200" dirty="0">
                <a:solidFill>
                  <a:schemeClr val="tx1"/>
                </a:solidFill>
                <a:latin typeface="Arial" pitchFamily="34" charset="0"/>
                <a:cs typeface="Arial" pitchFamily="34" charset="0"/>
              </a:rPr>
              <a:t>(25, 18, 17)</a:t>
            </a:r>
            <a:endParaRPr lang="en-US" sz="400" dirty="0">
              <a:solidFill>
                <a:schemeClr val="tx1"/>
              </a:solidFill>
              <a:latin typeface="Arial" pitchFamily="34" charset="0"/>
              <a:cs typeface="Arial" pitchFamily="34" charset="0"/>
            </a:endParaRPr>
          </a:p>
        </p:txBody>
      </p:sp>
      <p:sp>
        <p:nvSpPr>
          <p:cNvPr id="95" name="Rectangle 94"/>
          <p:cNvSpPr/>
          <p:nvPr/>
        </p:nvSpPr>
        <p:spPr>
          <a:xfrm>
            <a:off x="3501246" y="4087302"/>
            <a:ext cx="357133" cy="15178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u="sng" dirty="0">
                <a:solidFill>
                  <a:schemeClr val="tx1"/>
                </a:solidFill>
                <a:latin typeface="Arial" pitchFamily="34" charset="0"/>
                <a:cs typeface="Arial" pitchFamily="34" charset="0"/>
              </a:rPr>
              <a:t>A</a:t>
            </a:r>
          </a:p>
          <a:p>
            <a:pPr algn="ctr"/>
            <a:r>
              <a:rPr lang="en-US" sz="200" dirty="0">
                <a:solidFill>
                  <a:schemeClr val="tx1"/>
                </a:solidFill>
                <a:latin typeface="Arial" pitchFamily="34" charset="0"/>
                <a:cs typeface="Arial" pitchFamily="34" charset="0"/>
              </a:rPr>
              <a:t>(18, 17, 17)</a:t>
            </a:r>
            <a:endParaRPr lang="en-US" sz="400" dirty="0">
              <a:solidFill>
                <a:schemeClr val="tx1"/>
              </a:solidFill>
              <a:latin typeface="Arial" pitchFamily="34" charset="0"/>
              <a:cs typeface="Arial" pitchFamily="34" charset="0"/>
            </a:endParaRPr>
          </a:p>
        </p:txBody>
      </p:sp>
      <p:sp>
        <p:nvSpPr>
          <p:cNvPr id="96" name="Rectangle 95"/>
          <p:cNvSpPr/>
          <p:nvPr/>
        </p:nvSpPr>
        <p:spPr>
          <a:xfrm>
            <a:off x="3873834" y="4087302"/>
            <a:ext cx="357133" cy="151786"/>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chemeClr val="tx1"/>
                </a:solidFill>
                <a:latin typeface="Arial" pitchFamily="34" charset="0"/>
                <a:cs typeface="Arial" pitchFamily="34" charset="0"/>
              </a:rPr>
              <a:t>C</a:t>
            </a:r>
          </a:p>
          <a:p>
            <a:pPr algn="ctr"/>
            <a:r>
              <a:rPr lang="en-US" sz="200" dirty="0">
                <a:solidFill>
                  <a:schemeClr val="tx1"/>
                </a:solidFill>
                <a:latin typeface="Arial" pitchFamily="34" charset="0"/>
                <a:cs typeface="Arial" pitchFamily="34" charset="0"/>
              </a:rPr>
              <a:t>(14, 17, 17)</a:t>
            </a:r>
            <a:endParaRPr lang="en-US" sz="400" dirty="0">
              <a:solidFill>
                <a:schemeClr val="tx1"/>
              </a:solidFill>
              <a:latin typeface="Arial" pitchFamily="34" charset="0"/>
              <a:cs typeface="Arial" pitchFamily="34" charset="0"/>
            </a:endParaRPr>
          </a:p>
        </p:txBody>
      </p:sp>
      <p:sp>
        <p:nvSpPr>
          <p:cNvPr id="97" name="Rectangle 96"/>
          <p:cNvSpPr/>
          <p:nvPr/>
        </p:nvSpPr>
        <p:spPr>
          <a:xfrm>
            <a:off x="4246422" y="4087302"/>
            <a:ext cx="357133" cy="151786"/>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chemeClr val="tx1"/>
                </a:solidFill>
                <a:latin typeface="Arial" pitchFamily="34" charset="0"/>
                <a:cs typeface="Arial" pitchFamily="34" charset="0"/>
              </a:rPr>
              <a:t>D</a:t>
            </a:r>
          </a:p>
          <a:p>
            <a:pPr algn="ctr"/>
            <a:r>
              <a:rPr lang="en-US" sz="200" dirty="0">
                <a:solidFill>
                  <a:schemeClr val="tx1"/>
                </a:solidFill>
                <a:latin typeface="Arial" pitchFamily="34" charset="0"/>
                <a:cs typeface="Arial" pitchFamily="34" charset="0"/>
              </a:rPr>
              <a:t>(26, 14, 17)</a:t>
            </a:r>
            <a:endParaRPr lang="en-US" sz="400" dirty="0">
              <a:solidFill>
                <a:schemeClr val="tx1"/>
              </a:solidFill>
              <a:latin typeface="Arial" pitchFamily="34" charset="0"/>
              <a:cs typeface="Arial" pitchFamily="34" charset="0"/>
            </a:endParaRPr>
          </a:p>
        </p:txBody>
      </p:sp>
      <p:sp>
        <p:nvSpPr>
          <p:cNvPr id="98" name="Rectangle 97"/>
          <p:cNvSpPr/>
          <p:nvPr/>
        </p:nvSpPr>
        <p:spPr>
          <a:xfrm>
            <a:off x="2359672" y="4087302"/>
            <a:ext cx="357133" cy="151786"/>
          </a:xfrm>
          <a:prstGeom prst="rect">
            <a:avLst/>
          </a:prstGeom>
          <a:noFill/>
          <a:ln w="12700">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chemeClr val="tx1"/>
                </a:solidFill>
                <a:latin typeface="Arial" pitchFamily="34" charset="0"/>
                <a:cs typeface="Arial" pitchFamily="34" charset="0"/>
              </a:rPr>
              <a:t>A</a:t>
            </a:r>
          </a:p>
          <a:p>
            <a:pPr algn="ctr"/>
            <a:r>
              <a:rPr lang="en-US" sz="200" dirty="0">
                <a:solidFill>
                  <a:schemeClr val="tx1"/>
                </a:solidFill>
                <a:latin typeface="Arial" pitchFamily="34" charset="0"/>
                <a:cs typeface="Arial" pitchFamily="34" charset="0"/>
              </a:rPr>
              <a:t>(18, 17, 17)</a:t>
            </a:r>
            <a:endParaRPr lang="en-US" sz="400" dirty="0">
              <a:solidFill>
                <a:schemeClr val="tx1"/>
              </a:solidFill>
              <a:latin typeface="Arial" pitchFamily="34" charset="0"/>
              <a:cs typeface="Arial" pitchFamily="34" charset="0"/>
            </a:endParaRPr>
          </a:p>
        </p:txBody>
      </p:sp>
      <p:sp>
        <p:nvSpPr>
          <p:cNvPr id="99" name="Rectangle 98"/>
          <p:cNvSpPr/>
          <p:nvPr/>
        </p:nvSpPr>
        <p:spPr>
          <a:xfrm>
            <a:off x="5736777" y="4087302"/>
            <a:ext cx="357133" cy="151786"/>
          </a:xfrm>
          <a:prstGeom prst="rect">
            <a:avLst/>
          </a:prstGeom>
          <a:noFill/>
          <a:ln w="12700">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u="sng" dirty="0">
                <a:solidFill>
                  <a:schemeClr val="tx1"/>
                </a:solidFill>
                <a:latin typeface="Arial" pitchFamily="34" charset="0"/>
                <a:cs typeface="Arial" pitchFamily="34" charset="0"/>
              </a:rPr>
              <a:t>C</a:t>
            </a:r>
          </a:p>
          <a:p>
            <a:pPr algn="ctr"/>
            <a:r>
              <a:rPr lang="en-US" sz="200" dirty="0">
                <a:solidFill>
                  <a:schemeClr val="tx1"/>
                </a:solidFill>
                <a:latin typeface="Arial" pitchFamily="34" charset="0"/>
                <a:cs typeface="Arial" pitchFamily="34" charset="0"/>
              </a:rPr>
              <a:t>(14, 17, 17)</a:t>
            </a:r>
            <a:endParaRPr lang="en-US" sz="400" dirty="0">
              <a:solidFill>
                <a:schemeClr val="tx1"/>
              </a:solidFill>
              <a:latin typeface="Arial" pitchFamily="34" charset="0"/>
              <a:cs typeface="Arial" pitchFamily="34" charset="0"/>
            </a:endParaRPr>
          </a:p>
        </p:txBody>
      </p:sp>
      <p:sp>
        <p:nvSpPr>
          <p:cNvPr id="100" name="Rectangle 99"/>
          <p:cNvSpPr/>
          <p:nvPr/>
        </p:nvSpPr>
        <p:spPr>
          <a:xfrm>
            <a:off x="5364187" y="4087302"/>
            <a:ext cx="357133" cy="151786"/>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u="sng" dirty="0">
                <a:solidFill>
                  <a:schemeClr val="tx1"/>
                </a:solidFill>
                <a:latin typeface="Arial" pitchFamily="34" charset="0"/>
                <a:cs typeface="Arial" pitchFamily="34" charset="0"/>
              </a:rPr>
              <a:t>D</a:t>
            </a:r>
          </a:p>
          <a:p>
            <a:pPr algn="ctr"/>
            <a:r>
              <a:rPr lang="en-US" sz="200" dirty="0">
                <a:solidFill>
                  <a:schemeClr val="tx1"/>
                </a:solidFill>
                <a:latin typeface="Arial" pitchFamily="34" charset="0"/>
                <a:cs typeface="Arial" pitchFamily="34" charset="0"/>
              </a:rPr>
              <a:t>(26, 14, 17)</a:t>
            </a:r>
            <a:endParaRPr lang="en-US" sz="400" dirty="0">
              <a:solidFill>
                <a:schemeClr val="tx1"/>
              </a:solidFill>
              <a:latin typeface="Arial" pitchFamily="34" charset="0"/>
              <a:cs typeface="Arial" pitchFamily="34" charset="0"/>
            </a:endParaRPr>
          </a:p>
        </p:txBody>
      </p:sp>
      <p:sp>
        <p:nvSpPr>
          <p:cNvPr id="101" name="Rectangle 100"/>
          <p:cNvSpPr/>
          <p:nvPr/>
        </p:nvSpPr>
        <p:spPr>
          <a:xfrm>
            <a:off x="4619011" y="4087302"/>
            <a:ext cx="357133" cy="151786"/>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chemeClr val="tx1"/>
                </a:solidFill>
                <a:latin typeface="Arial" pitchFamily="34" charset="0"/>
                <a:cs typeface="Arial" pitchFamily="34" charset="0"/>
              </a:rPr>
              <a:t>E</a:t>
            </a:r>
          </a:p>
          <a:p>
            <a:pPr algn="ctr"/>
            <a:r>
              <a:rPr lang="en-US" sz="200" dirty="0">
                <a:solidFill>
                  <a:schemeClr val="tx1"/>
                </a:solidFill>
                <a:latin typeface="Arial" pitchFamily="34" charset="0"/>
                <a:cs typeface="Arial" pitchFamily="34" charset="0"/>
              </a:rPr>
              <a:t>(34, 26, 17)</a:t>
            </a:r>
            <a:endParaRPr lang="en-US" sz="400" dirty="0">
              <a:solidFill>
                <a:schemeClr val="tx1"/>
              </a:solidFill>
              <a:latin typeface="Arial" pitchFamily="34" charset="0"/>
              <a:cs typeface="Arial" pitchFamily="34" charset="0"/>
            </a:endParaRPr>
          </a:p>
        </p:txBody>
      </p:sp>
      <p:sp>
        <p:nvSpPr>
          <p:cNvPr id="102" name="Rectangle 101"/>
          <p:cNvSpPr/>
          <p:nvPr/>
        </p:nvSpPr>
        <p:spPr>
          <a:xfrm>
            <a:off x="4991599" y="4087302"/>
            <a:ext cx="357133" cy="151786"/>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u="sng" dirty="0">
                <a:solidFill>
                  <a:schemeClr val="tx1"/>
                </a:solidFill>
                <a:latin typeface="Arial" pitchFamily="34" charset="0"/>
                <a:cs typeface="Arial" pitchFamily="34" charset="0"/>
              </a:rPr>
              <a:t>E</a:t>
            </a:r>
          </a:p>
          <a:p>
            <a:pPr algn="ctr"/>
            <a:r>
              <a:rPr lang="en-US" sz="200" dirty="0">
                <a:solidFill>
                  <a:schemeClr val="tx1"/>
                </a:solidFill>
                <a:latin typeface="Arial" pitchFamily="34" charset="0"/>
                <a:cs typeface="Arial" pitchFamily="34" charset="0"/>
              </a:rPr>
              <a:t>(34, 26, 17)</a:t>
            </a:r>
            <a:endParaRPr lang="en-US" sz="400" dirty="0">
              <a:solidFill>
                <a:schemeClr val="tx1"/>
              </a:solidFill>
              <a:latin typeface="Arial" pitchFamily="34" charset="0"/>
              <a:cs typeface="Arial" pitchFamily="34" charset="0"/>
            </a:endParaRPr>
          </a:p>
        </p:txBody>
      </p:sp>
      <p:cxnSp>
        <p:nvCxnSpPr>
          <p:cNvPr id="103" name="Straight Arrow Connector 102"/>
          <p:cNvCxnSpPr/>
          <p:nvPr/>
        </p:nvCxnSpPr>
        <p:spPr>
          <a:xfrm>
            <a:off x="2756069" y="3915873"/>
            <a:ext cx="72972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04" name="Straight Arrow Connector 103"/>
          <p:cNvCxnSpPr/>
          <p:nvPr/>
        </p:nvCxnSpPr>
        <p:spPr>
          <a:xfrm>
            <a:off x="2359672" y="3698617"/>
            <a:ext cx="3734238"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05" name="Straight Arrow Connector 104"/>
          <p:cNvCxnSpPr/>
          <p:nvPr/>
        </p:nvCxnSpPr>
        <p:spPr>
          <a:xfrm>
            <a:off x="3873834" y="4493238"/>
            <a:ext cx="2220076"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06" name="TextBox 105"/>
          <p:cNvSpPr txBox="1"/>
          <p:nvPr/>
        </p:nvSpPr>
        <p:spPr>
          <a:xfrm>
            <a:off x="2404800" y="3484685"/>
            <a:ext cx="1338828" cy="230832"/>
          </a:xfrm>
          <a:prstGeom prst="rect">
            <a:avLst/>
          </a:prstGeom>
          <a:noFill/>
        </p:spPr>
        <p:txBody>
          <a:bodyPr wrap="none" rtlCol="0">
            <a:spAutoFit/>
          </a:bodyPr>
          <a:lstStyle/>
          <a:p>
            <a:r>
              <a:rPr lang="en-US" sz="900" b="1" dirty="0">
                <a:solidFill>
                  <a:srgbClr val="003399"/>
                </a:solidFill>
                <a:latin typeface="Arial" panose="020B0604020202020204" pitchFamily="34" charset="0"/>
                <a:cs typeface="Arial" panose="020B0604020202020204" pitchFamily="34" charset="0"/>
              </a:rPr>
              <a:t>trace (top level span)</a:t>
            </a:r>
          </a:p>
        </p:txBody>
      </p:sp>
      <p:sp>
        <p:nvSpPr>
          <p:cNvPr id="107" name="TextBox 106"/>
          <p:cNvSpPr txBox="1"/>
          <p:nvPr/>
        </p:nvSpPr>
        <p:spPr>
          <a:xfrm>
            <a:off x="2778038" y="3723756"/>
            <a:ext cx="710451" cy="230832"/>
          </a:xfrm>
          <a:prstGeom prst="rect">
            <a:avLst/>
          </a:prstGeom>
          <a:noFill/>
        </p:spPr>
        <p:txBody>
          <a:bodyPr wrap="none" rtlCol="0">
            <a:spAutoFit/>
          </a:bodyPr>
          <a:lstStyle/>
          <a:p>
            <a:r>
              <a:rPr lang="en-US" sz="900" b="1" dirty="0">
                <a:solidFill>
                  <a:srgbClr val="009900"/>
                </a:solidFill>
                <a:latin typeface="Arial" panose="020B0604020202020204" pitchFamily="34" charset="0"/>
                <a:cs typeface="Arial" panose="020B0604020202020204" pitchFamily="34" charset="0"/>
              </a:rPr>
              <a:t>transition</a:t>
            </a:r>
          </a:p>
        </p:txBody>
      </p:sp>
      <p:sp>
        <p:nvSpPr>
          <p:cNvPr id="108" name="TextBox 107"/>
          <p:cNvSpPr txBox="1"/>
          <p:nvPr/>
        </p:nvSpPr>
        <p:spPr>
          <a:xfrm>
            <a:off x="3909547" y="4289370"/>
            <a:ext cx="1107996" cy="230832"/>
          </a:xfrm>
          <a:prstGeom prst="rect">
            <a:avLst/>
          </a:prstGeom>
          <a:noFill/>
        </p:spPr>
        <p:txBody>
          <a:bodyPr wrap="none" rtlCol="0">
            <a:spAutoFit/>
          </a:bodyPr>
          <a:lstStyle/>
          <a:p>
            <a:r>
              <a:rPr lang="en-US" sz="900" b="1" dirty="0">
                <a:solidFill>
                  <a:schemeClr val="tx2"/>
                </a:solidFill>
                <a:latin typeface="Arial" panose="020B0604020202020204" pitchFamily="34" charset="0"/>
                <a:cs typeface="Arial" panose="020B0604020202020204" pitchFamily="34" charset="0"/>
              </a:rPr>
              <a:t>Operation (span)</a:t>
            </a:r>
          </a:p>
        </p:txBody>
      </p:sp>
      <p:sp>
        <p:nvSpPr>
          <p:cNvPr id="109" name="Rectangle 108"/>
          <p:cNvSpPr/>
          <p:nvPr/>
        </p:nvSpPr>
        <p:spPr>
          <a:xfrm>
            <a:off x="3244964" y="3679856"/>
            <a:ext cx="1267516" cy="415498"/>
          </a:xfrm>
          <a:prstGeom prst="rect">
            <a:avLst/>
          </a:prstGeom>
        </p:spPr>
        <p:txBody>
          <a:bodyPr wrap="square">
            <a:spAutoFit/>
          </a:bodyPr>
          <a:lstStyle/>
          <a:p>
            <a:pPr algn="ctr"/>
            <a:r>
              <a:rPr lang="en-US" sz="700" i="1" dirty="0">
                <a:solidFill>
                  <a:srgbClr val="FF0000"/>
                </a:solidFill>
                <a:latin typeface="Arial" panose="020B0604020202020204" pitchFamily="34" charset="0"/>
                <a:cs typeface="Arial" panose="020B0604020202020204" pitchFamily="34" charset="0"/>
              </a:rPr>
              <a:t>Missing event from transition: error in communication</a:t>
            </a:r>
          </a:p>
        </p:txBody>
      </p:sp>
      <p:grpSp>
        <p:nvGrpSpPr>
          <p:cNvPr id="110" name="Group 109"/>
          <p:cNvGrpSpPr/>
          <p:nvPr/>
        </p:nvGrpSpPr>
        <p:grpSpPr>
          <a:xfrm>
            <a:off x="3190773" y="4023360"/>
            <a:ext cx="240209" cy="286746"/>
            <a:chOff x="3791741" y="1457066"/>
            <a:chExt cx="134234" cy="160240"/>
          </a:xfrm>
        </p:grpSpPr>
        <p:cxnSp>
          <p:nvCxnSpPr>
            <p:cNvPr id="111" name="Straight Connector 110"/>
            <p:cNvCxnSpPr/>
            <p:nvPr/>
          </p:nvCxnSpPr>
          <p:spPr>
            <a:xfrm>
              <a:off x="3791741" y="1461794"/>
              <a:ext cx="133337" cy="155512"/>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112" name="Straight Connector 111"/>
            <p:cNvCxnSpPr/>
            <p:nvPr/>
          </p:nvCxnSpPr>
          <p:spPr>
            <a:xfrm flipH="1">
              <a:off x="3792638" y="1457066"/>
              <a:ext cx="133337" cy="155512"/>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grpSp>
      <p:grpSp>
        <p:nvGrpSpPr>
          <p:cNvPr id="113" name="Group 112"/>
          <p:cNvGrpSpPr/>
          <p:nvPr/>
        </p:nvGrpSpPr>
        <p:grpSpPr>
          <a:xfrm>
            <a:off x="5795238" y="4026030"/>
            <a:ext cx="240209" cy="286746"/>
            <a:chOff x="3791741" y="1457066"/>
            <a:chExt cx="134234" cy="160240"/>
          </a:xfrm>
        </p:grpSpPr>
        <p:cxnSp>
          <p:nvCxnSpPr>
            <p:cNvPr id="114" name="Straight Connector 113"/>
            <p:cNvCxnSpPr/>
            <p:nvPr/>
          </p:nvCxnSpPr>
          <p:spPr>
            <a:xfrm>
              <a:off x="3791741" y="1461794"/>
              <a:ext cx="133337" cy="155512"/>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115" name="Straight Connector 114"/>
            <p:cNvCxnSpPr/>
            <p:nvPr/>
          </p:nvCxnSpPr>
          <p:spPr>
            <a:xfrm flipH="1">
              <a:off x="3792638" y="1457066"/>
              <a:ext cx="133337" cy="155512"/>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grpSp>
      <p:grpSp>
        <p:nvGrpSpPr>
          <p:cNvPr id="116" name="Group 115"/>
          <p:cNvGrpSpPr/>
          <p:nvPr/>
        </p:nvGrpSpPr>
        <p:grpSpPr>
          <a:xfrm>
            <a:off x="5630447" y="4128329"/>
            <a:ext cx="240209" cy="286746"/>
            <a:chOff x="3791741" y="1457066"/>
            <a:chExt cx="134234" cy="160240"/>
          </a:xfrm>
        </p:grpSpPr>
        <p:cxnSp>
          <p:nvCxnSpPr>
            <p:cNvPr id="117" name="Straight Connector 116"/>
            <p:cNvCxnSpPr/>
            <p:nvPr/>
          </p:nvCxnSpPr>
          <p:spPr>
            <a:xfrm>
              <a:off x="3791741" y="1461794"/>
              <a:ext cx="133337" cy="155512"/>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118" name="Straight Connector 117"/>
            <p:cNvCxnSpPr/>
            <p:nvPr/>
          </p:nvCxnSpPr>
          <p:spPr>
            <a:xfrm flipH="1">
              <a:off x="3792638" y="1457066"/>
              <a:ext cx="133337" cy="155512"/>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grpSp>
      <p:sp>
        <p:nvSpPr>
          <p:cNvPr id="119" name="Rectangle 118"/>
          <p:cNvSpPr/>
          <p:nvPr/>
        </p:nvSpPr>
        <p:spPr>
          <a:xfrm>
            <a:off x="4805383" y="3534597"/>
            <a:ext cx="1267516" cy="415498"/>
          </a:xfrm>
          <a:prstGeom prst="rect">
            <a:avLst/>
          </a:prstGeom>
        </p:spPr>
        <p:txBody>
          <a:bodyPr wrap="square">
            <a:spAutoFit/>
          </a:bodyPr>
          <a:lstStyle/>
          <a:p>
            <a:pPr algn="ctr"/>
            <a:r>
              <a:rPr lang="en-US" sz="700" i="1" dirty="0">
                <a:solidFill>
                  <a:srgbClr val="FF0000"/>
                </a:solidFill>
                <a:latin typeface="Arial" panose="020B0604020202020204" pitchFamily="34" charset="0"/>
                <a:cs typeface="Arial" panose="020B0604020202020204" pitchFamily="34" charset="0"/>
              </a:rPr>
              <a:t>Missing event from trace: error in customer facing service</a:t>
            </a:r>
          </a:p>
        </p:txBody>
      </p:sp>
      <p:sp>
        <p:nvSpPr>
          <p:cNvPr id="120" name="Rectangle 119"/>
          <p:cNvSpPr/>
          <p:nvPr/>
        </p:nvSpPr>
        <p:spPr>
          <a:xfrm>
            <a:off x="5144853" y="4466730"/>
            <a:ext cx="1152934" cy="307777"/>
          </a:xfrm>
          <a:prstGeom prst="rect">
            <a:avLst/>
          </a:prstGeom>
        </p:spPr>
        <p:txBody>
          <a:bodyPr wrap="square">
            <a:spAutoFit/>
          </a:bodyPr>
          <a:lstStyle/>
          <a:p>
            <a:pPr algn="ctr"/>
            <a:r>
              <a:rPr lang="en-US" sz="700" i="1" dirty="0">
                <a:solidFill>
                  <a:srgbClr val="FF0000"/>
                </a:solidFill>
                <a:latin typeface="Arial" panose="020B0604020202020204" pitchFamily="34" charset="0"/>
                <a:cs typeface="Arial" panose="020B0604020202020204" pitchFamily="34" charset="0"/>
              </a:rPr>
              <a:t>Missing event from span: service failure</a:t>
            </a:r>
          </a:p>
        </p:txBody>
      </p:sp>
      <p:sp>
        <p:nvSpPr>
          <p:cNvPr id="121" name="CustomShape 43"/>
          <p:cNvSpPr/>
          <p:nvPr/>
        </p:nvSpPr>
        <p:spPr>
          <a:xfrm>
            <a:off x="6193722" y="1042150"/>
            <a:ext cx="2298889" cy="205040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buClr>
                <a:srgbClr val="990000"/>
              </a:buClr>
              <a:buSzPct val="120000"/>
            </a:pPr>
            <a:r>
              <a:rPr lang="en-US" sz="1000" b="1" dirty="0">
                <a:latin typeface="Arial" panose="020B0604020202020204" pitchFamily="34" charset="0"/>
                <a:cs typeface="Arial" panose="020B0604020202020204" pitchFamily="34" charset="0"/>
              </a:rPr>
              <a:t>Trace change analysis</a:t>
            </a:r>
            <a:endParaRPr lang="en-US" sz="1000" spc="-1" dirty="0">
              <a:solidFill>
                <a:srgbClr val="000000"/>
              </a:solidFill>
              <a:uFill>
                <a:solidFill>
                  <a:srgbClr val="FFFFFF"/>
                </a:solidFill>
              </a:uFill>
              <a:latin typeface="Arial"/>
              <a:ea typeface="Arial"/>
            </a:endParaRPr>
          </a:p>
          <a:p>
            <a:pPr marL="171450" lvl="1" indent="-171450">
              <a:buClr>
                <a:srgbClr val="990000"/>
              </a:buClr>
              <a:buSzPct val="120000"/>
              <a:buFont typeface="Wingdings" panose="05000000000000000000" pitchFamily="2" charset="2"/>
              <a:buChar char="§"/>
            </a:pPr>
            <a:r>
              <a:rPr lang="en-US" sz="1000" spc="-1" dirty="0">
                <a:solidFill>
                  <a:srgbClr val="000000"/>
                </a:solidFill>
                <a:uFill>
                  <a:solidFill>
                    <a:srgbClr val="FFFFFF"/>
                  </a:solidFill>
                </a:uFill>
                <a:latin typeface="Arial"/>
                <a:ea typeface="Arial"/>
              </a:rPr>
              <a:t>Trace invariants. A program invariant is a predicate that always holds the same value under different workloads or inputs.</a:t>
            </a:r>
          </a:p>
          <a:p>
            <a:pPr marL="171450" lvl="1" indent="-171450">
              <a:buClr>
                <a:srgbClr val="990000"/>
              </a:buClr>
              <a:buSzPct val="120000"/>
              <a:buFont typeface="Wingdings" panose="05000000000000000000" pitchFamily="2" charset="2"/>
              <a:buChar char="§"/>
            </a:pPr>
            <a:r>
              <a:rPr lang="en-US" sz="1000" spc="-1" dirty="0">
                <a:solidFill>
                  <a:srgbClr val="000000"/>
                </a:solidFill>
                <a:uFill>
                  <a:solidFill>
                    <a:srgbClr val="FFFFFF"/>
                  </a:solidFill>
                </a:uFill>
                <a:latin typeface="Arial"/>
                <a:ea typeface="Arial"/>
              </a:rPr>
              <a:t>By checking whether a trace sequence violates the invariants, we can detect system problems.  </a:t>
            </a:r>
          </a:p>
          <a:p>
            <a:pPr marL="171450" lvl="1" indent="-171450">
              <a:buClr>
                <a:srgbClr val="990000"/>
              </a:buClr>
              <a:buSzPct val="120000"/>
              <a:buFont typeface="Wingdings" panose="05000000000000000000" pitchFamily="2" charset="2"/>
              <a:buChar char="§"/>
            </a:pPr>
            <a:r>
              <a:rPr lang="en-US" sz="1000" spc="-1" dirty="0">
                <a:solidFill>
                  <a:srgbClr val="000000"/>
                </a:solidFill>
                <a:uFill>
                  <a:solidFill>
                    <a:srgbClr val="FFFFFF"/>
                  </a:solidFill>
                </a:uFill>
                <a:latin typeface="Arial"/>
                <a:ea typeface="Arial"/>
              </a:rPr>
              <a:t>A timeout anomaly occurs when an expected event in a trace is not seen within an expected time interval. </a:t>
            </a:r>
          </a:p>
          <a:p>
            <a:pPr marL="447675" lvl="2" indent="-177800">
              <a:buClr>
                <a:srgbClr val="990000"/>
              </a:buClr>
              <a:buSzPct val="120000"/>
              <a:buFont typeface="Arial" panose="020B0604020202020204" pitchFamily="34" charset="0"/>
              <a:buChar char="‒"/>
            </a:pPr>
            <a:endParaRPr lang="en-US" sz="1000" spc="-1" dirty="0">
              <a:solidFill>
                <a:srgbClr val="000000"/>
              </a:solidFill>
              <a:uFill>
                <a:solidFill>
                  <a:srgbClr val="FFFFFF"/>
                </a:solidFill>
              </a:uFill>
              <a:latin typeface="Arial"/>
              <a:ea typeface="Arial"/>
            </a:endParaRPr>
          </a:p>
        </p:txBody>
      </p:sp>
    </p:spTree>
    <p:extLst>
      <p:ext uri="{BB962C8B-B14F-4D97-AF65-F5344CB8AC3E}">
        <p14:creationId xmlns:p14="http://schemas.microsoft.com/office/powerpoint/2010/main" val="365196027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 name="Picture 142" descr="4_transition_diagram.png"/>
          <p:cNvPicPr>
            <a:picLocks noChangeAspect="1"/>
          </p:cNvPicPr>
          <p:nvPr/>
        </p:nvPicPr>
        <p:blipFill>
          <a:blip r:embed="rId2" cstate="print"/>
          <a:stretch>
            <a:fillRect/>
          </a:stretch>
        </p:blipFill>
        <p:spPr>
          <a:xfrm>
            <a:off x="5178756" y="1018386"/>
            <a:ext cx="1240838" cy="1547337"/>
          </a:xfrm>
          <a:prstGeom prst="rect">
            <a:avLst/>
          </a:prstGeom>
          <a:ln>
            <a:solidFill>
              <a:schemeClr val="tx2"/>
            </a:solidFill>
          </a:ln>
        </p:spPr>
      </p:pic>
      <p:sp>
        <p:nvSpPr>
          <p:cNvPr id="5" name="Title 4"/>
          <p:cNvSpPr>
            <a:spLocks noGrp="1"/>
          </p:cNvSpPr>
          <p:nvPr>
            <p:ph type="title"/>
          </p:nvPr>
        </p:nvSpPr>
        <p:spPr/>
        <p:txBody>
          <a:bodyPr/>
          <a:lstStyle/>
          <a:p>
            <a:r>
              <a:rPr lang="en-US" sz="1400" dirty="0">
                <a:latin typeface="Arial" charset="0"/>
                <a:ea typeface="Arial" charset="0"/>
                <a:cs typeface="Arial" charset="0"/>
              </a:rPr>
              <a:t>Distributed Trace Analysis</a:t>
            </a:r>
            <a:br>
              <a:rPr lang="en-US" sz="1400" dirty="0">
                <a:latin typeface="Arial" charset="0"/>
                <a:ea typeface="Arial" charset="0"/>
                <a:cs typeface="Arial" charset="0"/>
              </a:rPr>
            </a:br>
            <a:r>
              <a:rPr lang="en-US" sz="1400" b="0" dirty="0">
                <a:latin typeface="Arial" charset="0"/>
                <a:ea typeface="Arial" charset="0"/>
                <a:cs typeface="Arial" charset="0"/>
              </a:rPr>
              <a:t>Sequence Analysis</a:t>
            </a:r>
            <a:endParaRPr lang="en-US" sz="1400" b="0" dirty="0"/>
          </a:p>
        </p:txBody>
      </p:sp>
      <p:sp>
        <p:nvSpPr>
          <p:cNvPr id="55306" name="Rectangle 10"/>
          <p:cNvSpPr>
            <a:spLocks noChangeArrowheads="1"/>
          </p:cNvSpPr>
          <p:nvPr/>
        </p:nvSpPr>
        <p:spPr bwMode="auto">
          <a:xfrm>
            <a:off x="6"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27" name="Google Shape;357;p55"/>
          <p:cNvSpPr/>
          <p:nvPr/>
        </p:nvSpPr>
        <p:spPr>
          <a:xfrm>
            <a:off x="448688" y="576820"/>
            <a:ext cx="2243712" cy="385233"/>
          </a:xfrm>
          <a:prstGeom prst="rect">
            <a:avLst/>
          </a:prstGeom>
          <a:noFill/>
          <a:ln>
            <a:noFill/>
          </a:ln>
        </p:spPr>
        <p:txBody>
          <a:bodyPr spcFirstLastPara="1" wrap="square" lIns="90000" tIns="45000" rIns="90000" bIns="45000" anchor="t" anchorCtr="0">
            <a:noAutofit/>
          </a:bodyPr>
          <a:lstStyle/>
          <a:p>
            <a:pPr lvl="0">
              <a:spcBef>
                <a:spcPts val="0"/>
              </a:spcBef>
              <a:spcAft>
                <a:spcPts val="0"/>
              </a:spcAft>
            </a:pPr>
            <a:r>
              <a:rPr lang="en-US" sz="900" b="1" dirty="0">
                <a:solidFill>
                  <a:schemeClr val="tx2"/>
                </a:solidFill>
                <a:latin typeface="Arial"/>
                <a:ea typeface="Arial"/>
                <a:cs typeface="Arial"/>
                <a:sym typeface="Arial"/>
              </a:rPr>
              <a:t>1.</a:t>
            </a:r>
            <a:r>
              <a:rPr lang="en-US" sz="900" b="1" dirty="0">
                <a:solidFill>
                  <a:srgbClr val="000000"/>
                </a:solidFill>
                <a:latin typeface="Arial"/>
                <a:ea typeface="Arial"/>
                <a:cs typeface="Arial"/>
                <a:sym typeface="Arial"/>
              </a:rPr>
              <a:t> User commands</a:t>
            </a:r>
            <a:r>
              <a:rPr lang="en-US" sz="900" dirty="0">
                <a:solidFill>
                  <a:srgbClr val="000000"/>
                </a:solidFill>
                <a:latin typeface="Arial"/>
                <a:ea typeface="Arial"/>
                <a:cs typeface="Arial"/>
                <a:sym typeface="Arial"/>
              </a:rPr>
              <a:t>: image delete, create server, image list, flavor set…</a:t>
            </a:r>
          </a:p>
        </p:txBody>
      </p:sp>
      <p:grpSp>
        <p:nvGrpSpPr>
          <p:cNvPr id="2" name="Group 1"/>
          <p:cNvGrpSpPr/>
          <p:nvPr/>
        </p:nvGrpSpPr>
        <p:grpSpPr>
          <a:xfrm>
            <a:off x="618085" y="889958"/>
            <a:ext cx="1847864" cy="1723842"/>
            <a:chOff x="618084" y="860246"/>
            <a:chExt cx="2858982" cy="2160451"/>
          </a:xfrm>
        </p:grpSpPr>
        <p:sp>
          <p:nvSpPr>
            <p:cNvPr id="206" name="Google Shape;305;p55"/>
            <p:cNvSpPr/>
            <p:nvPr/>
          </p:nvSpPr>
          <p:spPr>
            <a:xfrm>
              <a:off x="1214516" y="1233742"/>
              <a:ext cx="528000" cy="224400"/>
            </a:xfrm>
            <a:prstGeom prst="rect">
              <a:avLst/>
            </a:prstGeom>
            <a:noFill/>
            <a:ln w="12600" cap="flat" cmpd="sng">
              <a:solidFill>
                <a:srgbClr val="FFC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7" name="Google Shape;306;p55"/>
            <p:cNvSpPr/>
            <p:nvPr/>
          </p:nvSpPr>
          <p:spPr>
            <a:xfrm>
              <a:off x="1769261" y="1233742"/>
              <a:ext cx="528000" cy="224400"/>
            </a:xfrm>
            <a:prstGeom prst="rect">
              <a:avLst/>
            </a:prstGeom>
            <a:noFill/>
            <a:ln w="12600" cap="flat" cmpd="sng">
              <a:solidFill>
                <a:srgbClr val="0099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8" name="Google Shape;307;p55"/>
            <p:cNvSpPr/>
            <p:nvPr/>
          </p:nvSpPr>
          <p:spPr>
            <a:xfrm>
              <a:off x="2324322" y="1233742"/>
              <a:ext cx="528000" cy="224400"/>
            </a:xfrm>
            <a:prstGeom prst="rect">
              <a:avLst/>
            </a:prstGeom>
            <a:noFill/>
            <a:ln w="12600" cap="flat" cmpd="sng">
              <a:solidFill>
                <a:srgbClr val="0099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9" name="Google Shape;308;p55"/>
            <p:cNvSpPr/>
            <p:nvPr/>
          </p:nvSpPr>
          <p:spPr>
            <a:xfrm>
              <a:off x="659455" y="1233742"/>
              <a:ext cx="528000" cy="224400"/>
            </a:xfrm>
            <a:prstGeom prst="rect">
              <a:avLst/>
            </a:prstGeom>
            <a:noFill/>
            <a:ln w="12600" cap="flat" cmpd="sng">
              <a:solidFill>
                <a:srgbClr val="0099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0" name="Google Shape;309;p55"/>
            <p:cNvSpPr/>
            <p:nvPr/>
          </p:nvSpPr>
          <p:spPr>
            <a:xfrm>
              <a:off x="1214516" y="1493273"/>
              <a:ext cx="528000" cy="224400"/>
            </a:xfrm>
            <a:prstGeom prst="rect">
              <a:avLst/>
            </a:prstGeom>
            <a:noFill/>
            <a:ln w="12600" cap="flat" cmpd="sng">
              <a:solidFill>
                <a:srgbClr val="0099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1" name="Google Shape;310;p55"/>
            <p:cNvSpPr/>
            <p:nvPr/>
          </p:nvSpPr>
          <p:spPr>
            <a:xfrm>
              <a:off x="1769261" y="1493273"/>
              <a:ext cx="528000" cy="224400"/>
            </a:xfrm>
            <a:prstGeom prst="rect">
              <a:avLst/>
            </a:prstGeom>
            <a:noFill/>
            <a:ln w="12600" cap="flat" cmpd="sng">
              <a:solidFill>
                <a:srgbClr val="00339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2" name="Google Shape;311;p55"/>
            <p:cNvSpPr/>
            <p:nvPr/>
          </p:nvSpPr>
          <p:spPr>
            <a:xfrm>
              <a:off x="2324322" y="1493273"/>
              <a:ext cx="528000" cy="224400"/>
            </a:xfrm>
            <a:prstGeom prst="rect">
              <a:avLst/>
            </a:prstGeom>
            <a:noFill/>
            <a:ln w="12600" cap="flat" cmpd="sng">
              <a:solidFill>
                <a:srgbClr val="0099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3" name="Google Shape;312;p55"/>
            <p:cNvSpPr/>
            <p:nvPr/>
          </p:nvSpPr>
          <p:spPr>
            <a:xfrm>
              <a:off x="659455" y="1493273"/>
              <a:ext cx="528000" cy="224400"/>
            </a:xfrm>
            <a:prstGeom prst="rect">
              <a:avLst/>
            </a:prstGeom>
            <a:noFill/>
            <a:ln w="12600" cap="flat" cmpd="sng">
              <a:solidFill>
                <a:srgbClr val="0099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4" name="Google Shape;313;p55"/>
            <p:cNvSpPr/>
            <p:nvPr/>
          </p:nvSpPr>
          <p:spPr>
            <a:xfrm>
              <a:off x="1214516" y="1752488"/>
              <a:ext cx="528000" cy="224400"/>
            </a:xfrm>
            <a:prstGeom prst="rect">
              <a:avLst/>
            </a:prstGeom>
            <a:solidFill>
              <a:srgbClr val="003399"/>
            </a:solidFill>
            <a:ln w="12600" cap="flat" cmpd="sng">
              <a:solidFill>
                <a:srgbClr val="00339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5" name="Google Shape;314;p55"/>
            <p:cNvSpPr/>
            <p:nvPr/>
          </p:nvSpPr>
          <p:spPr>
            <a:xfrm>
              <a:off x="1769261" y="1752488"/>
              <a:ext cx="528000" cy="224400"/>
            </a:xfrm>
            <a:prstGeom prst="rect">
              <a:avLst/>
            </a:prstGeom>
            <a:noFill/>
            <a:ln w="12600" cap="flat" cmpd="sng">
              <a:solidFill>
                <a:srgbClr val="0099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6" name="Google Shape;315;p55"/>
            <p:cNvSpPr/>
            <p:nvPr/>
          </p:nvSpPr>
          <p:spPr>
            <a:xfrm>
              <a:off x="2324322" y="1752488"/>
              <a:ext cx="528000" cy="224400"/>
            </a:xfrm>
            <a:prstGeom prst="rect">
              <a:avLst/>
            </a:prstGeom>
            <a:noFill/>
            <a:ln w="12600" cap="flat" cmpd="sng">
              <a:solidFill>
                <a:srgbClr val="0099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7" name="Google Shape;316;p55"/>
            <p:cNvSpPr/>
            <p:nvPr/>
          </p:nvSpPr>
          <p:spPr>
            <a:xfrm>
              <a:off x="659455" y="1752488"/>
              <a:ext cx="528000" cy="224400"/>
            </a:xfrm>
            <a:prstGeom prst="rect">
              <a:avLst/>
            </a:prstGeom>
            <a:solidFill>
              <a:srgbClr val="009900"/>
            </a:solidFill>
            <a:ln w="12600" cap="flat" cmpd="sng">
              <a:solidFill>
                <a:srgbClr val="0099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8" name="Google Shape;317;p55"/>
            <p:cNvSpPr/>
            <p:nvPr/>
          </p:nvSpPr>
          <p:spPr>
            <a:xfrm>
              <a:off x="1214516" y="2012018"/>
              <a:ext cx="528000" cy="224400"/>
            </a:xfrm>
            <a:prstGeom prst="rect">
              <a:avLst/>
            </a:prstGeom>
            <a:noFill/>
            <a:ln w="12600" cap="flat" cmpd="sng">
              <a:solidFill>
                <a:srgbClr val="0099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9" name="Google Shape;318;p55"/>
            <p:cNvSpPr/>
            <p:nvPr/>
          </p:nvSpPr>
          <p:spPr>
            <a:xfrm>
              <a:off x="1769261" y="2012018"/>
              <a:ext cx="528000" cy="224400"/>
            </a:xfrm>
            <a:prstGeom prst="rect">
              <a:avLst/>
            </a:prstGeom>
            <a:noFill/>
            <a:ln w="12600" cap="flat" cmpd="sng">
              <a:solidFill>
                <a:srgbClr val="0099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0" name="Google Shape;319;p55"/>
            <p:cNvSpPr/>
            <p:nvPr/>
          </p:nvSpPr>
          <p:spPr>
            <a:xfrm>
              <a:off x="2324322" y="2012018"/>
              <a:ext cx="528000" cy="224400"/>
            </a:xfrm>
            <a:prstGeom prst="rect">
              <a:avLst/>
            </a:prstGeom>
            <a:noFill/>
            <a:ln w="12600" cap="flat" cmpd="sng">
              <a:solidFill>
                <a:srgbClr val="0099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1" name="Google Shape;320;p55"/>
            <p:cNvSpPr/>
            <p:nvPr/>
          </p:nvSpPr>
          <p:spPr>
            <a:xfrm>
              <a:off x="659455" y="2012018"/>
              <a:ext cx="528000" cy="224400"/>
            </a:xfrm>
            <a:prstGeom prst="rect">
              <a:avLst/>
            </a:prstGeom>
            <a:noFill/>
            <a:ln w="12600" cap="flat" cmpd="sng">
              <a:solidFill>
                <a:srgbClr val="0099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2" name="Google Shape;321;p55"/>
            <p:cNvSpPr/>
            <p:nvPr/>
          </p:nvSpPr>
          <p:spPr>
            <a:xfrm>
              <a:off x="1214516" y="2271233"/>
              <a:ext cx="528000" cy="224400"/>
            </a:xfrm>
            <a:prstGeom prst="rect">
              <a:avLst/>
            </a:prstGeom>
            <a:noFill/>
            <a:ln w="12600" cap="flat" cmpd="sng">
              <a:solidFill>
                <a:srgbClr val="FFC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3" name="Google Shape;322;p55"/>
            <p:cNvSpPr/>
            <p:nvPr/>
          </p:nvSpPr>
          <p:spPr>
            <a:xfrm>
              <a:off x="1769261" y="2271233"/>
              <a:ext cx="528000" cy="224400"/>
            </a:xfrm>
            <a:prstGeom prst="rect">
              <a:avLst/>
            </a:prstGeom>
            <a:solidFill>
              <a:srgbClr val="009900"/>
            </a:solidFill>
            <a:ln w="12600" cap="flat" cmpd="sng">
              <a:solidFill>
                <a:srgbClr val="0099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4" name="Google Shape;323;p55"/>
            <p:cNvSpPr/>
            <p:nvPr/>
          </p:nvSpPr>
          <p:spPr>
            <a:xfrm>
              <a:off x="2324322" y="2271233"/>
              <a:ext cx="528000" cy="224400"/>
            </a:xfrm>
            <a:prstGeom prst="rect">
              <a:avLst/>
            </a:prstGeom>
            <a:noFill/>
            <a:ln w="126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5" name="Google Shape;324;p55"/>
            <p:cNvSpPr/>
            <p:nvPr/>
          </p:nvSpPr>
          <p:spPr>
            <a:xfrm>
              <a:off x="659455" y="2271233"/>
              <a:ext cx="528000" cy="224400"/>
            </a:xfrm>
            <a:prstGeom prst="rect">
              <a:avLst/>
            </a:prstGeom>
            <a:noFill/>
            <a:ln w="12600" cap="flat" cmpd="sng">
              <a:solidFill>
                <a:srgbClr val="0099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6" name="Google Shape;325;p55"/>
            <p:cNvSpPr/>
            <p:nvPr/>
          </p:nvSpPr>
          <p:spPr>
            <a:xfrm>
              <a:off x="1214516" y="2530764"/>
              <a:ext cx="528000" cy="224400"/>
            </a:xfrm>
            <a:prstGeom prst="rect">
              <a:avLst/>
            </a:prstGeom>
            <a:noFill/>
            <a:ln w="12600" cap="flat" cmpd="sng">
              <a:solidFill>
                <a:srgbClr val="0099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7" name="Google Shape;326;p55"/>
            <p:cNvSpPr/>
            <p:nvPr/>
          </p:nvSpPr>
          <p:spPr>
            <a:xfrm>
              <a:off x="1769261" y="2530764"/>
              <a:ext cx="528000" cy="224400"/>
            </a:xfrm>
            <a:prstGeom prst="rect">
              <a:avLst/>
            </a:prstGeom>
            <a:noFill/>
            <a:ln w="12600" cap="flat" cmpd="sng">
              <a:solidFill>
                <a:srgbClr val="0099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8" name="Google Shape;327;p55"/>
            <p:cNvSpPr/>
            <p:nvPr/>
          </p:nvSpPr>
          <p:spPr>
            <a:xfrm>
              <a:off x="2324322" y="2530764"/>
              <a:ext cx="528000" cy="224400"/>
            </a:xfrm>
            <a:prstGeom prst="rect">
              <a:avLst/>
            </a:prstGeom>
            <a:noFill/>
            <a:ln w="12600" cap="flat" cmpd="sng">
              <a:solidFill>
                <a:srgbClr val="0099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9" name="Google Shape;328;p55"/>
            <p:cNvSpPr/>
            <p:nvPr/>
          </p:nvSpPr>
          <p:spPr>
            <a:xfrm>
              <a:off x="659455" y="2530764"/>
              <a:ext cx="528000" cy="224400"/>
            </a:xfrm>
            <a:prstGeom prst="rect">
              <a:avLst/>
            </a:prstGeom>
            <a:noFill/>
            <a:ln w="12600" cap="flat" cmpd="sng">
              <a:solidFill>
                <a:srgbClr val="0099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0" name="Google Shape;329;p55"/>
            <p:cNvSpPr/>
            <p:nvPr/>
          </p:nvSpPr>
          <p:spPr>
            <a:xfrm>
              <a:off x="1218304" y="2789979"/>
              <a:ext cx="528000" cy="224400"/>
            </a:xfrm>
            <a:prstGeom prst="rect">
              <a:avLst/>
            </a:prstGeom>
            <a:noFill/>
            <a:ln w="12600" cap="flat" cmpd="sng">
              <a:solidFill>
                <a:srgbClr val="0099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1" name="Google Shape;330;p55"/>
            <p:cNvSpPr/>
            <p:nvPr/>
          </p:nvSpPr>
          <p:spPr>
            <a:xfrm>
              <a:off x="1773050" y="2789979"/>
              <a:ext cx="528000" cy="224400"/>
            </a:xfrm>
            <a:prstGeom prst="rect">
              <a:avLst/>
            </a:prstGeom>
            <a:solidFill>
              <a:srgbClr val="FFC000"/>
            </a:solidFill>
            <a:ln w="12600" cap="flat" cmpd="sng">
              <a:solidFill>
                <a:srgbClr val="FFC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2" name="Google Shape;331;p55"/>
            <p:cNvSpPr/>
            <p:nvPr/>
          </p:nvSpPr>
          <p:spPr>
            <a:xfrm>
              <a:off x="2331583" y="2789979"/>
              <a:ext cx="528000" cy="224400"/>
            </a:xfrm>
            <a:prstGeom prst="rect">
              <a:avLst/>
            </a:prstGeom>
            <a:noFill/>
            <a:ln w="12600" cap="flat" cmpd="sng">
              <a:solidFill>
                <a:srgbClr val="0099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3" name="Google Shape;332;p55"/>
            <p:cNvSpPr/>
            <p:nvPr/>
          </p:nvSpPr>
          <p:spPr>
            <a:xfrm>
              <a:off x="663244" y="2789979"/>
              <a:ext cx="528000" cy="224400"/>
            </a:xfrm>
            <a:prstGeom prst="rect">
              <a:avLst/>
            </a:prstGeom>
            <a:noFill/>
            <a:ln w="12600" cap="flat" cmpd="sng">
              <a:solidFill>
                <a:srgbClr val="0099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Google Shape;333;p55"/>
            <p:cNvSpPr/>
            <p:nvPr/>
          </p:nvSpPr>
          <p:spPr>
            <a:xfrm>
              <a:off x="908569" y="1832683"/>
              <a:ext cx="50400" cy="50400"/>
            </a:xfrm>
            <a:prstGeom prst="ellipse">
              <a:avLst/>
            </a:prstGeom>
            <a:solidFill>
              <a:srgbClr val="FF0000"/>
            </a:solidFill>
            <a:ln w="254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5" name="Google Shape;334;p55"/>
            <p:cNvSpPr/>
            <p:nvPr/>
          </p:nvSpPr>
          <p:spPr>
            <a:xfrm>
              <a:off x="1449738" y="1839945"/>
              <a:ext cx="50400" cy="51600"/>
            </a:xfrm>
            <a:prstGeom prst="ellipse">
              <a:avLst/>
            </a:prstGeom>
            <a:solidFill>
              <a:srgbClr val="FF0000"/>
            </a:solidFill>
            <a:ln w="254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6" name="Google Shape;335;p55"/>
            <p:cNvSpPr/>
            <p:nvPr/>
          </p:nvSpPr>
          <p:spPr>
            <a:xfrm>
              <a:off x="2016796" y="2358375"/>
              <a:ext cx="50400" cy="50400"/>
            </a:xfrm>
            <a:prstGeom prst="ellipse">
              <a:avLst/>
            </a:prstGeom>
            <a:solidFill>
              <a:srgbClr val="FF0000"/>
            </a:solidFill>
            <a:ln w="254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Google Shape;336;p55"/>
            <p:cNvSpPr/>
            <p:nvPr/>
          </p:nvSpPr>
          <p:spPr>
            <a:xfrm>
              <a:off x="2016796" y="2859440"/>
              <a:ext cx="50400" cy="50400"/>
            </a:xfrm>
            <a:prstGeom prst="ellipse">
              <a:avLst/>
            </a:prstGeom>
            <a:solidFill>
              <a:srgbClr val="FF0000"/>
            </a:solidFill>
            <a:ln w="254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8" name="Google Shape;337;p55"/>
            <p:cNvSpPr/>
            <p:nvPr/>
          </p:nvSpPr>
          <p:spPr>
            <a:xfrm>
              <a:off x="784504" y="1801131"/>
              <a:ext cx="553087" cy="277808"/>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 sz="800" b="0" i="0" u="none" strike="noStrike" cap="none" dirty="0">
                  <a:solidFill>
                    <a:srgbClr val="FFFFFF"/>
                  </a:solidFill>
                  <a:latin typeface="Arial"/>
                  <a:ea typeface="Arial"/>
                  <a:cs typeface="Arial"/>
                  <a:sym typeface="Arial"/>
                </a:rPr>
                <a:t>N1</a:t>
              </a:r>
              <a:endParaRPr sz="1800" b="0" i="0" u="none" strike="noStrike" cap="none" dirty="0">
                <a:solidFill>
                  <a:srgbClr val="000000"/>
                </a:solidFill>
                <a:latin typeface="Arial"/>
                <a:ea typeface="Arial"/>
                <a:cs typeface="Arial"/>
                <a:sym typeface="Arial"/>
              </a:endParaRPr>
            </a:p>
          </p:txBody>
        </p:sp>
        <p:sp>
          <p:nvSpPr>
            <p:cNvPr id="239" name="Google Shape;338;p55"/>
            <p:cNvSpPr/>
            <p:nvPr/>
          </p:nvSpPr>
          <p:spPr>
            <a:xfrm>
              <a:off x="990152" y="1799410"/>
              <a:ext cx="830787" cy="277808"/>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 sz="700" b="0" i="0" u="none" strike="noStrike" cap="none" dirty="0">
                  <a:solidFill>
                    <a:srgbClr val="FFFFFF"/>
                  </a:solidFill>
                  <a:latin typeface="Arial"/>
                  <a:ea typeface="Arial"/>
                  <a:cs typeface="Arial"/>
                  <a:sym typeface="Arial"/>
                </a:rPr>
                <a:t>   N2</a:t>
              </a:r>
              <a:endParaRPr sz="500" b="0" i="0" u="none" strike="noStrike" cap="none" dirty="0">
                <a:solidFill>
                  <a:srgbClr val="000000"/>
                </a:solidFill>
                <a:latin typeface="Arial"/>
                <a:ea typeface="Arial"/>
                <a:cs typeface="Arial"/>
                <a:sym typeface="Arial"/>
              </a:endParaRPr>
            </a:p>
          </p:txBody>
        </p:sp>
        <p:sp>
          <p:nvSpPr>
            <p:cNvPr id="309" name="Google Shape;339;p55"/>
            <p:cNvSpPr/>
            <p:nvPr/>
          </p:nvSpPr>
          <p:spPr>
            <a:xfrm>
              <a:off x="1720953" y="2236503"/>
              <a:ext cx="272400" cy="1863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 sz="600" b="0" i="0" u="none" strike="noStrike" cap="none">
                  <a:solidFill>
                    <a:srgbClr val="FFFFFF"/>
                  </a:solidFill>
                  <a:latin typeface="Arial"/>
                  <a:ea typeface="Arial"/>
                  <a:cs typeface="Arial"/>
                  <a:sym typeface="Arial"/>
                </a:rPr>
                <a:t>N3</a:t>
              </a:r>
              <a:endParaRPr sz="600" b="0" i="0" u="none" strike="noStrike" cap="none">
                <a:solidFill>
                  <a:srgbClr val="000000"/>
                </a:solidFill>
                <a:latin typeface="Arial"/>
                <a:ea typeface="Arial"/>
                <a:cs typeface="Arial"/>
                <a:sym typeface="Arial"/>
              </a:endParaRPr>
            </a:p>
          </p:txBody>
        </p:sp>
        <p:sp>
          <p:nvSpPr>
            <p:cNvPr id="310" name="Google Shape;340;p55"/>
            <p:cNvSpPr/>
            <p:nvPr/>
          </p:nvSpPr>
          <p:spPr>
            <a:xfrm>
              <a:off x="1720953" y="2758406"/>
              <a:ext cx="272400" cy="1863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 sz="400" b="0" i="0" u="none" strike="noStrike" cap="none" dirty="0">
                  <a:solidFill>
                    <a:srgbClr val="000000"/>
                  </a:solidFill>
                  <a:latin typeface="Arial"/>
                  <a:ea typeface="Arial"/>
                  <a:cs typeface="Arial"/>
                  <a:sym typeface="Arial"/>
                </a:rPr>
                <a:t>N4</a:t>
              </a:r>
              <a:endParaRPr sz="400" b="0" i="0" u="none" strike="noStrike" cap="none" dirty="0">
                <a:solidFill>
                  <a:srgbClr val="000000"/>
                </a:solidFill>
                <a:latin typeface="Arial"/>
                <a:ea typeface="Arial"/>
                <a:cs typeface="Arial"/>
                <a:sym typeface="Arial"/>
              </a:endParaRPr>
            </a:p>
          </p:txBody>
        </p:sp>
        <p:pic>
          <p:nvPicPr>
            <p:cNvPr id="312" name="Google Shape;341;p55"/>
            <p:cNvPicPr preferRelativeResize="0"/>
            <p:nvPr/>
          </p:nvPicPr>
          <p:blipFill rotWithShape="1">
            <a:blip r:embed="rId3">
              <a:alphaModFix/>
            </a:blip>
            <a:srcRect/>
            <a:stretch/>
          </p:blipFill>
          <p:spPr>
            <a:xfrm>
              <a:off x="662923" y="978948"/>
              <a:ext cx="205556" cy="208711"/>
            </a:xfrm>
            <a:prstGeom prst="rect">
              <a:avLst/>
            </a:prstGeom>
            <a:noFill/>
            <a:ln>
              <a:noFill/>
            </a:ln>
          </p:spPr>
        </p:pic>
        <p:sp>
          <p:nvSpPr>
            <p:cNvPr id="314" name="Google Shape;344;p55"/>
            <p:cNvSpPr/>
            <p:nvPr/>
          </p:nvSpPr>
          <p:spPr>
            <a:xfrm>
              <a:off x="931955" y="989859"/>
              <a:ext cx="1113739" cy="1779270"/>
            </a:xfrm>
            <a:custGeom>
              <a:avLst/>
              <a:gdLst/>
              <a:ahLst/>
              <a:cxnLst/>
              <a:rect l="l" t="t" r="r" b="b"/>
              <a:pathLst>
                <a:path w="731520" h="1524000" extrusionOk="0">
                  <a:moveTo>
                    <a:pt x="0" y="0"/>
                  </a:moveTo>
                  <a:lnTo>
                    <a:pt x="0" y="754380"/>
                  </a:lnTo>
                  <a:lnTo>
                    <a:pt x="731520" y="754380"/>
                  </a:lnTo>
                  <a:lnTo>
                    <a:pt x="731520" y="1524000"/>
                  </a:lnTo>
                  <a:lnTo>
                    <a:pt x="727710" y="1524000"/>
                  </a:lnTo>
                  <a:lnTo>
                    <a:pt x="727710" y="1524000"/>
                  </a:lnTo>
                </a:path>
              </a:pathLst>
            </a:custGeom>
            <a:noFill/>
            <a:ln w="19075" cap="flat" cmpd="sng">
              <a:solidFill>
                <a:srgbClr val="FF0000"/>
              </a:solidFill>
              <a:prstDash val="solid"/>
              <a:round/>
              <a:headEnd type="triangle" w="med" len="med"/>
              <a:tailEnd type="triangle" w="med" len="med"/>
            </a:ln>
          </p:spPr>
        </p:sp>
        <p:pic>
          <p:nvPicPr>
            <p:cNvPr id="315" name="Google Shape;345;p55"/>
            <p:cNvPicPr preferRelativeResize="0"/>
            <p:nvPr/>
          </p:nvPicPr>
          <p:blipFill rotWithShape="1">
            <a:blip r:embed="rId4">
              <a:alphaModFix/>
            </a:blip>
            <a:srcRect b="5222"/>
            <a:stretch/>
          </p:blipFill>
          <p:spPr>
            <a:xfrm>
              <a:off x="2808779" y="860246"/>
              <a:ext cx="344466" cy="440760"/>
            </a:xfrm>
            <a:prstGeom prst="rect">
              <a:avLst/>
            </a:prstGeom>
            <a:noFill/>
            <a:ln w="9525" cap="flat" cmpd="sng">
              <a:solidFill>
                <a:srgbClr val="FFC000"/>
              </a:solidFill>
              <a:prstDash val="solid"/>
              <a:round/>
              <a:headEnd type="none" w="sm" len="sm"/>
              <a:tailEnd type="none" w="sm" len="sm"/>
            </a:ln>
          </p:spPr>
        </p:pic>
        <p:pic>
          <p:nvPicPr>
            <p:cNvPr id="316" name="Google Shape;346;p55"/>
            <p:cNvPicPr preferRelativeResize="0"/>
            <p:nvPr/>
          </p:nvPicPr>
          <p:blipFill rotWithShape="1">
            <a:blip r:embed="rId5">
              <a:alphaModFix/>
            </a:blip>
            <a:srcRect b="8079"/>
            <a:stretch/>
          </p:blipFill>
          <p:spPr>
            <a:xfrm>
              <a:off x="1714760" y="1080626"/>
              <a:ext cx="330258" cy="220696"/>
            </a:xfrm>
            <a:prstGeom prst="rect">
              <a:avLst/>
            </a:prstGeom>
            <a:noFill/>
            <a:ln w="9525" cap="flat" cmpd="sng">
              <a:solidFill>
                <a:srgbClr val="009900"/>
              </a:solidFill>
              <a:prstDash val="solid"/>
              <a:round/>
              <a:headEnd type="none" w="sm" len="sm"/>
              <a:tailEnd type="none" w="sm" len="sm"/>
            </a:ln>
          </p:spPr>
        </p:pic>
        <p:pic>
          <p:nvPicPr>
            <p:cNvPr id="317" name="Google Shape;347;p55"/>
            <p:cNvPicPr preferRelativeResize="0"/>
            <p:nvPr/>
          </p:nvPicPr>
          <p:blipFill rotWithShape="1">
            <a:blip r:embed="rId6">
              <a:alphaModFix/>
            </a:blip>
            <a:srcRect l="2162" b="9999"/>
            <a:stretch/>
          </p:blipFill>
          <p:spPr>
            <a:xfrm>
              <a:off x="2391378" y="1080626"/>
              <a:ext cx="406666" cy="220696"/>
            </a:xfrm>
            <a:prstGeom prst="rect">
              <a:avLst/>
            </a:prstGeom>
            <a:noFill/>
            <a:ln w="9525" cap="flat" cmpd="sng">
              <a:solidFill>
                <a:srgbClr val="009900"/>
              </a:solidFill>
              <a:prstDash val="solid"/>
              <a:round/>
              <a:headEnd type="none" w="sm" len="sm"/>
              <a:tailEnd type="none" w="sm" len="sm"/>
            </a:ln>
          </p:spPr>
        </p:pic>
        <p:pic>
          <p:nvPicPr>
            <p:cNvPr id="318" name="Google Shape;348;p55"/>
            <p:cNvPicPr preferRelativeResize="0"/>
            <p:nvPr/>
          </p:nvPicPr>
          <p:blipFill rotWithShape="1">
            <a:blip r:embed="rId7">
              <a:alphaModFix/>
            </a:blip>
            <a:srcRect b="15590"/>
            <a:stretch/>
          </p:blipFill>
          <p:spPr>
            <a:xfrm>
              <a:off x="2052280" y="1080626"/>
              <a:ext cx="330258" cy="220696"/>
            </a:xfrm>
            <a:prstGeom prst="rect">
              <a:avLst/>
            </a:prstGeom>
            <a:noFill/>
            <a:ln w="9525" cap="flat" cmpd="sng">
              <a:solidFill>
                <a:srgbClr val="009900"/>
              </a:solidFill>
              <a:prstDash val="solid"/>
              <a:round/>
              <a:headEnd type="none" w="sm" len="sm"/>
              <a:tailEnd type="none" w="sm" len="sm"/>
            </a:ln>
          </p:spPr>
        </p:pic>
        <p:cxnSp>
          <p:nvCxnSpPr>
            <p:cNvPr id="319" name="Google Shape;349;p55"/>
            <p:cNvCxnSpPr/>
            <p:nvPr/>
          </p:nvCxnSpPr>
          <p:spPr>
            <a:xfrm rot="10800000" flipH="1">
              <a:off x="2471138" y="1110867"/>
              <a:ext cx="830700" cy="1570500"/>
            </a:xfrm>
            <a:prstGeom prst="straightConnector1">
              <a:avLst/>
            </a:prstGeom>
            <a:noFill/>
            <a:ln w="9525" cap="flat" cmpd="sng">
              <a:solidFill>
                <a:srgbClr val="BFBFBF"/>
              </a:solidFill>
              <a:prstDash val="dashDot"/>
              <a:round/>
              <a:headEnd type="none" w="sm" len="sm"/>
              <a:tailEnd type="none" w="sm" len="sm"/>
            </a:ln>
          </p:spPr>
        </p:cxnSp>
        <p:cxnSp>
          <p:nvCxnSpPr>
            <p:cNvPr id="320" name="Google Shape;350;p55"/>
            <p:cNvCxnSpPr/>
            <p:nvPr/>
          </p:nvCxnSpPr>
          <p:spPr>
            <a:xfrm rot="10800000" flipH="1">
              <a:off x="2307903" y="1114730"/>
              <a:ext cx="638700" cy="1174500"/>
            </a:xfrm>
            <a:prstGeom prst="straightConnector1">
              <a:avLst/>
            </a:prstGeom>
            <a:noFill/>
            <a:ln w="9525" cap="flat" cmpd="sng">
              <a:solidFill>
                <a:srgbClr val="BFBFBF"/>
              </a:solidFill>
              <a:prstDash val="dashDot"/>
              <a:round/>
              <a:headEnd type="none" w="sm" len="sm"/>
              <a:tailEnd type="none" w="sm" len="sm"/>
            </a:ln>
          </p:spPr>
        </p:cxnSp>
        <p:cxnSp>
          <p:nvCxnSpPr>
            <p:cNvPr id="321" name="Google Shape;351;p55"/>
            <p:cNvCxnSpPr>
              <a:stCxn id="324" idx="3"/>
            </p:cNvCxnSpPr>
            <p:nvPr/>
          </p:nvCxnSpPr>
          <p:spPr>
            <a:xfrm rot="10800000" flipH="1">
              <a:off x="1346427" y="1159661"/>
              <a:ext cx="793500" cy="494400"/>
            </a:xfrm>
            <a:prstGeom prst="straightConnector1">
              <a:avLst/>
            </a:prstGeom>
            <a:noFill/>
            <a:ln w="9525" cap="flat" cmpd="sng">
              <a:solidFill>
                <a:srgbClr val="BFBFBF"/>
              </a:solidFill>
              <a:prstDash val="dashDot"/>
              <a:round/>
              <a:headEnd type="none" w="sm" len="sm"/>
              <a:tailEnd type="none" w="sm" len="sm"/>
            </a:ln>
          </p:spPr>
        </p:cxnSp>
        <p:cxnSp>
          <p:nvCxnSpPr>
            <p:cNvPr id="322" name="Google Shape;353;p55"/>
            <p:cNvCxnSpPr/>
            <p:nvPr/>
          </p:nvCxnSpPr>
          <p:spPr>
            <a:xfrm rot="10800000" flipH="1">
              <a:off x="1672646" y="1123199"/>
              <a:ext cx="810600" cy="709800"/>
            </a:xfrm>
            <a:prstGeom prst="straightConnector1">
              <a:avLst/>
            </a:prstGeom>
            <a:noFill/>
            <a:ln w="9525" cap="flat" cmpd="sng">
              <a:solidFill>
                <a:srgbClr val="BFBFBF"/>
              </a:solidFill>
              <a:prstDash val="dashDot"/>
              <a:round/>
              <a:headEnd type="none" w="sm" len="sm"/>
              <a:tailEnd type="none" w="sm" len="sm"/>
            </a:ln>
          </p:spPr>
        </p:cxnSp>
        <p:pic>
          <p:nvPicPr>
            <p:cNvPr id="323" name="Google Shape;354;p55"/>
            <p:cNvPicPr preferRelativeResize="0"/>
            <p:nvPr/>
          </p:nvPicPr>
          <p:blipFill rotWithShape="1">
            <a:blip r:embed="rId4">
              <a:alphaModFix/>
            </a:blip>
            <a:srcRect b="5222"/>
            <a:stretch/>
          </p:blipFill>
          <p:spPr>
            <a:xfrm>
              <a:off x="2126356" y="2460987"/>
              <a:ext cx="344466" cy="440760"/>
            </a:xfrm>
            <a:prstGeom prst="rect">
              <a:avLst/>
            </a:prstGeom>
            <a:noFill/>
            <a:ln w="9525" cap="flat" cmpd="sng">
              <a:solidFill>
                <a:srgbClr val="FFC000"/>
              </a:solidFill>
              <a:prstDash val="solid"/>
              <a:round/>
              <a:headEnd type="none" w="sm" len="sm"/>
              <a:tailEnd type="none" w="sm" len="sm"/>
            </a:ln>
          </p:spPr>
        </p:pic>
        <p:pic>
          <p:nvPicPr>
            <p:cNvPr id="324" name="Google Shape;352;p55"/>
            <p:cNvPicPr preferRelativeResize="0"/>
            <p:nvPr/>
          </p:nvPicPr>
          <p:blipFill rotWithShape="1">
            <a:blip r:embed="rId5">
              <a:alphaModFix/>
            </a:blip>
            <a:srcRect b="8079"/>
            <a:stretch/>
          </p:blipFill>
          <p:spPr>
            <a:xfrm>
              <a:off x="1033850" y="1549712"/>
              <a:ext cx="312577" cy="208698"/>
            </a:xfrm>
            <a:prstGeom prst="rect">
              <a:avLst/>
            </a:prstGeom>
            <a:noFill/>
            <a:ln w="9525" cap="flat" cmpd="sng">
              <a:solidFill>
                <a:srgbClr val="009900"/>
              </a:solidFill>
              <a:prstDash val="solid"/>
              <a:round/>
              <a:headEnd type="none" w="sm" len="sm"/>
              <a:tailEnd type="none" w="sm" len="sm"/>
            </a:ln>
          </p:spPr>
        </p:pic>
        <p:pic>
          <p:nvPicPr>
            <p:cNvPr id="325" name="Google Shape;355;p55"/>
            <p:cNvPicPr preferRelativeResize="0"/>
            <p:nvPr/>
          </p:nvPicPr>
          <p:blipFill rotWithShape="1">
            <a:blip r:embed="rId6">
              <a:alphaModFix/>
            </a:blip>
            <a:srcRect b="9999"/>
            <a:stretch/>
          </p:blipFill>
          <p:spPr>
            <a:xfrm>
              <a:off x="2123199" y="2163885"/>
              <a:ext cx="347624" cy="184702"/>
            </a:xfrm>
            <a:prstGeom prst="rect">
              <a:avLst/>
            </a:prstGeom>
            <a:noFill/>
            <a:ln w="9525" cap="flat" cmpd="sng">
              <a:solidFill>
                <a:srgbClr val="009900"/>
              </a:solidFill>
              <a:prstDash val="solid"/>
              <a:round/>
              <a:headEnd type="none" w="sm" len="sm"/>
              <a:tailEnd type="none" w="sm" len="sm"/>
            </a:ln>
          </p:spPr>
        </p:pic>
        <p:pic>
          <p:nvPicPr>
            <p:cNvPr id="326" name="Google Shape;356;p55"/>
            <p:cNvPicPr preferRelativeResize="0"/>
            <p:nvPr/>
          </p:nvPicPr>
          <p:blipFill rotWithShape="1">
            <a:blip r:embed="rId7">
              <a:alphaModFix/>
            </a:blip>
            <a:srcRect b="15590"/>
            <a:stretch/>
          </p:blipFill>
          <p:spPr>
            <a:xfrm>
              <a:off x="1518883" y="1627143"/>
              <a:ext cx="307841" cy="205541"/>
            </a:xfrm>
            <a:prstGeom prst="rect">
              <a:avLst/>
            </a:prstGeom>
            <a:noFill/>
            <a:ln w="9525" cap="flat" cmpd="sng">
              <a:solidFill>
                <a:srgbClr val="009900"/>
              </a:solidFill>
              <a:prstDash val="solid"/>
              <a:round/>
              <a:headEnd type="none" w="sm" len="sm"/>
              <a:tailEnd type="none" w="sm" len="sm"/>
            </a:ln>
          </p:spPr>
        </p:pic>
        <p:sp>
          <p:nvSpPr>
            <p:cNvPr id="328" name="Google Shape;358;p55"/>
            <p:cNvSpPr/>
            <p:nvPr/>
          </p:nvSpPr>
          <p:spPr>
            <a:xfrm>
              <a:off x="1510697" y="1288432"/>
              <a:ext cx="1966369" cy="186300"/>
            </a:xfrm>
            <a:prstGeom prst="rect">
              <a:avLst/>
            </a:prstGeom>
            <a:solidFill>
              <a:srgbClr val="FFFFFF">
                <a:alpha val="49800"/>
              </a:srgbClr>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 sz="700" b="0" i="1" u="none" strike="noStrike" cap="none" dirty="0">
                  <a:latin typeface="Arial"/>
                  <a:ea typeface="Arial"/>
                  <a:cs typeface="Arial"/>
                  <a:sym typeface="Arial"/>
                </a:rPr>
                <a:t>keystone -&gt; nova -&gt; glance -&gt; network </a:t>
              </a:r>
              <a:endParaRPr sz="700" b="0" i="0" u="none" strike="noStrike" cap="none" dirty="0">
                <a:latin typeface="Arial"/>
                <a:ea typeface="Arial"/>
                <a:cs typeface="Arial"/>
                <a:sym typeface="Arial"/>
              </a:endParaRPr>
            </a:p>
          </p:txBody>
        </p:sp>
        <p:sp>
          <p:nvSpPr>
            <p:cNvPr id="329" name="Google Shape;359;p55"/>
            <p:cNvSpPr/>
            <p:nvPr/>
          </p:nvSpPr>
          <p:spPr>
            <a:xfrm>
              <a:off x="618084" y="2754297"/>
              <a:ext cx="573300" cy="266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 sz="600" i="0" u="none" strike="noStrike" cap="none" dirty="0">
                  <a:solidFill>
                    <a:srgbClr val="000000"/>
                  </a:solidFill>
                  <a:latin typeface="Arial"/>
                  <a:ea typeface="Arial"/>
                  <a:cs typeface="Arial"/>
                  <a:sym typeface="Arial"/>
                </a:rPr>
                <a:t>Services</a:t>
              </a:r>
              <a:endParaRPr sz="600" i="0" u="none" strike="noStrike" cap="none" dirty="0">
                <a:solidFill>
                  <a:srgbClr val="000000"/>
                </a:solidFill>
                <a:latin typeface="Arial"/>
                <a:ea typeface="Arial"/>
                <a:cs typeface="Arial"/>
                <a:sym typeface="Arial"/>
              </a:endParaRPr>
            </a:p>
          </p:txBody>
        </p:sp>
      </p:grpSp>
      <p:grpSp>
        <p:nvGrpSpPr>
          <p:cNvPr id="3" name="Group 2"/>
          <p:cNvGrpSpPr/>
          <p:nvPr/>
        </p:nvGrpSpPr>
        <p:grpSpPr>
          <a:xfrm>
            <a:off x="2830089" y="1048321"/>
            <a:ext cx="1631359" cy="1506239"/>
            <a:chOff x="3512640" y="1021619"/>
            <a:chExt cx="2317483" cy="2139740"/>
          </a:xfrm>
        </p:grpSpPr>
        <p:cxnSp>
          <p:nvCxnSpPr>
            <p:cNvPr id="330" name="Google Shape;360;p55"/>
            <p:cNvCxnSpPr/>
            <p:nvPr/>
          </p:nvCxnSpPr>
          <p:spPr>
            <a:xfrm>
              <a:off x="3674519" y="1186290"/>
              <a:ext cx="300" cy="939300"/>
            </a:xfrm>
            <a:prstGeom prst="straightConnector1">
              <a:avLst/>
            </a:prstGeom>
            <a:noFill/>
            <a:ln w="28425" cap="flat" cmpd="sng">
              <a:solidFill>
                <a:srgbClr val="7F7F7F"/>
              </a:solidFill>
              <a:prstDash val="dashDot"/>
              <a:round/>
              <a:headEnd type="none" w="sm" len="sm"/>
              <a:tailEnd type="none" w="sm" len="sm"/>
            </a:ln>
          </p:spPr>
        </p:cxnSp>
        <p:cxnSp>
          <p:nvCxnSpPr>
            <p:cNvPr id="331" name="Google Shape;361;p55"/>
            <p:cNvCxnSpPr/>
            <p:nvPr/>
          </p:nvCxnSpPr>
          <p:spPr>
            <a:xfrm>
              <a:off x="3938430" y="1341882"/>
              <a:ext cx="300" cy="747300"/>
            </a:xfrm>
            <a:prstGeom prst="straightConnector1">
              <a:avLst/>
            </a:prstGeom>
            <a:noFill/>
            <a:ln w="28425" cap="flat" cmpd="sng">
              <a:solidFill>
                <a:srgbClr val="7F7F7F"/>
              </a:solidFill>
              <a:prstDash val="dashDot"/>
              <a:round/>
              <a:headEnd type="none" w="sm" len="sm"/>
              <a:tailEnd type="none" w="sm" len="sm"/>
            </a:ln>
          </p:spPr>
        </p:cxnSp>
        <p:cxnSp>
          <p:nvCxnSpPr>
            <p:cNvPr id="332" name="Google Shape;362;p55"/>
            <p:cNvCxnSpPr/>
            <p:nvPr/>
          </p:nvCxnSpPr>
          <p:spPr>
            <a:xfrm>
              <a:off x="4204846" y="1587011"/>
              <a:ext cx="300" cy="939300"/>
            </a:xfrm>
            <a:prstGeom prst="straightConnector1">
              <a:avLst/>
            </a:prstGeom>
            <a:noFill/>
            <a:ln w="28425" cap="flat" cmpd="sng">
              <a:solidFill>
                <a:srgbClr val="7F7F7F"/>
              </a:solidFill>
              <a:prstDash val="dashDot"/>
              <a:round/>
              <a:headEnd type="none" w="sm" len="sm"/>
              <a:tailEnd type="none" w="sm" len="sm"/>
            </a:ln>
          </p:spPr>
        </p:cxnSp>
        <p:cxnSp>
          <p:nvCxnSpPr>
            <p:cNvPr id="333" name="Google Shape;363;p55"/>
            <p:cNvCxnSpPr/>
            <p:nvPr/>
          </p:nvCxnSpPr>
          <p:spPr>
            <a:xfrm>
              <a:off x="4466879" y="1078596"/>
              <a:ext cx="300" cy="939300"/>
            </a:xfrm>
            <a:prstGeom prst="straightConnector1">
              <a:avLst/>
            </a:prstGeom>
            <a:noFill/>
            <a:ln w="28425" cap="flat" cmpd="sng">
              <a:solidFill>
                <a:srgbClr val="7F7F7F"/>
              </a:solidFill>
              <a:prstDash val="dashDot"/>
              <a:round/>
              <a:headEnd type="none" w="sm" len="sm"/>
              <a:tailEnd type="none" w="sm" len="sm"/>
            </a:ln>
          </p:spPr>
        </p:cxnSp>
        <p:cxnSp>
          <p:nvCxnSpPr>
            <p:cNvPr id="334" name="Google Shape;364;p55"/>
            <p:cNvCxnSpPr/>
            <p:nvPr/>
          </p:nvCxnSpPr>
          <p:spPr>
            <a:xfrm>
              <a:off x="4995641" y="1765457"/>
              <a:ext cx="300" cy="791100"/>
            </a:xfrm>
            <a:prstGeom prst="straightConnector1">
              <a:avLst/>
            </a:prstGeom>
            <a:noFill/>
            <a:ln w="28425" cap="flat" cmpd="sng">
              <a:solidFill>
                <a:srgbClr val="7F7F7F"/>
              </a:solidFill>
              <a:prstDash val="dashDot"/>
              <a:round/>
              <a:headEnd type="none" w="sm" len="sm"/>
              <a:tailEnd type="none" w="sm" len="sm"/>
            </a:ln>
          </p:spPr>
        </p:cxnSp>
        <p:cxnSp>
          <p:nvCxnSpPr>
            <p:cNvPr id="335" name="Google Shape;365;p55"/>
            <p:cNvCxnSpPr/>
            <p:nvPr/>
          </p:nvCxnSpPr>
          <p:spPr>
            <a:xfrm>
              <a:off x="4737990" y="1021619"/>
              <a:ext cx="300" cy="595800"/>
            </a:xfrm>
            <a:prstGeom prst="straightConnector1">
              <a:avLst/>
            </a:prstGeom>
            <a:noFill/>
            <a:ln w="28425" cap="flat" cmpd="sng">
              <a:solidFill>
                <a:schemeClr val="dk2"/>
              </a:solidFill>
              <a:prstDash val="dashDot"/>
              <a:round/>
              <a:headEnd type="none" w="sm" len="sm"/>
              <a:tailEnd type="none" w="sm" len="sm"/>
            </a:ln>
          </p:spPr>
        </p:cxnSp>
        <p:sp>
          <p:nvSpPr>
            <p:cNvPr id="336" name="Google Shape;366;p55"/>
            <p:cNvSpPr/>
            <p:nvPr/>
          </p:nvSpPr>
          <p:spPr>
            <a:xfrm rot="2918546">
              <a:off x="3578292" y="2673479"/>
              <a:ext cx="527577" cy="183018"/>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 sz="600" b="0" i="0" u="none" strike="noStrike" cap="none">
                  <a:solidFill>
                    <a:srgbClr val="000000"/>
                  </a:solidFill>
                  <a:latin typeface="Arial"/>
                  <a:ea typeface="Arial"/>
                  <a:cs typeface="Arial"/>
                  <a:sym typeface="Arial"/>
                </a:rPr>
                <a:t>image-api</a:t>
              </a:r>
              <a:endParaRPr sz="600" b="0" i="0" u="none" strike="noStrike" cap="none">
                <a:solidFill>
                  <a:srgbClr val="000000"/>
                </a:solidFill>
                <a:latin typeface="Arial"/>
                <a:ea typeface="Arial"/>
                <a:cs typeface="Arial"/>
                <a:sym typeface="Arial"/>
              </a:endParaRPr>
            </a:p>
          </p:txBody>
        </p:sp>
        <p:sp>
          <p:nvSpPr>
            <p:cNvPr id="337" name="Google Shape;367;p55"/>
            <p:cNvSpPr/>
            <p:nvPr/>
          </p:nvSpPr>
          <p:spPr>
            <a:xfrm rot="2919088">
              <a:off x="3858282" y="2726773"/>
              <a:ext cx="686155" cy="183018"/>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 sz="600" b="0" i="0" u="none" strike="noStrike" cap="none">
                  <a:solidFill>
                    <a:srgbClr val="000000"/>
                  </a:solidFill>
                  <a:latin typeface="Arial"/>
                  <a:ea typeface="Arial"/>
                  <a:cs typeface="Arial"/>
                  <a:sym typeface="Arial"/>
                </a:rPr>
                <a:t>image-registry</a:t>
              </a:r>
              <a:endParaRPr sz="600" b="0" i="0" u="none" strike="noStrike" cap="none">
                <a:solidFill>
                  <a:srgbClr val="000000"/>
                </a:solidFill>
                <a:latin typeface="Arial"/>
                <a:ea typeface="Arial"/>
                <a:cs typeface="Arial"/>
                <a:sym typeface="Arial"/>
              </a:endParaRPr>
            </a:p>
          </p:txBody>
        </p:sp>
        <p:sp>
          <p:nvSpPr>
            <p:cNvPr id="338" name="Google Shape;368;p55"/>
            <p:cNvSpPr/>
            <p:nvPr/>
          </p:nvSpPr>
          <p:spPr>
            <a:xfrm rot="2919015">
              <a:off x="5431422" y="2672753"/>
              <a:ext cx="523118" cy="183018"/>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 sz="600" b="0" i="0" u="none" strike="noStrike" cap="none">
                  <a:solidFill>
                    <a:srgbClr val="000000"/>
                  </a:solidFill>
                  <a:latin typeface="Arial"/>
                  <a:ea typeface="Arial"/>
                  <a:cs typeface="Arial"/>
                  <a:sym typeface="Arial"/>
                </a:rPr>
                <a:t>scheduler</a:t>
              </a:r>
              <a:endParaRPr sz="600" b="0" i="0" u="none" strike="noStrike" cap="none">
                <a:solidFill>
                  <a:srgbClr val="000000"/>
                </a:solidFill>
                <a:latin typeface="Arial"/>
                <a:ea typeface="Arial"/>
                <a:cs typeface="Arial"/>
                <a:sym typeface="Arial"/>
              </a:endParaRPr>
            </a:p>
          </p:txBody>
        </p:sp>
        <p:sp>
          <p:nvSpPr>
            <p:cNvPr id="339" name="Google Shape;369;p55"/>
            <p:cNvSpPr/>
            <p:nvPr/>
          </p:nvSpPr>
          <p:spPr>
            <a:xfrm rot="2918180">
              <a:off x="5198941" y="2656271"/>
              <a:ext cx="454878" cy="183018"/>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 sz="600" b="0" i="0" u="none" strike="noStrike" cap="none">
                  <a:solidFill>
                    <a:srgbClr val="000000"/>
                  </a:solidFill>
                  <a:latin typeface="Arial"/>
                  <a:ea typeface="Arial"/>
                  <a:cs typeface="Arial"/>
                  <a:sym typeface="Arial"/>
                </a:rPr>
                <a:t>network</a:t>
              </a:r>
              <a:endParaRPr sz="600" b="0" i="0" u="none" strike="noStrike" cap="none">
                <a:solidFill>
                  <a:srgbClr val="000000"/>
                </a:solidFill>
                <a:latin typeface="Arial"/>
                <a:ea typeface="Arial"/>
                <a:cs typeface="Arial"/>
                <a:sym typeface="Arial"/>
              </a:endParaRPr>
            </a:p>
          </p:txBody>
        </p:sp>
        <p:sp>
          <p:nvSpPr>
            <p:cNvPr id="340" name="Google Shape;370;p55"/>
            <p:cNvSpPr/>
            <p:nvPr/>
          </p:nvSpPr>
          <p:spPr>
            <a:xfrm rot="2919390">
              <a:off x="4923386" y="2662481"/>
              <a:ext cx="482309" cy="183018"/>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 sz="600" b="0" i="0" u="none" strike="noStrike" cap="none">
                  <a:solidFill>
                    <a:srgbClr val="000000"/>
                  </a:solidFill>
                  <a:latin typeface="Arial"/>
                  <a:ea typeface="Arial"/>
                  <a:cs typeface="Arial"/>
                  <a:sym typeface="Arial"/>
                </a:rPr>
                <a:t>compute</a:t>
              </a:r>
              <a:endParaRPr sz="600" b="0" i="0" u="none" strike="noStrike" cap="none">
                <a:solidFill>
                  <a:srgbClr val="000000"/>
                </a:solidFill>
                <a:latin typeface="Arial"/>
                <a:ea typeface="Arial"/>
                <a:cs typeface="Arial"/>
                <a:sym typeface="Arial"/>
              </a:endParaRPr>
            </a:p>
          </p:txBody>
        </p:sp>
        <p:sp>
          <p:nvSpPr>
            <p:cNvPr id="341" name="Google Shape;371;p55"/>
            <p:cNvSpPr/>
            <p:nvPr/>
          </p:nvSpPr>
          <p:spPr>
            <a:xfrm rot="2919434">
              <a:off x="4648077" y="2710592"/>
              <a:ext cx="618564" cy="183018"/>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 sz="600" b="0" i="0" u="none" strike="noStrike" cap="none">
                  <a:solidFill>
                    <a:srgbClr val="000000"/>
                  </a:solidFill>
                  <a:latin typeface="Arial"/>
                  <a:ea typeface="Arial"/>
                  <a:cs typeface="Arial"/>
                  <a:sym typeface="Arial"/>
                </a:rPr>
                <a:t>compute-api</a:t>
              </a:r>
              <a:endParaRPr sz="600" b="0" i="0" u="none" strike="noStrike" cap="none">
                <a:solidFill>
                  <a:srgbClr val="000000"/>
                </a:solidFill>
                <a:latin typeface="Arial"/>
                <a:ea typeface="Arial"/>
                <a:cs typeface="Arial"/>
                <a:sym typeface="Arial"/>
              </a:endParaRPr>
            </a:p>
          </p:txBody>
        </p:sp>
        <p:sp>
          <p:nvSpPr>
            <p:cNvPr id="342" name="Google Shape;372;p55"/>
            <p:cNvSpPr/>
            <p:nvPr/>
          </p:nvSpPr>
          <p:spPr>
            <a:xfrm rot="2918789">
              <a:off x="4139484" y="2687018"/>
              <a:ext cx="540334" cy="183018"/>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 sz="600" b="0" i="0" u="none" strike="noStrike" cap="none" dirty="0">
                  <a:solidFill>
                    <a:srgbClr val="000000"/>
                  </a:solidFill>
                  <a:latin typeface="Arial"/>
                  <a:ea typeface="Arial"/>
                  <a:cs typeface="Arial"/>
                  <a:sym typeface="Arial"/>
                </a:rPr>
                <a:t>rpc-broker</a:t>
              </a:r>
              <a:endParaRPr sz="600" b="0" i="0" u="none" strike="noStrike" cap="none" dirty="0">
                <a:solidFill>
                  <a:srgbClr val="000000"/>
                </a:solidFill>
                <a:latin typeface="Arial"/>
                <a:ea typeface="Arial"/>
                <a:cs typeface="Arial"/>
                <a:sym typeface="Arial"/>
              </a:endParaRPr>
            </a:p>
          </p:txBody>
        </p:sp>
        <p:sp>
          <p:nvSpPr>
            <p:cNvPr id="343" name="Google Shape;373;p55"/>
            <p:cNvSpPr/>
            <p:nvPr/>
          </p:nvSpPr>
          <p:spPr>
            <a:xfrm rot="2919544">
              <a:off x="4370322" y="2730120"/>
              <a:ext cx="678083" cy="183018"/>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 sz="600" b="0" i="0" u="none" strike="noStrike" cap="none">
                  <a:solidFill>
                    <a:srgbClr val="000000"/>
                  </a:solidFill>
                  <a:latin typeface="Arial"/>
                  <a:ea typeface="Arial"/>
                  <a:cs typeface="Arial"/>
                  <a:sym typeface="Arial"/>
                </a:rPr>
                <a:t>authentication</a:t>
              </a:r>
              <a:endParaRPr sz="600" b="0" i="0" u="none" strike="noStrike" cap="none">
                <a:solidFill>
                  <a:srgbClr val="000000"/>
                </a:solidFill>
                <a:latin typeface="Arial"/>
                <a:ea typeface="Arial"/>
                <a:cs typeface="Arial"/>
                <a:sym typeface="Arial"/>
              </a:endParaRPr>
            </a:p>
          </p:txBody>
        </p:sp>
        <p:sp>
          <p:nvSpPr>
            <p:cNvPr id="344" name="Google Shape;374;p55"/>
            <p:cNvSpPr/>
            <p:nvPr/>
          </p:nvSpPr>
          <p:spPr>
            <a:xfrm flipH="1">
              <a:off x="4455634" y="1022245"/>
              <a:ext cx="285174" cy="45090"/>
            </a:xfrm>
            <a:custGeom>
              <a:avLst/>
              <a:gdLst/>
              <a:ahLst/>
              <a:cxnLst/>
              <a:rect l="l" t="t" r="r" b="b"/>
              <a:pathLst>
                <a:path w="21600" h="21600" extrusionOk="0">
                  <a:moveTo>
                    <a:pt x="0" y="0"/>
                  </a:moveTo>
                  <a:lnTo>
                    <a:pt x="21600" y="21600"/>
                  </a:lnTo>
                </a:path>
              </a:pathLst>
            </a:custGeom>
            <a:noFill/>
            <a:ln w="19075" cap="flat" cmpd="sng">
              <a:solidFill>
                <a:schemeClr val="dk2"/>
              </a:solidFill>
              <a:prstDash val="solid"/>
              <a:round/>
              <a:headEnd type="none" w="sm" len="sm"/>
              <a:tailEnd type="stealth" w="med" len="med"/>
            </a:ln>
          </p:spPr>
        </p:sp>
        <p:sp>
          <p:nvSpPr>
            <p:cNvPr id="345" name="Google Shape;375;p55"/>
            <p:cNvSpPr/>
            <p:nvPr/>
          </p:nvSpPr>
          <p:spPr>
            <a:xfrm>
              <a:off x="4462495" y="1083292"/>
              <a:ext cx="287712" cy="42282"/>
            </a:xfrm>
            <a:custGeom>
              <a:avLst/>
              <a:gdLst/>
              <a:ahLst/>
              <a:cxnLst/>
              <a:rect l="l" t="t" r="r" b="b"/>
              <a:pathLst>
                <a:path w="21600" h="21600" extrusionOk="0">
                  <a:moveTo>
                    <a:pt x="0" y="0"/>
                  </a:moveTo>
                  <a:lnTo>
                    <a:pt x="21600" y="21600"/>
                  </a:lnTo>
                </a:path>
              </a:pathLst>
            </a:custGeom>
            <a:noFill/>
            <a:ln w="19075" cap="flat" cmpd="sng">
              <a:solidFill>
                <a:schemeClr val="dk2"/>
              </a:solidFill>
              <a:prstDash val="solid"/>
              <a:round/>
              <a:headEnd type="none" w="sm" len="sm"/>
              <a:tailEnd type="stealth" w="med" len="med"/>
            </a:ln>
          </p:spPr>
        </p:sp>
        <p:sp>
          <p:nvSpPr>
            <p:cNvPr id="346" name="Google Shape;376;p55"/>
            <p:cNvSpPr/>
            <p:nvPr/>
          </p:nvSpPr>
          <p:spPr>
            <a:xfrm flipH="1">
              <a:off x="3665145" y="1141835"/>
              <a:ext cx="1062828" cy="33480"/>
            </a:xfrm>
            <a:custGeom>
              <a:avLst/>
              <a:gdLst/>
              <a:ahLst/>
              <a:cxnLst/>
              <a:rect l="l" t="t" r="r" b="b"/>
              <a:pathLst>
                <a:path w="21600" h="21600" extrusionOk="0">
                  <a:moveTo>
                    <a:pt x="0" y="0"/>
                  </a:moveTo>
                  <a:lnTo>
                    <a:pt x="21600" y="21600"/>
                  </a:lnTo>
                </a:path>
              </a:pathLst>
            </a:custGeom>
            <a:noFill/>
            <a:ln w="19075" cap="flat" cmpd="sng">
              <a:solidFill>
                <a:schemeClr val="dk2"/>
              </a:solidFill>
              <a:prstDash val="solid"/>
              <a:round/>
              <a:headEnd type="none" w="sm" len="sm"/>
              <a:tailEnd type="stealth" w="med" len="med"/>
            </a:ln>
          </p:spPr>
        </p:sp>
        <p:sp>
          <p:nvSpPr>
            <p:cNvPr id="347" name="Google Shape;377;p55"/>
            <p:cNvSpPr/>
            <p:nvPr/>
          </p:nvSpPr>
          <p:spPr>
            <a:xfrm>
              <a:off x="3674831" y="1197873"/>
              <a:ext cx="805518" cy="28782"/>
            </a:xfrm>
            <a:custGeom>
              <a:avLst/>
              <a:gdLst/>
              <a:ahLst/>
              <a:cxnLst/>
              <a:rect l="l" t="t" r="r" b="b"/>
              <a:pathLst>
                <a:path w="21600" h="21600" extrusionOk="0">
                  <a:moveTo>
                    <a:pt x="0" y="0"/>
                  </a:moveTo>
                  <a:lnTo>
                    <a:pt x="21600" y="21600"/>
                  </a:lnTo>
                </a:path>
              </a:pathLst>
            </a:custGeom>
            <a:noFill/>
            <a:ln w="19075" cap="flat" cmpd="sng">
              <a:solidFill>
                <a:schemeClr val="dk2"/>
              </a:solidFill>
              <a:prstDash val="solid"/>
              <a:round/>
              <a:headEnd type="none" w="sm" len="sm"/>
              <a:tailEnd type="stealth" w="med" len="med"/>
            </a:ln>
          </p:spPr>
        </p:sp>
        <p:sp>
          <p:nvSpPr>
            <p:cNvPr id="348" name="Google Shape;378;p55"/>
            <p:cNvSpPr/>
            <p:nvPr/>
          </p:nvSpPr>
          <p:spPr>
            <a:xfrm>
              <a:off x="3940308" y="1348144"/>
              <a:ext cx="527796" cy="28782"/>
            </a:xfrm>
            <a:custGeom>
              <a:avLst/>
              <a:gdLst/>
              <a:ahLst/>
              <a:cxnLst/>
              <a:rect l="l" t="t" r="r" b="b"/>
              <a:pathLst>
                <a:path w="21600" h="21600" extrusionOk="0">
                  <a:moveTo>
                    <a:pt x="0" y="0"/>
                  </a:moveTo>
                  <a:lnTo>
                    <a:pt x="21600" y="21600"/>
                  </a:lnTo>
                </a:path>
              </a:pathLst>
            </a:custGeom>
            <a:noFill/>
            <a:ln w="19075" cap="flat" cmpd="sng">
              <a:solidFill>
                <a:schemeClr val="dk2"/>
              </a:solidFill>
              <a:prstDash val="solid"/>
              <a:round/>
              <a:headEnd type="none" w="sm" len="sm"/>
              <a:tailEnd type="stealth" w="med" len="med"/>
            </a:ln>
          </p:spPr>
        </p:sp>
        <p:sp>
          <p:nvSpPr>
            <p:cNvPr id="349" name="Google Shape;379;p55"/>
            <p:cNvSpPr/>
            <p:nvPr/>
          </p:nvSpPr>
          <p:spPr>
            <a:xfrm>
              <a:off x="3672014" y="1503110"/>
              <a:ext cx="1062828" cy="28782"/>
            </a:xfrm>
            <a:custGeom>
              <a:avLst/>
              <a:gdLst/>
              <a:ahLst/>
              <a:cxnLst/>
              <a:rect l="l" t="t" r="r" b="b"/>
              <a:pathLst>
                <a:path w="21600" h="21600" extrusionOk="0">
                  <a:moveTo>
                    <a:pt x="0" y="0"/>
                  </a:moveTo>
                  <a:lnTo>
                    <a:pt x="21600" y="21600"/>
                  </a:lnTo>
                </a:path>
              </a:pathLst>
            </a:custGeom>
            <a:noFill/>
            <a:ln w="19075" cap="flat" cmpd="sng">
              <a:solidFill>
                <a:schemeClr val="dk2"/>
              </a:solidFill>
              <a:prstDash val="solid"/>
              <a:round/>
              <a:headEnd type="none" w="sm" len="sm"/>
              <a:tailEnd type="stealth" w="med" len="med"/>
            </a:ln>
          </p:spPr>
        </p:sp>
        <p:sp>
          <p:nvSpPr>
            <p:cNvPr id="350" name="Google Shape;380;p55"/>
            <p:cNvSpPr/>
            <p:nvPr/>
          </p:nvSpPr>
          <p:spPr>
            <a:xfrm>
              <a:off x="4202028" y="1606108"/>
              <a:ext cx="1338660" cy="55728"/>
            </a:xfrm>
            <a:custGeom>
              <a:avLst/>
              <a:gdLst/>
              <a:ahLst/>
              <a:cxnLst/>
              <a:rect l="l" t="t" r="r" b="b"/>
              <a:pathLst>
                <a:path w="21600" h="21600" extrusionOk="0">
                  <a:moveTo>
                    <a:pt x="0" y="0"/>
                  </a:moveTo>
                  <a:lnTo>
                    <a:pt x="21600" y="21600"/>
                  </a:lnTo>
                </a:path>
              </a:pathLst>
            </a:custGeom>
            <a:noFill/>
            <a:ln w="19075" cap="flat" cmpd="sng">
              <a:solidFill>
                <a:schemeClr val="dk2"/>
              </a:solidFill>
              <a:prstDash val="solid"/>
              <a:round/>
              <a:headEnd type="none" w="sm" len="sm"/>
              <a:tailEnd type="stealth" w="med" len="med"/>
            </a:ln>
          </p:spPr>
        </p:sp>
        <p:sp>
          <p:nvSpPr>
            <p:cNvPr id="351" name="Google Shape;381;p55"/>
            <p:cNvSpPr/>
            <p:nvPr/>
          </p:nvSpPr>
          <p:spPr>
            <a:xfrm>
              <a:off x="4205159" y="1731959"/>
              <a:ext cx="802386" cy="30996"/>
            </a:xfrm>
            <a:custGeom>
              <a:avLst/>
              <a:gdLst/>
              <a:ahLst/>
              <a:cxnLst/>
              <a:rect l="l" t="t" r="r" b="b"/>
              <a:pathLst>
                <a:path w="21600" h="21600" extrusionOk="0">
                  <a:moveTo>
                    <a:pt x="0" y="0"/>
                  </a:moveTo>
                  <a:lnTo>
                    <a:pt x="21600" y="21600"/>
                  </a:lnTo>
                </a:path>
              </a:pathLst>
            </a:custGeom>
            <a:noFill/>
            <a:ln w="19075" cap="flat" cmpd="sng">
              <a:solidFill>
                <a:srgbClr val="009900"/>
              </a:solidFill>
              <a:prstDash val="solid"/>
              <a:round/>
              <a:headEnd type="none" w="sm" len="sm"/>
              <a:tailEnd type="stealth" w="med" len="med"/>
            </a:ln>
          </p:spPr>
        </p:sp>
        <p:sp>
          <p:nvSpPr>
            <p:cNvPr id="352" name="Google Shape;382;p55"/>
            <p:cNvSpPr/>
            <p:nvPr/>
          </p:nvSpPr>
          <p:spPr>
            <a:xfrm>
              <a:off x="3947822" y="1978653"/>
              <a:ext cx="541890" cy="26622"/>
            </a:xfrm>
            <a:custGeom>
              <a:avLst/>
              <a:gdLst/>
              <a:ahLst/>
              <a:cxnLst/>
              <a:rect l="l" t="t" r="r" b="b"/>
              <a:pathLst>
                <a:path w="21600" h="21600" extrusionOk="0">
                  <a:moveTo>
                    <a:pt x="0" y="0"/>
                  </a:moveTo>
                  <a:lnTo>
                    <a:pt x="21600" y="21600"/>
                  </a:lnTo>
                </a:path>
              </a:pathLst>
            </a:custGeom>
            <a:noFill/>
            <a:ln w="19075" cap="flat" cmpd="sng">
              <a:solidFill>
                <a:srgbClr val="009900"/>
              </a:solidFill>
              <a:prstDash val="solid"/>
              <a:round/>
              <a:headEnd type="none" w="sm" len="sm"/>
              <a:tailEnd type="stealth" w="med" len="med"/>
            </a:ln>
          </p:spPr>
        </p:sp>
        <p:sp>
          <p:nvSpPr>
            <p:cNvPr id="353" name="Google Shape;383;p55"/>
            <p:cNvSpPr/>
            <p:nvPr/>
          </p:nvSpPr>
          <p:spPr>
            <a:xfrm>
              <a:off x="3672014" y="1830574"/>
              <a:ext cx="802386" cy="30996"/>
            </a:xfrm>
            <a:custGeom>
              <a:avLst/>
              <a:gdLst/>
              <a:ahLst/>
              <a:cxnLst/>
              <a:rect l="l" t="t" r="r" b="b"/>
              <a:pathLst>
                <a:path w="21600" h="21600" extrusionOk="0">
                  <a:moveTo>
                    <a:pt x="0" y="0"/>
                  </a:moveTo>
                  <a:lnTo>
                    <a:pt x="21600" y="21600"/>
                  </a:lnTo>
                </a:path>
              </a:pathLst>
            </a:custGeom>
            <a:noFill/>
            <a:ln w="19075" cap="flat" cmpd="sng">
              <a:solidFill>
                <a:srgbClr val="009900"/>
              </a:solidFill>
              <a:prstDash val="solid"/>
              <a:round/>
              <a:headEnd type="none" w="sm" len="sm"/>
              <a:tailEnd type="stealth" w="med" len="med"/>
            </a:ln>
          </p:spPr>
        </p:sp>
        <p:sp>
          <p:nvSpPr>
            <p:cNvPr id="354" name="Google Shape;384;p55"/>
            <p:cNvSpPr/>
            <p:nvPr/>
          </p:nvSpPr>
          <p:spPr>
            <a:xfrm>
              <a:off x="4192949" y="2232234"/>
              <a:ext cx="1075356" cy="35694"/>
            </a:xfrm>
            <a:custGeom>
              <a:avLst/>
              <a:gdLst/>
              <a:ahLst/>
              <a:cxnLst/>
              <a:rect l="l" t="t" r="r" b="b"/>
              <a:pathLst>
                <a:path w="21600" h="21600" extrusionOk="0">
                  <a:moveTo>
                    <a:pt x="0" y="0"/>
                  </a:moveTo>
                  <a:lnTo>
                    <a:pt x="21600" y="21600"/>
                  </a:lnTo>
                </a:path>
              </a:pathLst>
            </a:custGeom>
            <a:noFill/>
            <a:ln w="19075" cap="flat" cmpd="sng">
              <a:solidFill>
                <a:schemeClr val="dk2"/>
              </a:solidFill>
              <a:prstDash val="solid"/>
              <a:round/>
              <a:headEnd type="none" w="sm" len="sm"/>
              <a:tailEnd type="stealth" w="med" len="med"/>
            </a:ln>
          </p:spPr>
        </p:sp>
        <p:sp>
          <p:nvSpPr>
            <p:cNvPr id="355" name="Google Shape;385;p55"/>
            <p:cNvSpPr/>
            <p:nvPr/>
          </p:nvSpPr>
          <p:spPr>
            <a:xfrm>
              <a:off x="4202028" y="2335545"/>
              <a:ext cx="1075356" cy="35694"/>
            </a:xfrm>
            <a:custGeom>
              <a:avLst/>
              <a:gdLst/>
              <a:ahLst/>
              <a:cxnLst/>
              <a:rect l="l" t="t" r="r" b="b"/>
              <a:pathLst>
                <a:path w="21600" h="21600" extrusionOk="0">
                  <a:moveTo>
                    <a:pt x="0" y="0"/>
                  </a:moveTo>
                  <a:lnTo>
                    <a:pt x="21600" y="21600"/>
                  </a:lnTo>
                </a:path>
              </a:pathLst>
            </a:custGeom>
            <a:noFill/>
            <a:ln w="19075" cap="flat" cmpd="sng">
              <a:solidFill>
                <a:srgbClr val="7F7F7F"/>
              </a:solidFill>
              <a:prstDash val="solid"/>
              <a:round/>
              <a:headEnd type="none" w="sm" len="sm"/>
              <a:tailEnd type="stealth" w="med" len="med"/>
            </a:ln>
          </p:spPr>
        </p:sp>
        <p:sp>
          <p:nvSpPr>
            <p:cNvPr id="356" name="Google Shape;386;p55"/>
            <p:cNvSpPr/>
            <p:nvPr/>
          </p:nvSpPr>
          <p:spPr>
            <a:xfrm>
              <a:off x="4205159" y="2434473"/>
              <a:ext cx="1075356" cy="35694"/>
            </a:xfrm>
            <a:custGeom>
              <a:avLst/>
              <a:gdLst/>
              <a:ahLst/>
              <a:cxnLst/>
              <a:rect l="l" t="t" r="r" b="b"/>
              <a:pathLst>
                <a:path w="21600" h="21600" extrusionOk="0">
                  <a:moveTo>
                    <a:pt x="0" y="0"/>
                  </a:moveTo>
                  <a:lnTo>
                    <a:pt x="21600" y="21600"/>
                  </a:lnTo>
                </a:path>
              </a:pathLst>
            </a:custGeom>
            <a:noFill/>
            <a:ln w="19075" cap="flat" cmpd="sng">
              <a:solidFill>
                <a:srgbClr val="7F7F7F"/>
              </a:solidFill>
              <a:prstDash val="solid"/>
              <a:round/>
              <a:headEnd type="none" w="sm" len="sm"/>
              <a:tailEnd type="stealth" w="med" len="med"/>
            </a:ln>
          </p:spPr>
        </p:sp>
        <p:sp>
          <p:nvSpPr>
            <p:cNvPr id="357" name="Google Shape;387;p55"/>
            <p:cNvSpPr/>
            <p:nvPr/>
          </p:nvSpPr>
          <p:spPr>
            <a:xfrm>
              <a:off x="4205159" y="2539662"/>
              <a:ext cx="802386" cy="30996"/>
            </a:xfrm>
            <a:custGeom>
              <a:avLst/>
              <a:gdLst/>
              <a:ahLst/>
              <a:cxnLst/>
              <a:rect l="l" t="t" r="r" b="b"/>
              <a:pathLst>
                <a:path w="21600" h="21600" extrusionOk="0">
                  <a:moveTo>
                    <a:pt x="0" y="0"/>
                  </a:moveTo>
                  <a:lnTo>
                    <a:pt x="21600" y="21600"/>
                  </a:lnTo>
                </a:path>
              </a:pathLst>
            </a:custGeom>
            <a:noFill/>
            <a:ln w="19075" cap="flat" cmpd="sng">
              <a:solidFill>
                <a:srgbClr val="7F7F7F"/>
              </a:solidFill>
              <a:prstDash val="solid"/>
              <a:round/>
              <a:headEnd type="none" w="sm" len="sm"/>
              <a:tailEnd type="stealth" w="med" len="med"/>
            </a:ln>
          </p:spPr>
        </p:sp>
        <p:sp>
          <p:nvSpPr>
            <p:cNvPr id="358" name="Google Shape;388;p55"/>
            <p:cNvSpPr/>
            <p:nvPr/>
          </p:nvSpPr>
          <p:spPr>
            <a:xfrm flipH="1">
              <a:off x="3665119" y="1253912"/>
              <a:ext cx="802386" cy="30996"/>
            </a:xfrm>
            <a:custGeom>
              <a:avLst/>
              <a:gdLst/>
              <a:ahLst/>
              <a:cxnLst/>
              <a:rect l="l" t="t" r="r" b="b"/>
              <a:pathLst>
                <a:path w="21600" h="21600" extrusionOk="0">
                  <a:moveTo>
                    <a:pt x="0" y="0"/>
                  </a:moveTo>
                  <a:lnTo>
                    <a:pt x="21600" y="21600"/>
                  </a:lnTo>
                </a:path>
              </a:pathLst>
            </a:custGeom>
            <a:noFill/>
            <a:ln w="19075" cap="flat" cmpd="sng">
              <a:solidFill>
                <a:schemeClr val="dk2"/>
              </a:solidFill>
              <a:prstDash val="solid"/>
              <a:round/>
              <a:headEnd type="none" w="sm" len="sm"/>
              <a:tailEnd type="stealth" w="med" len="med"/>
            </a:ln>
          </p:spPr>
        </p:sp>
        <p:sp>
          <p:nvSpPr>
            <p:cNvPr id="359" name="Google Shape;389;p55"/>
            <p:cNvSpPr/>
            <p:nvPr/>
          </p:nvSpPr>
          <p:spPr>
            <a:xfrm flipH="1">
              <a:off x="3932442" y="1399799"/>
              <a:ext cx="532872" cy="30996"/>
            </a:xfrm>
            <a:custGeom>
              <a:avLst/>
              <a:gdLst/>
              <a:ahLst/>
              <a:cxnLst/>
              <a:rect l="l" t="t" r="r" b="b"/>
              <a:pathLst>
                <a:path w="21600" h="21600" extrusionOk="0">
                  <a:moveTo>
                    <a:pt x="0" y="0"/>
                  </a:moveTo>
                  <a:lnTo>
                    <a:pt x="21600" y="21600"/>
                  </a:lnTo>
                </a:path>
              </a:pathLst>
            </a:custGeom>
            <a:noFill/>
            <a:ln w="19075" cap="flat" cmpd="sng">
              <a:solidFill>
                <a:schemeClr val="dk2"/>
              </a:solidFill>
              <a:prstDash val="solid"/>
              <a:round/>
              <a:headEnd type="none" w="sm" len="sm"/>
              <a:tailEnd type="stealth" w="med" len="med"/>
            </a:ln>
          </p:spPr>
        </p:sp>
        <p:sp>
          <p:nvSpPr>
            <p:cNvPr id="360" name="Google Shape;390;p55"/>
            <p:cNvSpPr/>
            <p:nvPr/>
          </p:nvSpPr>
          <p:spPr>
            <a:xfrm flipH="1">
              <a:off x="3656039" y="1451455"/>
              <a:ext cx="290844" cy="35694"/>
            </a:xfrm>
            <a:custGeom>
              <a:avLst/>
              <a:gdLst/>
              <a:ahLst/>
              <a:cxnLst/>
              <a:rect l="l" t="t" r="r" b="b"/>
              <a:pathLst>
                <a:path w="21600" h="21600" extrusionOk="0">
                  <a:moveTo>
                    <a:pt x="0" y="0"/>
                  </a:moveTo>
                  <a:lnTo>
                    <a:pt x="21600" y="21600"/>
                  </a:lnTo>
                </a:path>
              </a:pathLst>
            </a:custGeom>
            <a:noFill/>
            <a:ln w="19075" cap="flat" cmpd="sng">
              <a:solidFill>
                <a:schemeClr val="dk2"/>
              </a:solidFill>
              <a:prstDash val="solid"/>
              <a:round/>
              <a:headEnd type="none" w="sm" len="sm"/>
              <a:tailEnd type="stealth" w="med" len="med"/>
            </a:ln>
          </p:spPr>
        </p:sp>
        <p:sp>
          <p:nvSpPr>
            <p:cNvPr id="361" name="Google Shape;391;p55"/>
            <p:cNvSpPr/>
            <p:nvPr/>
          </p:nvSpPr>
          <p:spPr>
            <a:xfrm flipH="1">
              <a:off x="4192960" y="1563531"/>
              <a:ext cx="539082" cy="24408"/>
            </a:xfrm>
            <a:custGeom>
              <a:avLst/>
              <a:gdLst/>
              <a:ahLst/>
              <a:cxnLst/>
              <a:rect l="l" t="t" r="r" b="b"/>
              <a:pathLst>
                <a:path w="21600" h="21600" extrusionOk="0">
                  <a:moveTo>
                    <a:pt x="0" y="0"/>
                  </a:moveTo>
                  <a:lnTo>
                    <a:pt x="21600" y="21600"/>
                  </a:lnTo>
                </a:path>
              </a:pathLst>
            </a:custGeom>
            <a:noFill/>
            <a:ln w="19075" cap="flat" cmpd="sng">
              <a:solidFill>
                <a:schemeClr val="dk2"/>
              </a:solidFill>
              <a:prstDash val="solid"/>
              <a:round/>
              <a:headEnd type="none" w="sm" len="sm"/>
              <a:tailEnd type="stealth" w="med" len="med"/>
            </a:ln>
          </p:spPr>
        </p:sp>
        <p:sp>
          <p:nvSpPr>
            <p:cNvPr id="362" name="Google Shape;392;p55"/>
            <p:cNvSpPr/>
            <p:nvPr/>
          </p:nvSpPr>
          <p:spPr>
            <a:xfrm flipH="1">
              <a:off x="4201390" y="1678112"/>
              <a:ext cx="1326456" cy="35694"/>
            </a:xfrm>
            <a:custGeom>
              <a:avLst/>
              <a:gdLst/>
              <a:ahLst/>
              <a:cxnLst/>
              <a:rect l="l" t="t" r="r" b="b"/>
              <a:pathLst>
                <a:path w="21600" h="21600" extrusionOk="0">
                  <a:moveTo>
                    <a:pt x="0" y="0"/>
                  </a:moveTo>
                  <a:lnTo>
                    <a:pt x="21600" y="21600"/>
                  </a:lnTo>
                </a:path>
              </a:pathLst>
            </a:custGeom>
            <a:noFill/>
            <a:ln w="19075" cap="flat" cmpd="sng">
              <a:solidFill>
                <a:schemeClr val="dk2"/>
              </a:solidFill>
              <a:prstDash val="solid"/>
              <a:round/>
              <a:headEnd type="none" w="sm" len="sm"/>
              <a:tailEnd type="stealth" w="med" len="med"/>
            </a:ln>
          </p:spPr>
        </p:sp>
        <p:sp>
          <p:nvSpPr>
            <p:cNvPr id="363" name="Google Shape;393;p55"/>
            <p:cNvSpPr/>
            <p:nvPr/>
          </p:nvSpPr>
          <p:spPr>
            <a:xfrm flipH="1">
              <a:off x="3672007" y="1781423"/>
              <a:ext cx="1338660" cy="24408"/>
            </a:xfrm>
            <a:custGeom>
              <a:avLst/>
              <a:gdLst/>
              <a:ahLst/>
              <a:cxnLst/>
              <a:rect l="l" t="t" r="r" b="b"/>
              <a:pathLst>
                <a:path w="21600" h="21600" extrusionOk="0">
                  <a:moveTo>
                    <a:pt x="0" y="0"/>
                  </a:moveTo>
                  <a:lnTo>
                    <a:pt x="21600" y="21600"/>
                  </a:lnTo>
                </a:path>
              </a:pathLst>
            </a:custGeom>
            <a:noFill/>
            <a:ln w="19075" cap="flat" cmpd="sng">
              <a:solidFill>
                <a:srgbClr val="009900"/>
              </a:solidFill>
              <a:prstDash val="solid"/>
              <a:round/>
              <a:headEnd type="none" w="sm" len="sm"/>
              <a:tailEnd type="stealth" w="med" len="med"/>
            </a:ln>
          </p:spPr>
        </p:sp>
        <p:sp>
          <p:nvSpPr>
            <p:cNvPr id="364" name="Google Shape;394;p55"/>
            <p:cNvSpPr/>
            <p:nvPr/>
          </p:nvSpPr>
          <p:spPr>
            <a:xfrm flipH="1">
              <a:off x="3680444" y="1886612"/>
              <a:ext cx="787374" cy="17496"/>
            </a:xfrm>
            <a:custGeom>
              <a:avLst/>
              <a:gdLst/>
              <a:ahLst/>
              <a:cxnLst/>
              <a:rect l="l" t="t" r="r" b="b"/>
              <a:pathLst>
                <a:path w="21600" h="21600" extrusionOk="0">
                  <a:moveTo>
                    <a:pt x="0" y="0"/>
                  </a:moveTo>
                  <a:lnTo>
                    <a:pt x="21600" y="21600"/>
                  </a:lnTo>
                </a:path>
              </a:pathLst>
            </a:custGeom>
            <a:noFill/>
            <a:ln w="19075" cap="flat" cmpd="sng">
              <a:solidFill>
                <a:srgbClr val="009900"/>
              </a:solidFill>
              <a:prstDash val="solid"/>
              <a:round/>
              <a:headEnd type="none" w="sm" len="sm"/>
              <a:tailEnd type="stealth" w="med" len="med"/>
            </a:ln>
          </p:spPr>
        </p:sp>
        <p:sp>
          <p:nvSpPr>
            <p:cNvPr id="365" name="Google Shape;395;p55"/>
            <p:cNvSpPr/>
            <p:nvPr/>
          </p:nvSpPr>
          <p:spPr>
            <a:xfrm flipH="1">
              <a:off x="4192311" y="2183083"/>
              <a:ext cx="811782" cy="28782"/>
            </a:xfrm>
            <a:custGeom>
              <a:avLst/>
              <a:gdLst/>
              <a:ahLst/>
              <a:cxnLst/>
              <a:rect l="l" t="t" r="r" b="b"/>
              <a:pathLst>
                <a:path w="21600" h="21600" extrusionOk="0">
                  <a:moveTo>
                    <a:pt x="0" y="0"/>
                  </a:moveTo>
                  <a:lnTo>
                    <a:pt x="21600" y="21600"/>
                  </a:lnTo>
                </a:path>
              </a:pathLst>
            </a:custGeom>
            <a:noFill/>
            <a:ln w="19075" cap="flat" cmpd="sng">
              <a:solidFill>
                <a:schemeClr val="dk2"/>
              </a:solidFill>
              <a:prstDash val="solid"/>
              <a:round/>
              <a:headEnd type="none" w="sm" len="sm"/>
              <a:tailEnd type="stealth" w="med" len="med"/>
            </a:ln>
          </p:spPr>
        </p:sp>
        <p:sp>
          <p:nvSpPr>
            <p:cNvPr id="366" name="Google Shape;396;p55"/>
            <p:cNvSpPr/>
            <p:nvPr/>
          </p:nvSpPr>
          <p:spPr>
            <a:xfrm flipH="1">
              <a:off x="4180446" y="2288585"/>
              <a:ext cx="1084428" cy="28782"/>
            </a:xfrm>
            <a:custGeom>
              <a:avLst/>
              <a:gdLst/>
              <a:ahLst/>
              <a:cxnLst/>
              <a:rect l="l" t="t" r="r" b="b"/>
              <a:pathLst>
                <a:path w="21600" h="21600" extrusionOk="0">
                  <a:moveTo>
                    <a:pt x="0" y="0"/>
                  </a:moveTo>
                  <a:lnTo>
                    <a:pt x="21600" y="21600"/>
                  </a:lnTo>
                </a:path>
              </a:pathLst>
            </a:custGeom>
            <a:noFill/>
            <a:ln w="19075" cap="flat" cmpd="sng">
              <a:solidFill>
                <a:srgbClr val="7F7F7F"/>
              </a:solidFill>
              <a:prstDash val="solid"/>
              <a:round/>
              <a:headEnd type="none" w="sm" len="sm"/>
              <a:tailEnd type="stealth" w="med" len="med"/>
            </a:ln>
          </p:spPr>
        </p:sp>
        <p:sp>
          <p:nvSpPr>
            <p:cNvPr id="367" name="Google Shape;397;p55"/>
            <p:cNvSpPr/>
            <p:nvPr/>
          </p:nvSpPr>
          <p:spPr>
            <a:xfrm flipH="1">
              <a:off x="4201418" y="2393774"/>
              <a:ext cx="1065960" cy="26622"/>
            </a:xfrm>
            <a:custGeom>
              <a:avLst/>
              <a:gdLst/>
              <a:ahLst/>
              <a:cxnLst/>
              <a:rect l="l" t="t" r="r" b="b"/>
              <a:pathLst>
                <a:path w="21600" h="21600" extrusionOk="0">
                  <a:moveTo>
                    <a:pt x="0" y="0"/>
                  </a:moveTo>
                  <a:lnTo>
                    <a:pt x="21600" y="21600"/>
                  </a:lnTo>
                </a:path>
              </a:pathLst>
            </a:custGeom>
            <a:noFill/>
            <a:ln w="19075" cap="flat" cmpd="sng">
              <a:solidFill>
                <a:srgbClr val="7F7F7F"/>
              </a:solidFill>
              <a:prstDash val="solid"/>
              <a:round/>
              <a:headEnd type="none" w="sm" len="sm"/>
              <a:tailEnd type="stealth" w="med" len="med"/>
            </a:ln>
          </p:spPr>
        </p:sp>
        <p:sp>
          <p:nvSpPr>
            <p:cNvPr id="368" name="Google Shape;398;p55"/>
            <p:cNvSpPr/>
            <p:nvPr/>
          </p:nvSpPr>
          <p:spPr>
            <a:xfrm flipH="1">
              <a:off x="4192340" y="2494894"/>
              <a:ext cx="1065960" cy="26622"/>
            </a:xfrm>
            <a:custGeom>
              <a:avLst/>
              <a:gdLst/>
              <a:ahLst/>
              <a:cxnLst/>
              <a:rect l="l" t="t" r="r" b="b"/>
              <a:pathLst>
                <a:path w="21600" h="21600" extrusionOk="0">
                  <a:moveTo>
                    <a:pt x="0" y="0"/>
                  </a:moveTo>
                  <a:lnTo>
                    <a:pt x="21600" y="21600"/>
                  </a:lnTo>
                </a:path>
              </a:pathLst>
            </a:custGeom>
            <a:noFill/>
            <a:ln w="19075" cap="flat" cmpd="sng">
              <a:solidFill>
                <a:srgbClr val="7F7F7F"/>
              </a:solidFill>
              <a:prstDash val="solid"/>
              <a:round/>
              <a:headEnd type="none" w="sm" len="sm"/>
              <a:tailEnd type="stealth" w="med" len="med"/>
            </a:ln>
          </p:spPr>
        </p:sp>
        <p:cxnSp>
          <p:nvCxnSpPr>
            <p:cNvPr id="371" name="Google Shape;401;p55"/>
            <p:cNvCxnSpPr/>
            <p:nvPr/>
          </p:nvCxnSpPr>
          <p:spPr>
            <a:xfrm>
              <a:off x="5278649" y="2252896"/>
              <a:ext cx="300" cy="245100"/>
            </a:xfrm>
            <a:prstGeom prst="straightConnector1">
              <a:avLst/>
            </a:prstGeom>
            <a:noFill/>
            <a:ln w="28425" cap="flat" cmpd="sng">
              <a:solidFill>
                <a:srgbClr val="7F7F7F"/>
              </a:solidFill>
              <a:prstDash val="dashDot"/>
              <a:round/>
              <a:headEnd type="none" w="sm" len="sm"/>
              <a:tailEnd type="none" w="sm" len="sm"/>
            </a:ln>
          </p:spPr>
        </p:cxnSp>
        <p:cxnSp>
          <p:nvCxnSpPr>
            <p:cNvPr id="372" name="Google Shape;402;p55"/>
            <p:cNvCxnSpPr/>
            <p:nvPr/>
          </p:nvCxnSpPr>
          <p:spPr>
            <a:xfrm>
              <a:off x="5525029" y="1679365"/>
              <a:ext cx="300" cy="48300"/>
            </a:xfrm>
            <a:prstGeom prst="straightConnector1">
              <a:avLst/>
            </a:prstGeom>
            <a:noFill/>
            <a:ln w="28425" cap="flat" cmpd="sng">
              <a:solidFill>
                <a:srgbClr val="7F7F7F"/>
              </a:solidFill>
              <a:prstDash val="dashDot"/>
              <a:round/>
              <a:headEnd type="none" w="sm" len="sm"/>
              <a:tailEnd type="none" w="sm" len="sm"/>
            </a:ln>
          </p:spPr>
        </p:cxnSp>
        <p:sp>
          <p:nvSpPr>
            <p:cNvPr id="373" name="Google Shape;403;p55"/>
            <p:cNvSpPr/>
            <p:nvPr/>
          </p:nvSpPr>
          <p:spPr>
            <a:xfrm>
              <a:off x="3687354" y="1319968"/>
              <a:ext cx="277074" cy="16902"/>
            </a:xfrm>
            <a:custGeom>
              <a:avLst/>
              <a:gdLst/>
              <a:ahLst/>
              <a:cxnLst/>
              <a:rect l="l" t="t" r="r" b="b"/>
              <a:pathLst>
                <a:path w="21600" h="21600" extrusionOk="0">
                  <a:moveTo>
                    <a:pt x="0" y="0"/>
                  </a:moveTo>
                  <a:lnTo>
                    <a:pt x="21600" y="21600"/>
                  </a:lnTo>
                </a:path>
              </a:pathLst>
            </a:custGeom>
            <a:noFill/>
            <a:ln w="19075" cap="flat" cmpd="sng">
              <a:solidFill>
                <a:schemeClr val="dk2"/>
              </a:solidFill>
              <a:prstDash val="solid"/>
              <a:round/>
              <a:headEnd type="none" w="sm" len="sm"/>
              <a:tailEnd type="stealth" w="med" len="med"/>
            </a:ln>
          </p:spPr>
        </p:sp>
        <p:sp>
          <p:nvSpPr>
            <p:cNvPr id="374" name="Google Shape;404;p55"/>
            <p:cNvSpPr/>
            <p:nvPr/>
          </p:nvSpPr>
          <p:spPr>
            <a:xfrm>
              <a:off x="3678901" y="1935450"/>
              <a:ext cx="280206" cy="13500"/>
            </a:xfrm>
            <a:custGeom>
              <a:avLst/>
              <a:gdLst/>
              <a:ahLst/>
              <a:cxnLst/>
              <a:rect l="l" t="t" r="r" b="b"/>
              <a:pathLst>
                <a:path w="21600" h="21600" extrusionOk="0">
                  <a:moveTo>
                    <a:pt x="0" y="0"/>
                  </a:moveTo>
                  <a:lnTo>
                    <a:pt x="21600" y="21600"/>
                  </a:lnTo>
                </a:path>
              </a:pathLst>
            </a:custGeom>
            <a:noFill/>
            <a:ln w="19075" cap="flat" cmpd="sng">
              <a:solidFill>
                <a:srgbClr val="009900"/>
              </a:solidFill>
              <a:prstDash val="solid"/>
              <a:round/>
              <a:headEnd type="none" w="sm" len="sm"/>
              <a:tailEnd type="stealth" w="med" len="med"/>
            </a:ln>
          </p:spPr>
        </p:sp>
        <p:sp>
          <p:nvSpPr>
            <p:cNvPr id="375" name="Google Shape;405;p55"/>
            <p:cNvSpPr/>
            <p:nvPr/>
          </p:nvSpPr>
          <p:spPr>
            <a:xfrm>
              <a:off x="4192949" y="1761387"/>
              <a:ext cx="294894" cy="11286"/>
            </a:xfrm>
            <a:custGeom>
              <a:avLst/>
              <a:gdLst/>
              <a:ahLst/>
              <a:cxnLst/>
              <a:rect l="l" t="t" r="r" b="b"/>
              <a:pathLst>
                <a:path w="21600" h="21600" extrusionOk="0">
                  <a:moveTo>
                    <a:pt x="0" y="0"/>
                  </a:moveTo>
                  <a:lnTo>
                    <a:pt x="21600" y="21600"/>
                  </a:lnTo>
                </a:path>
              </a:pathLst>
            </a:custGeom>
            <a:noFill/>
            <a:ln w="19075" cap="flat" cmpd="sng">
              <a:solidFill>
                <a:srgbClr val="193F93"/>
              </a:solidFill>
              <a:prstDash val="solid"/>
              <a:round/>
              <a:headEnd type="none" w="sm" len="sm"/>
              <a:tailEnd type="stealth" w="med" len="med"/>
            </a:ln>
          </p:spPr>
        </p:sp>
        <p:sp>
          <p:nvSpPr>
            <p:cNvPr id="376" name="Google Shape;406;p55"/>
            <p:cNvSpPr/>
            <p:nvPr/>
          </p:nvSpPr>
          <p:spPr>
            <a:xfrm>
              <a:off x="4473766" y="1825252"/>
              <a:ext cx="521856" cy="20034"/>
            </a:xfrm>
            <a:custGeom>
              <a:avLst/>
              <a:gdLst/>
              <a:ahLst/>
              <a:cxnLst/>
              <a:rect l="l" t="t" r="r" b="b"/>
              <a:pathLst>
                <a:path w="21600" h="21600" extrusionOk="0">
                  <a:moveTo>
                    <a:pt x="0" y="0"/>
                  </a:moveTo>
                  <a:lnTo>
                    <a:pt x="21600" y="21600"/>
                  </a:lnTo>
                </a:path>
              </a:pathLst>
            </a:custGeom>
            <a:noFill/>
            <a:ln w="19075" cap="flat" cmpd="sng">
              <a:solidFill>
                <a:srgbClr val="193F93"/>
              </a:solidFill>
              <a:prstDash val="solid"/>
              <a:round/>
              <a:headEnd type="none" w="sm" len="sm"/>
              <a:tailEnd type="stealth" w="med" len="med"/>
            </a:ln>
          </p:spPr>
        </p:sp>
        <p:sp>
          <p:nvSpPr>
            <p:cNvPr id="377" name="Google Shape;407;p55"/>
            <p:cNvSpPr/>
            <p:nvPr/>
          </p:nvSpPr>
          <p:spPr>
            <a:xfrm flipH="1">
              <a:off x="4446195" y="1877534"/>
              <a:ext cx="538488" cy="61398"/>
            </a:xfrm>
            <a:custGeom>
              <a:avLst/>
              <a:gdLst/>
              <a:ahLst/>
              <a:cxnLst/>
              <a:rect l="l" t="t" r="r" b="b"/>
              <a:pathLst>
                <a:path w="21600" h="21600" extrusionOk="0">
                  <a:moveTo>
                    <a:pt x="0" y="0"/>
                  </a:moveTo>
                  <a:lnTo>
                    <a:pt x="21600" y="21600"/>
                  </a:lnTo>
                </a:path>
              </a:pathLst>
            </a:custGeom>
            <a:noFill/>
            <a:ln w="19075" cap="flat" cmpd="sng">
              <a:solidFill>
                <a:srgbClr val="193F93"/>
              </a:solidFill>
              <a:prstDash val="solid"/>
              <a:round/>
              <a:headEnd type="none" w="sm" len="sm"/>
              <a:tailEnd type="stealth" w="med" len="med"/>
            </a:ln>
          </p:spPr>
        </p:sp>
        <p:sp>
          <p:nvSpPr>
            <p:cNvPr id="378" name="Google Shape;408;p55"/>
            <p:cNvSpPr/>
            <p:nvPr/>
          </p:nvSpPr>
          <p:spPr>
            <a:xfrm flipH="1">
              <a:off x="3936530" y="1910718"/>
              <a:ext cx="538488" cy="61398"/>
            </a:xfrm>
            <a:custGeom>
              <a:avLst/>
              <a:gdLst/>
              <a:ahLst/>
              <a:cxnLst/>
              <a:rect l="l" t="t" r="r" b="b"/>
              <a:pathLst>
                <a:path w="21600" h="21600" extrusionOk="0">
                  <a:moveTo>
                    <a:pt x="0" y="0"/>
                  </a:moveTo>
                  <a:lnTo>
                    <a:pt x="21600" y="21600"/>
                  </a:lnTo>
                </a:path>
              </a:pathLst>
            </a:custGeom>
            <a:noFill/>
            <a:ln w="19075" cap="flat" cmpd="sng">
              <a:solidFill>
                <a:srgbClr val="193F93"/>
              </a:solidFill>
              <a:prstDash val="solid"/>
              <a:round/>
              <a:headEnd type="none" w="sm" len="sm"/>
              <a:tailEnd type="stealth" w="med" len="med"/>
            </a:ln>
          </p:spPr>
        </p:sp>
        <p:sp>
          <p:nvSpPr>
            <p:cNvPr id="379" name="Google Shape;409;p55"/>
            <p:cNvSpPr/>
            <p:nvPr/>
          </p:nvSpPr>
          <p:spPr>
            <a:xfrm>
              <a:off x="3938430" y="2008394"/>
              <a:ext cx="277074" cy="11286"/>
            </a:xfrm>
            <a:custGeom>
              <a:avLst/>
              <a:gdLst/>
              <a:ahLst/>
              <a:cxnLst/>
              <a:rect l="l" t="t" r="r" b="b"/>
              <a:pathLst>
                <a:path w="21600" h="21600" extrusionOk="0">
                  <a:moveTo>
                    <a:pt x="0" y="0"/>
                  </a:moveTo>
                  <a:lnTo>
                    <a:pt x="21600" y="21600"/>
                  </a:lnTo>
                </a:path>
              </a:pathLst>
            </a:custGeom>
            <a:noFill/>
            <a:ln w="19075" cap="flat" cmpd="sng">
              <a:solidFill>
                <a:srgbClr val="193F93"/>
              </a:solidFill>
              <a:prstDash val="solid"/>
              <a:round/>
              <a:headEnd type="none" w="sm" len="sm"/>
              <a:tailEnd type="stealth" w="med" len="med"/>
            </a:ln>
          </p:spPr>
        </p:sp>
        <p:sp>
          <p:nvSpPr>
            <p:cNvPr id="380" name="Google Shape;410;p55"/>
            <p:cNvSpPr/>
            <p:nvPr/>
          </p:nvSpPr>
          <p:spPr>
            <a:xfrm>
              <a:off x="4203594" y="2076015"/>
              <a:ext cx="807678" cy="31590"/>
            </a:xfrm>
            <a:custGeom>
              <a:avLst/>
              <a:gdLst/>
              <a:ahLst/>
              <a:cxnLst/>
              <a:rect l="l" t="t" r="r" b="b"/>
              <a:pathLst>
                <a:path w="21600" h="21600" extrusionOk="0">
                  <a:moveTo>
                    <a:pt x="0" y="0"/>
                  </a:moveTo>
                  <a:lnTo>
                    <a:pt x="21600" y="21600"/>
                  </a:lnTo>
                </a:path>
              </a:pathLst>
            </a:custGeom>
            <a:noFill/>
            <a:ln w="19075" cap="flat" cmpd="sng">
              <a:solidFill>
                <a:srgbClr val="193F93"/>
              </a:solidFill>
              <a:prstDash val="solid"/>
              <a:round/>
              <a:headEnd type="none" w="sm" len="sm"/>
              <a:tailEnd type="stealth" w="med" len="med"/>
            </a:ln>
          </p:spPr>
        </p:sp>
        <p:sp>
          <p:nvSpPr>
            <p:cNvPr id="381" name="Google Shape;411;p55"/>
            <p:cNvSpPr/>
            <p:nvPr/>
          </p:nvSpPr>
          <p:spPr>
            <a:xfrm>
              <a:off x="3956901" y="1600786"/>
              <a:ext cx="357300" cy="1977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 sz="600" b="1" i="0" u="none" strike="noStrike" cap="none">
                  <a:solidFill>
                    <a:srgbClr val="009900"/>
                  </a:solidFill>
                  <a:latin typeface="Arial"/>
                  <a:ea typeface="Arial"/>
                  <a:cs typeface="Arial"/>
                  <a:sym typeface="Arial"/>
                </a:rPr>
                <a:t>30%</a:t>
              </a:r>
              <a:endParaRPr sz="600" b="0" i="0" u="none" strike="noStrike" cap="none">
                <a:solidFill>
                  <a:srgbClr val="000000"/>
                </a:solidFill>
                <a:latin typeface="Arial"/>
                <a:ea typeface="Arial"/>
                <a:cs typeface="Arial"/>
                <a:sym typeface="Arial"/>
              </a:endParaRPr>
            </a:p>
          </p:txBody>
        </p:sp>
        <p:sp>
          <p:nvSpPr>
            <p:cNvPr id="382" name="Google Shape;412;p55"/>
            <p:cNvSpPr/>
            <p:nvPr/>
          </p:nvSpPr>
          <p:spPr>
            <a:xfrm>
              <a:off x="3755147" y="1656402"/>
              <a:ext cx="357300" cy="1977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 sz="600" b="1" i="0" u="none" strike="noStrike" cap="none">
                  <a:solidFill>
                    <a:srgbClr val="193F93"/>
                  </a:solidFill>
                  <a:latin typeface="Arial"/>
                  <a:ea typeface="Arial"/>
                  <a:cs typeface="Arial"/>
                  <a:sym typeface="Arial"/>
                </a:rPr>
                <a:t>70%</a:t>
              </a:r>
              <a:endParaRPr sz="600" b="0" i="0" u="none" strike="noStrike" cap="none">
                <a:solidFill>
                  <a:srgbClr val="000000"/>
                </a:solidFill>
                <a:latin typeface="Arial"/>
                <a:ea typeface="Arial"/>
                <a:cs typeface="Arial"/>
                <a:sym typeface="Arial"/>
              </a:endParaRPr>
            </a:p>
          </p:txBody>
        </p:sp>
        <p:sp>
          <p:nvSpPr>
            <p:cNvPr id="383" name="Google Shape;413;p55"/>
            <p:cNvSpPr/>
            <p:nvPr/>
          </p:nvSpPr>
          <p:spPr>
            <a:xfrm>
              <a:off x="4469383" y="2027178"/>
              <a:ext cx="541890" cy="26622"/>
            </a:xfrm>
            <a:custGeom>
              <a:avLst/>
              <a:gdLst/>
              <a:ahLst/>
              <a:cxnLst/>
              <a:rect l="l" t="t" r="r" b="b"/>
              <a:pathLst>
                <a:path w="21600" h="21600" extrusionOk="0">
                  <a:moveTo>
                    <a:pt x="0" y="0"/>
                  </a:moveTo>
                  <a:lnTo>
                    <a:pt x="21600" y="21600"/>
                  </a:lnTo>
                </a:path>
              </a:pathLst>
            </a:custGeom>
            <a:noFill/>
            <a:ln w="19075" cap="flat" cmpd="sng">
              <a:solidFill>
                <a:srgbClr val="009900"/>
              </a:solidFill>
              <a:prstDash val="solid"/>
              <a:round/>
              <a:headEnd type="none" w="sm" len="sm"/>
              <a:tailEnd type="stealth" w="med" len="med"/>
            </a:ln>
          </p:spPr>
        </p:sp>
        <p:sp>
          <p:nvSpPr>
            <p:cNvPr id="384" name="Google Shape;414;p55"/>
            <p:cNvSpPr/>
            <p:nvPr/>
          </p:nvSpPr>
          <p:spPr>
            <a:xfrm>
              <a:off x="3512640" y="2178818"/>
              <a:ext cx="765414" cy="1845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 sz="600" b="1" i="0" u="none" strike="noStrike" cap="none" dirty="0">
                  <a:solidFill>
                    <a:srgbClr val="990000"/>
                  </a:solidFill>
                  <a:latin typeface="Arial"/>
                  <a:ea typeface="Arial"/>
                  <a:cs typeface="Arial"/>
                  <a:sym typeface="Arial"/>
                </a:rPr>
                <a:t>Warning Y</a:t>
              </a:r>
              <a:endParaRPr sz="600" b="0" i="0" u="none" strike="noStrike" cap="none" dirty="0">
                <a:solidFill>
                  <a:srgbClr val="000000"/>
                </a:solidFill>
                <a:latin typeface="Arial"/>
                <a:ea typeface="Arial"/>
                <a:cs typeface="Arial"/>
                <a:sym typeface="Arial"/>
              </a:endParaRPr>
            </a:p>
          </p:txBody>
        </p:sp>
        <p:sp>
          <p:nvSpPr>
            <p:cNvPr id="385" name="Google Shape;415;p55"/>
            <p:cNvSpPr/>
            <p:nvPr/>
          </p:nvSpPr>
          <p:spPr>
            <a:xfrm>
              <a:off x="4765225" y="1072648"/>
              <a:ext cx="851185" cy="1845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 sz="600" b="1" i="0" u="none" strike="noStrike" cap="none" dirty="0">
                  <a:solidFill>
                    <a:srgbClr val="990000"/>
                  </a:solidFill>
                  <a:latin typeface="Arial"/>
                  <a:ea typeface="Arial"/>
                  <a:cs typeface="Arial"/>
                  <a:sym typeface="Arial"/>
                </a:rPr>
                <a:t>Warning A</a:t>
              </a:r>
              <a:endParaRPr sz="600" b="0" i="0" u="none" strike="noStrike" cap="none" dirty="0">
                <a:solidFill>
                  <a:srgbClr val="000000"/>
                </a:solidFill>
                <a:latin typeface="Arial"/>
                <a:ea typeface="Arial"/>
                <a:cs typeface="Arial"/>
                <a:sym typeface="Arial"/>
              </a:endParaRPr>
            </a:p>
          </p:txBody>
        </p:sp>
        <p:sp>
          <p:nvSpPr>
            <p:cNvPr id="386" name="Google Shape;416;p55"/>
            <p:cNvSpPr/>
            <p:nvPr/>
          </p:nvSpPr>
          <p:spPr>
            <a:xfrm>
              <a:off x="4976229" y="1719437"/>
              <a:ext cx="850449" cy="1845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 sz="600" b="1" i="0" u="none" strike="noStrike" cap="none">
                  <a:solidFill>
                    <a:srgbClr val="009900"/>
                  </a:solidFill>
                  <a:latin typeface="Arial"/>
                  <a:ea typeface="Arial"/>
                  <a:cs typeface="Arial"/>
                  <a:sym typeface="Arial"/>
                </a:rPr>
                <a:t>Warning B</a:t>
              </a:r>
              <a:endParaRPr sz="600" b="0" i="0" u="none" strike="noStrike" cap="none">
                <a:solidFill>
                  <a:srgbClr val="000000"/>
                </a:solidFill>
                <a:latin typeface="Arial"/>
                <a:ea typeface="Arial"/>
                <a:cs typeface="Arial"/>
                <a:sym typeface="Arial"/>
              </a:endParaRPr>
            </a:p>
          </p:txBody>
        </p:sp>
        <p:sp>
          <p:nvSpPr>
            <p:cNvPr id="387" name="Google Shape;417;p55"/>
            <p:cNvSpPr/>
            <p:nvPr/>
          </p:nvSpPr>
          <p:spPr>
            <a:xfrm>
              <a:off x="4979674" y="2028743"/>
              <a:ext cx="850449" cy="1845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 sz="600" b="1" i="0" u="none" strike="noStrike" cap="none">
                  <a:solidFill>
                    <a:srgbClr val="193F93"/>
                  </a:solidFill>
                  <a:latin typeface="Arial"/>
                  <a:ea typeface="Arial"/>
                  <a:cs typeface="Arial"/>
                  <a:sym typeface="Arial"/>
                </a:rPr>
                <a:t>Warning C</a:t>
              </a:r>
              <a:endParaRPr sz="600" b="0" i="0" u="none" strike="noStrike" cap="none">
                <a:solidFill>
                  <a:srgbClr val="000000"/>
                </a:solidFill>
                <a:latin typeface="Arial"/>
                <a:ea typeface="Arial"/>
                <a:cs typeface="Arial"/>
                <a:sym typeface="Arial"/>
              </a:endParaRPr>
            </a:p>
          </p:txBody>
        </p:sp>
        <p:sp>
          <p:nvSpPr>
            <p:cNvPr id="388" name="Google Shape;418;p55"/>
            <p:cNvSpPr/>
            <p:nvPr/>
          </p:nvSpPr>
          <p:spPr>
            <a:xfrm>
              <a:off x="4985504" y="2496796"/>
              <a:ext cx="659221" cy="156203"/>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 sz="600" b="1" i="0" u="none" strike="noStrike" cap="none" dirty="0">
                  <a:solidFill>
                    <a:srgbClr val="990000"/>
                  </a:solidFill>
                  <a:latin typeface="Arial"/>
                  <a:ea typeface="Arial"/>
                  <a:cs typeface="Arial"/>
                  <a:sym typeface="Arial"/>
                </a:rPr>
                <a:t>Error Z</a:t>
              </a:r>
              <a:endParaRPr sz="600" b="0" i="0" u="none" strike="noStrike" cap="none" dirty="0">
                <a:solidFill>
                  <a:srgbClr val="000000"/>
                </a:solidFill>
                <a:latin typeface="Arial"/>
                <a:ea typeface="Arial"/>
                <a:cs typeface="Arial"/>
                <a:sym typeface="Arial"/>
              </a:endParaRPr>
            </a:p>
          </p:txBody>
        </p:sp>
      </p:grpSp>
      <p:cxnSp>
        <p:nvCxnSpPr>
          <p:cNvPr id="389" name="Google Shape;419;p55"/>
          <p:cNvCxnSpPr/>
          <p:nvPr/>
        </p:nvCxnSpPr>
        <p:spPr>
          <a:xfrm>
            <a:off x="2254178" y="1912109"/>
            <a:ext cx="860688" cy="0"/>
          </a:xfrm>
          <a:prstGeom prst="straightConnector1">
            <a:avLst/>
          </a:prstGeom>
          <a:noFill/>
          <a:ln w="28425" cap="flat" cmpd="sng">
            <a:solidFill>
              <a:srgbClr val="7F7F7F"/>
            </a:solidFill>
            <a:prstDash val="dot"/>
            <a:round/>
            <a:headEnd type="none" w="sm" len="sm"/>
            <a:tailEnd type="stealth" w="med" len="med"/>
          </a:ln>
        </p:spPr>
      </p:cxnSp>
      <p:sp>
        <p:nvSpPr>
          <p:cNvPr id="390" name="Google Shape;420;p55"/>
          <p:cNvSpPr/>
          <p:nvPr/>
        </p:nvSpPr>
        <p:spPr>
          <a:xfrm>
            <a:off x="4987590" y="2277858"/>
            <a:ext cx="337500" cy="149400"/>
          </a:xfrm>
          <a:prstGeom prst="rect">
            <a:avLst/>
          </a:prstGeom>
          <a:solidFill>
            <a:schemeClr val="bg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dirty="0">
                <a:solidFill>
                  <a:srgbClr val="CC4125"/>
                </a:solidFill>
              </a:rPr>
              <a:t>a1</a:t>
            </a:r>
            <a:endParaRPr sz="600" dirty="0">
              <a:solidFill>
                <a:srgbClr val="CC4125"/>
              </a:solidFill>
            </a:endParaRPr>
          </a:p>
        </p:txBody>
      </p:sp>
      <p:sp>
        <p:nvSpPr>
          <p:cNvPr id="391" name="Google Shape;421;p55"/>
          <p:cNvSpPr/>
          <p:nvPr/>
        </p:nvSpPr>
        <p:spPr>
          <a:xfrm>
            <a:off x="5366461" y="2277858"/>
            <a:ext cx="337500" cy="149400"/>
          </a:xfrm>
          <a:prstGeom prst="rect">
            <a:avLst/>
          </a:prstGeom>
          <a:solidFill>
            <a:schemeClr val="bg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dirty="0">
                <a:solidFill>
                  <a:srgbClr val="CC4125"/>
                </a:solidFill>
              </a:rPr>
              <a:t>62</a:t>
            </a:r>
            <a:endParaRPr sz="600" dirty="0">
              <a:solidFill>
                <a:srgbClr val="CC4125"/>
              </a:solidFill>
            </a:endParaRPr>
          </a:p>
        </p:txBody>
      </p:sp>
      <p:sp>
        <p:nvSpPr>
          <p:cNvPr id="392" name="Google Shape;422;p55"/>
          <p:cNvSpPr/>
          <p:nvPr/>
        </p:nvSpPr>
        <p:spPr>
          <a:xfrm>
            <a:off x="5745332" y="2277858"/>
            <a:ext cx="337500" cy="149400"/>
          </a:xfrm>
          <a:prstGeom prst="rect">
            <a:avLst/>
          </a:prstGeom>
          <a:solidFill>
            <a:schemeClr val="bg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dirty="0">
                <a:solidFill>
                  <a:srgbClr val="CC4125"/>
                </a:solidFill>
              </a:rPr>
              <a:t>e2</a:t>
            </a:r>
            <a:endParaRPr sz="600" dirty="0">
              <a:solidFill>
                <a:srgbClr val="CC4125"/>
              </a:solidFill>
            </a:endParaRPr>
          </a:p>
        </p:txBody>
      </p:sp>
      <p:sp>
        <p:nvSpPr>
          <p:cNvPr id="395" name="Google Shape;425;p55"/>
          <p:cNvSpPr/>
          <p:nvPr/>
        </p:nvSpPr>
        <p:spPr>
          <a:xfrm>
            <a:off x="6383429" y="2277858"/>
            <a:ext cx="337500" cy="149400"/>
          </a:xfrm>
          <a:prstGeom prst="rect">
            <a:avLst/>
          </a:prstGeom>
          <a:solidFill>
            <a:schemeClr val="bg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dirty="0">
                <a:solidFill>
                  <a:srgbClr val="CC4125"/>
                </a:solidFill>
              </a:rPr>
              <a:t>28</a:t>
            </a:r>
            <a:endParaRPr sz="600" dirty="0">
              <a:solidFill>
                <a:srgbClr val="CC4125"/>
              </a:solidFill>
            </a:endParaRPr>
          </a:p>
        </p:txBody>
      </p:sp>
      <p:cxnSp>
        <p:nvCxnSpPr>
          <p:cNvPr id="396" name="Google Shape;426;p55"/>
          <p:cNvCxnSpPr>
            <a:endCxn id="395" idx="1"/>
          </p:cNvCxnSpPr>
          <p:nvPr/>
        </p:nvCxnSpPr>
        <p:spPr>
          <a:xfrm>
            <a:off x="6130529" y="2352558"/>
            <a:ext cx="252900" cy="0"/>
          </a:xfrm>
          <a:prstGeom prst="straightConnector1">
            <a:avLst/>
          </a:prstGeom>
          <a:noFill/>
          <a:ln w="9525" cap="flat" cmpd="sng">
            <a:solidFill>
              <a:schemeClr val="dk2"/>
            </a:solidFill>
            <a:prstDash val="dot"/>
            <a:round/>
            <a:headEnd type="none" w="med" len="med"/>
            <a:tailEnd type="none" w="med" len="med"/>
          </a:ln>
        </p:spPr>
      </p:cxnSp>
      <p:sp>
        <p:nvSpPr>
          <p:cNvPr id="397" name="Google Shape;427;p55"/>
          <p:cNvSpPr txBox="1"/>
          <p:nvPr/>
        </p:nvSpPr>
        <p:spPr>
          <a:xfrm>
            <a:off x="4582544" y="2211576"/>
            <a:ext cx="486900" cy="282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600" dirty="0"/>
              <a:t>Trace t1</a:t>
            </a:r>
            <a:endParaRPr sz="600" dirty="0"/>
          </a:p>
        </p:txBody>
      </p:sp>
      <p:sp>
        <p:nvSpPr>
          <p:cNvPr id="398" name="Google Shape;428;p55"/>
          <p:cNvSpPr txBox="1"/>
          <p:nvPr/>
        </p:nvSpPr>
        <p:spPr>
          <a:xfrm>
            <a:off x="4491364" y="2127573"/>
            <a:ext cx="885900" cy="94466"/>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600"/>
              <a:t>Sequence of spans</a:t>
            </a:r>
            <a:endParaRPr sz="600"/>
          </a:p>
        </p:txBody>
      </p:sp>
      <p:cxnSp>
        <p:nvCxnSpPr>
          <p:cNvPr id="132" name="Google Shape;419;p55"/>
          <p:cNvCxnSpPr>
            <a:endCxn id="143" idx="1"/>
          </p:cNvCxnSpPr>
          <p:nvPr/>
        </p:nvCxnSpPr>
        <p:spPr>
          <a:xfrm>
            <a:off x="4461448" y="1760093"/>
            <a:ext cx="717308" cy="31962"/>
          </a:xfrm>
          <a:prstGeom prst="straightConnector1">
            <a:avLst/>
          </a:prstGeom>
          <a:noFill/>
          <a:ln w="28425" cap="flat" cmpd="sng">
            <a:solidFill>
              <a:srgbClr val="7F7F7F"/>
            </a:solidFill>
            <a:prstDash val="dot"/>
            <a:round/>
            <a:headEnd type="none" w="sm" len="sm"/>
            <a:tailEnd type="stealth" w="med" len="med"/>
          </a:ln>
        </p:spPr>
      </p:cxnSp>
      <p:sp>
        <p:nvSpPr>
          <p:cNvPr id="131" name="TextBox 130"/>
          <p:cNvSpPr txBox="1"/>
          <p:nvPr/>
        </p:nvSpPr>
        <p:spPr>
          <a:xfrm>
            <a:off x="184737" y="3451752"/>
            <a:ext cx="8905002" cy="1061829"/>
          </a:xfrm>
          <a:prstGeom prst="rect">
            <a:avLst/>
          </a:prstGeom>
          <a:noFill/>
        </p:spPr>
        <p:txBody>
          <a:bodyPr wrap="none" rtlCol="0">
            <a:spAutoFit/>
          </a:bodyPr>
          <a:lstStyle/>
          <a:p>
            <a:r>
              <a:rPr lang="en-US" sz="700" dirty="0">
                <a:latin typeface="Courier New" panose="02070309020205020404" pitchFamily="49" charset="0"/>
                <a:cs typeface="Courier New" panose="02070309020205020404" pitchFamily="49" charset="0"/>
              </a:rPr>
              <a:t>                          </a:t>
            </a:r>
            <a:r>
              <a:rPr lang="en-US" sz="700" b="1" dirty="0">
                <a:solidFill>
                  <a:srgbClr val="009900"/>
                </a:solidFill>
                <a:latin typeface="Courier New" panose="02070309020205020404" pitchFamily="49" charset="0"/>
                <a:cs typeface="Courier New" panose="02070309020205020404" pitchFamily="49" charset="0"/>
              </a:rPr>
              <a:t>auth_tokens_v3</a:t>
            </a:r>
            <a:r>
              <a:rPr lang="en-US" sz="700" dirty="0">
                <a:latin typeface="Courier New" panose="02070309020205020404" pitchFamily="49" charset="0"/>
                <a:cs typeface="Courier New" panose="02070309020205020404" pitchFamily="49" charset="0"/>
              </a:rPr>
              <a:t>  1314421019193f1313162f253233191e341a3c3b402f2624192f214521162f163e2746282c192f2e2e24161d2c2c161628241635287a</a:t>
            </a:r>
          </a:p>
          <a:p>
            <a:r>
              <a:rPr lang="en-US" sz="700" dirty="0">
                <a:latin typeface="Courier New" panose="02070309020205020404" pitchFamily="49" charset="0"/>
                <a:cs typeface="Courier New" panose="02070309020205020404" pitchFamily="49" charset="0"/>
              </a:rPr>
              <a:t>                               </a:t>
            </a:r>
            <a:r>
              <a:rPr lang="en-US" sz="700" b="1" dirty="0">
                <a:solidFill>
                  <a:srgbClr val="009900"/>
                </a:solidFill>
                <a:latin typeface="Courier New" panose="02070309020205020404" pitchFamily="49" charset="0"/>
                <a:cs typeface="Courier New" panose="02070309020205020404" pitchFamily="49" charset="0"/>
              </a:rPr>
              <a:t>images_v2</a:t>
            </a:r>
            <a:r>
              <a:rPr lang="en-US" sz="700" dirty="0">
                <a:latin typeface="Courier New" panose="02070309020205020404" pitchFamily="49" charset="0"/>
                <a:cs typeface="Courier New" panose="02070309020205020404" pitchFamily="49" charset="0"/>
              </a:rPr>
              <a:t>  4342421119131</a:t>
            </a:r>
            <a:r>
              <a:rPr lang="en-US" sz="700" b="1" dirty="0">
                <a:solidFill>
                  <a:srgbClr val="0276C4"/>
                </a:solidFill>
                <a:latin typeface="Courier New" panose="02070309020205020404" pitchFamily="49" charset="0"/>
                <a:cs typeface="Courier New" panose="02070309020205020404" pitchFamily="49" charset="0"/>
              </a:rPr>
              <a:t>616161</a:t>
            </a:r>
            <a:r>
              <a:rPr lang="en-US" sz="700" dirty="0">
                <a:latin typeface="Courier New" panose="02070309020205020404" pitchFamily="49" charset="0"/>
                <a:cs typeface="Courier New" panose="02070309020205020404" pitchFamily="49" charset="0"/>
              </a:rPr>
              <a:t>a311316192216162f23213e1d2127272728241621191d5e5c471d132c4a16241616213c63</a:t>
            </a:r>
          </a:p>
          <a:p>
            <a:r>
              <a:rPr lang="en-US" sz="700" dirty="0">
                <a:latin typeface="Courier New" panose="02070309020205020404" pitchFamily="49" charset="0"/>
                <a:cs typeface="Courier New" panose="02070309020205020404" pitchFamily="49" charset="0"/>
              </a:rPr>
              <a:t>               _var__detail_flavors_v2.1  5d1342131415131</a:t>
            </a:r>
            <a:r>
              <a:rPr lang="en-US" sz="700" b="1" dirty="0">
                <a:solidFill>
                  <a:srgbClr val="0276C4"/>
                </a:solidFill>
                <a:latin typeface="Courier New" panose="02070309020205020404" pitchFamily="49" charset="0"/>
                <a:cs typeface="Courier New" panose="02070309020205020404" pitchFamily="49" charset="0"/>
              </a:rPr>
              <a:t>6161</a:t>
            </a:r>
            <a:r>
              <a:rPr lang="en-US" sz="700" dirty="0">
                <a:latin typeface="Courier New" panose="02070309020205020404" pitchFamily="49" charset="0"/>
                <a:cs typeface="Courier New" panose="02070309020205020404" pitchFamily="49" charset="0"/>
              </a:rPr>
              <a:t>b193b21242113364024192f162f131d21161621212c27282c2c2d162f5e5c132c16164d</a:t>
            </a:r>
          </a:p>
          <a:p>
            <a:r>
              <a:rPr lang="en-US" sz="700" dirty="0">
                <a:latin typeface="Courier New" panose="02070309020205020404" pitchFamily="49" charset="0"/>
                <a:cs typeface="Courier New" panose="02070309020205020404" pitchFamily="49" charset="0"/>
              </a:rPr>
              <a:t>                        image_schemas_v2  141319133113162f1644161b331e351a213b1613133b13192f5116132113131616252121282c2c162d21582e2e161d13643b132c4a78134d213c21</a:t>
            </a:r>
          </a:p>
          <a:p>
            <a:r>
              <a:rPr lang="en-US" sz="700" dirty="0">
                <a:latin typeface="Courier New" panose="02070309020205020404" pitchFamily="49" charset="0"/>
                <a:cs typeface="Courier New" panose="02070309020205020404" pitchFamily="49" charset="0"/>
              </a:rPr>
              <a:t>                           </a:t>
            </a:r>
            <a:r>
              <a:rPr lang="en-US" sz="700" dirty="0" err="1">
                <a:latin typeface="Courier New" panose="02070309020205020404" pitchFamily="49" charset="0"/>
                <a:cs typeface="Courier New" panose="02070309020205020404" pitchFamily="49" charset="0"/>
              </a:rPr>
              <a:t>gather_result</a:t>
            </a:r>
            <a:r>
              <a:rPr lang="en-US" sz="700" dirty="0">
                <a:latin typeface="Courier New" panose="02070309020205020404" pitchFamily="49" charset="0"/>
                <a:cs typeface="Courier New" panose="02070309020205020404" pitchFamily="49" charset="0"/>
              </a:rPr>
              <a:t>  1912141613252128211a1f402f221921162f2713282b2d2416131d13211a5a21</a:t>
            </a:r>
          </a:p>
          <a:p>
            <a:r>
              <a:rPr lang="en-US" sz="700" dirty="0">
                <a:latin typeface="Courier New" panose="02070309020205020404" pitchFamily="49" charset="0"/>
                <a:cs typeface="Courier New" panose="02070309020205020404" pitchFamily="49" charset="0"/>
              </a:rPr>
              <a:t>                    security-groups_v2.0  4c1319131d19131316132f</a:t>
            </a:r>
          </a:p>
          <a:p>
            <a:r>
              <a:rPr lang="en-US" sz="700" dirty="0">
                <a:latin typeface="Courier New" panose="02070309020205020404" pitchFamily="49" charset="0"/>
                <a:cs typeface="Courier New" panose="02070309020205020404" pitchFamily="49" charset="0"/>
              </a:rPr>
              <a:t>                         _var__images_v2  121313251b2f192f35211f241916223b1613231616242713462c53241654192c285a21</a:t>
            </a:r>
          </a:p>
          <a:p>
            <a:r>
              <a:rPr lang="en-US" sz="700" dirty="0">
                <a:latin typeface="Courier New" panose="02070309020205020404" pitchFamily="49" charset="0"/>
                <a:cs typeface="Courier New" panose="02070309020205020404" pitchFamily="49" charset="0"/>
              </a:rPr>
              <a:t>         _var___var__action_servers_v2.1  61135d106c12131325191b1c193d281a4022136d13162f3b292116231d1627272741283b2416131d5c2f4a5121352f</a:t>
            </a:r>
            <a:r>
              <a:rPr lang="en-US" sz="700" b="1" dirty="0">
                <a:solidFill>
                  <a:srgbClr val="FF0000"/>
                </a:solidFill>
                <a:latin typeface="Courier New" panose="02070309020205020404" pitchFamily="49" charset="0"/>
                <a:cs typeface="Courier New" panose="02070309020205020404" pitchFamily="49" charset="0"/>
              </a:rPr>
              <a:t>13</a:t>
            </a:r>
          </a:p>
          <a:p>
            <a:r>
              <a:rPr lang="en-US" sz="700" dirty="0">
                <a:latin typeface="Courier New" panose="02070309020205020404" pitchFamily="49" charset="0"/>
                <a:cs typeface="Courier New" panose="02070309020205020404" pitchFamily="49" charset="0"/>
              </a:rPr>
              <a:t> neutronclient.v2_0.client.retry_request  </a:t>
            </a:r>
            <a:r>
              <a:rPr lang="en-US" sz="700" b="1" dirty="0">
                <a:solidFill>
                  <a:srgbClr val="FF0000"/>
                </a:solidFill>
                <a:latin typeface="Courier New" panose="02070309020205020404" pitchFamily="49" charset="0"/>
                <a:cs typeface="Courier New" panose="02070309020205020404" pitchFamily="49" charset="0"/>
              </a:rPr>
              <a:t>16</a:t>
            </a:r>
            <a:r>
              <a:rPr lang="en-US" sz="700" dirty="0">
                <a:latin typeface="Courier New" panose="02070309020205020404" pitchFamily="49" charset="0"/>
                <a:cs typeface="Courier New" panose="02070309020205020404" pitchFamily="49" charset="0"/>
              </a:rPr>
              <a:t>2f1319132f165124191316</a:t>
            </a:r>
          </a:p>
        </p:txBody>
      </p:sp>
      <p:sp>
        <p:nvSpPr>
          <p:cNvPr id="7" name="TextBox 6"/>
          <p:cNvSpPr txBox="1"/>
          <p:nvPr/>
        </p:nvSpPr>
        <p:spPr>
          <a:xfrm>
            <a:off x="448687" y="3097754"/>
            <a:ext cx="3025187" cy="230832"/>
          </a:xfrm>
          <a:prstGeom prst="rect">
            <a:avLst/>
          </a:prstGeom>
          <a:noFill/>
        </p:spPr>
        <p:txBody>
          <a:bodyPr wrap="none" rtlCol="0">
            <a:spAutoFit/>
          </a:bodyPr>
          <a:lstStyle/>
          <a:p>
            <a:r>
              <a:rPr lang="en-US" sz="900" b="1" dirty="0">
                <a:solidFill>
                  <a:schemeClr val="tx2"/>
                </a:solidFill>
                <a:latin typeface="Arial"/>
                <a:ea typeface="Arial"/>
                <a:cs typeface="Arial"/>
              </a:rPr>
              <a:t>4. </a:t>
            </a:r>
            <a:r>
              <a:rPr lang="en-US" sz="900" b="1" dirty="0">
                <a:latin typeface="Arial" panose="020B0604020202020204" pitchFamily="34" charset="0"/>
                <a:cs typeface="Arial" panose="020B0604020202020204" pitchFamily="34" charset="0"/>
              </a:rPr>
              <a:t>Sequence Classification: </a:t>
            </a:r>
            <a:r>
              <a:rPr lang="en-US" sz="900" dirty="0">
                <a:latin typeface="Arial" panose="020B0604020202020204" pitchFamily="34" charset="0"/>
                <a:cs typeface="Arial" panose="020B0604020202020204" pitchFamily="34" charset="0"/>
              </a:rPr>
              <a:t>identify invalid sequences</a:t>
            </a:r>
          </a:p>
        </p:txBody>
      </p:sp>
      <p:sp>
        <p:nvSpPr>
          <p:cNvPr id="133" name="TextBox 132"/>
          <p:cNvSpPr txBox="1"/>
          <p:nvPr/>
        </p:nvSpPr>
        <p:spPr>
          <a:xfrm>
            <a:off x="1557454" y="4450756"/>
            <a:ext cx="1588897" cy="646331"/>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Service call encoding </a:t>
            </a:r>
          </a:p>
          <a:p>
            <a:r>
              <a:rPr lang="en-US" sz="700" dirty="0">
                <a:solidFill>
                  <a:srgbClr val="FF0000"/>
                </a:solidFill>
                <a:latin typeface="Arial" panose="020B0604020202020204" pitchFamily="34" charset="0"/>
                <a:cs typeface="Arial" panose="020B0604020202020204" pitchFamily="34" charset="0"/>
              </a:rPr>
              <a:t>16: </a:t>
            </a:r>
            <a:r>
              <a:rPr lang="en-US" sz="700" b="1" dirty="0">
                <a:solidFill>
                  <a:srgbClr val="FF0000"/>
                </a:solidFill>
                <a:latin typeface="Arial" panose="020B0604020202020204" pitchFamily="34" charset="0"/>
                <a:cs typeface="Arial" panose="020B0604020202020204" pitchFamily="34" charset="0"/>
              </a:rPr>
              <a:t>{'v2.0', 'ports'}</a:t>
            </a:r>
          </a:p>
          <a:p>
            <a:r>
              <a:rPr lang="en-US" sz="700" dirty="0">
                <a:latin typeface="Arial" panose="020B0604020202020204" pitchFamily="34" charset="0"/>
                <a:cs typeface="Arial" panose="020B0604020202020204" pitchFamily="34" charset="0"/>
              </a:rPr>
              <a:t>51 : {'v2.0', '_</a:t>
            </a:r>
            <a:r>
              <a:rPr lang="en-US" sz="700" dirty="0" err="1">
                <a:latin typeface="Arial" panose="020B0604020202020204" pitchFamily="34" charset="0"/>
                <a:cs typeface="Arial" panose="020B0604020202020204" pitchFamily="34" charset="0"/>
              </a:rPr>
              <a:t>var</a:t>
            </a:r>
            <a:r>
              <a:rPr lang="en-US" sz="700" dirty="0">
                <a:latin typeface="Arial" panose="020B0604020202020204" pitchFamily="34" charset="0"/>
                <a:cs typeface="Arial" panose="020B0604020202020204" pitchFamily="34" charset="0"/>
              </a:rPr>
              <a:t>_', 'ports'}=200</a:t>
            </a:r>
          </a:p>
          <a:p>
            <a:r>
              <a:rPr lang="en-US" sz="700" dirty="0">
                <a:latin typeface="Arial" panose="020B0604020202020204" pitchFamily="34" charset="0"/>
                <a:cs typeface="Arial" panose="020B0604020202020204" pitchFamily="34" charset="0"/>
              </a:rPr>
              <a:t>24 : {'</a:t>
            </a:r>
            <a:r>
              <a:rPr lang="en-US" sz="700" dirty="0" err="1">
                <a:latin typeface="Arial" panose="020B0604020202020204" pitchFamily="34" charset="0"/>
                <a:cs typeface="Arial" panose="020B0604020202020204" pitchFamily="34" charset="0"/>
              </a:rPr>
              <a:t>nova.compute.api.API.get</a:t>
            </a:r>
            <a:r>
              <a:rPr lang="en-US" sz="700" dirty="0">
                <a:latin typeface="Arial" panose="020B0604020202020204" pitchFamily="34" charset="0"/>
                <a:cs typeface="Arial" panose="020B0604020202020204" pitchFamily="34" charset="0"/>
              </a:rPr>
              <a:t>'}=0</a:t>
            </a:r>
          </a:p>
          <a:p>
            <a:r>
              <a:rPr lang="en-US" sz="700" dirty="0">
                <a:latin typeface="Arial" panose="020B0604020202020204" pitchFamily="34" charset="0"/>
                <a:cs typeface="Arial" panose="020B0604020202020204" pitchFamily="34" charset="0"/>
              </a:rPr>
              <a:t>…</a:t>
            </a:r>
          </a:p>
        </p:txBody>
      </p:sp>
      <p:sp>
        <p:nvSpPr>
          <p:cNvPr id="139" name="TextBox 138"/>
          <p:cNvSpPr txBox="1"/>
          <p:nvPr/>
        </p:nvSpPr>
        <p:spPr>
          <a:xfrm>
            <a:off x="7703039" y="4190416"/>
            <a:ext cx="1215397" cy="323165"/>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Service call encoding </a:t>
            </a:r>
          </a:p>
          <a:p>
            <a:r>
              <a:rPr lang="en-US" sz="700" dirty="0">
                <a:solidFill>
                  <a:srgbClr val="FF0000"/>
                </a:solidFill>
                <a:latin typeface="Arial" panose="020B0604020202020204" pitchFamily="34" charset="0"/>
                <a:cs typeface="Arial" panose="020B0604020202020204" pitchFamily="34" charset="0"/>
              </a:rPr>
              <a:t>13: </a:t>
            </a:r>
            <a:r>
              <a:rPr lang="en-US" sz="700" b="1" dirty="0">
                <a:solidFill>
                  <a:srgbClr val="FF0000"/>
                </a:solidFill>
                <a:latin typeface="Arial" panose="020B0604020202020204" pitchFamily="34" charset="0"/>
                <a:cs typeface="Arial" panose="020B0604020202020204" pitchFamily="34" charset="0"/>
              </a:rPr>
              <a:t>{'v3', 'tokens', '</a:t>
            </a:r>
            <a:r>
              <a:rPr lang="en-US" sz="700" b="1" dirty="0" err="1">
                <a:solidFill>
                  <a:srgbClr val="FF0000"/>
                </a:solidFill>
                <a:latin typeface="Arial" panose="020B0604020202020204" pitchFamily="34" charset="0"/>
                <a:cs typeface="Arial" panose="020B0604020202020204" pitchFamily="34" charset="0"/>
              </a:rPr>
              <a:t>auth</a:t>
            </a:r>
            <a:r>
              <a:rPr lang="en-US" sz="700" b="1" dirty="0">
                <a:solidFill>
                  <a:srgbClr val="FF0000"/>
                </a:solidFill>
                <a:latin typeface="Arial" panose="020B0604020202020204" pitchFamily="34" charset="0"/>
                <a:cs typeface="Arial" panose="020B0604020202020204" pitchFamily="34" charset="0"/>
              </a:rPr>
              <a:t>‘}</a:t>
            </a:r>
          </a:p>
        </p:txBody>
      </p:sp>
      <p:sp>
        <p:nvSpPr>
          <p:cNvPr id="13" name="Rectangle 12"/>
          <p:cNvSpPr/>
          <p:nvPr/>
        </p:nvSpPr>
        <p:spPr>
          <a:xfrm>
            <a:off x="554918" y="3411185"/>
            <a:ext cx="1063112" cy="323165"/>
          </a:xfrm>
          <a:prstGeom prst="rect">
            <a:avLst/>
          </a:prstGeom>
        </p:spPr>
        <p:txBody>
          <a:bodyPr wrap="none">
            <a:spAutoFit/>
          </a:bodyPr>
          <a:lstStyle/>
          <a:p>
            <a:r>
              <a:rPr lang="en-US" sz="800" dirty="0">
                <a:latin typeface="Arial" panose="020B0604020202020204" pitchFamily="34" charset="0"/>
                <a:cs typeface="Arial" panose="020B0604020202020204" pitchFamily="34" charset="0"/>
              </a:rPr>
              <a:t>Encoding matching</a:t>
            </a:r>
          </a:p>
          <a:p>
            <a:r>
              <a:rPr lang="en-US" sz="700" b="1" dirty="0">
                <a:solidFill>
                  <a:srgbClr val="009900"/>
                </a:solidFill>
                <a:latin typeface="Arial" panose="020B0604020202020204" pitchFamily="34" charset="0"/>
                <a:cs typeface="Arial" panose="020B0604020202020204" pitchFamily="34" charset="0"/>
              </a:rPr>
              <a:t>53.47%</a:t>
            </a:r>
          </a:p>
        </p:txBody>
      </p:sp>
      <p:sp>
        <p:nvSpPr>
          <p:cNvPr id="134" name="Google Shape;357;p55"/>
          <p:cNvSpPr/>
          <p:nvPr/>
        </p:nvSpPr>
        <p:spPr>
          <a:xfrm>
            <a:off x="2747952" y="576820"/>
            <a:ext cx="2034990" cy="237965"/>
          </a:xfrm>
          <a:prstGeom prst="rect">
            <a:avLst/>
          </a:prstGeom>
          <a:noFill/>
          <a:ln>
            <a:noFill/>
          </a:ln>
        </p:spPr>
        <p:txBody>
          <a:bodyPr spcFirstLastPara="1" wrap="square" lIns="90000" tIns="45000" rIns="90000" bIns="45000" anchor="t" anchorCtr="0">
            <a:noAutofit/>
          </a:bodyPr>
          <a:lstStyle/>
          <a:p>
            <a:pPr lvl="0">
              <a:spcBef>
                <a:spcPts val="0"/>
              </a:spcBef>
              <a:spcAft>
                <a:spcPts val="0"/>
              </a:spcAft>
            </a:pPr>
            <a:r>
              <a:rPr lang="en-US" sz="900" b="1" dirty="0">
                <a:solidFill>
                  <a:schemeClr val="tx2"/>
                </a:solidFill>
                <a:latin typeface="Arial"/>
                <a:ea typeface="Arial"/>
                <a:cs typeface="Arial"/>
                <a:sym typeface="Arial"/>
              </a:rPr>
              <a:t>2. </a:t>
            </a:r>
            <a:r>
              <a:rPr lang="en-US" sz="900" dirty="0">
                <a:solidFill>
                  <a:srgbClr val="000000"/>
                </a:solidFill>
                <a:latin typeface="Arial"/>
                <a:ea typeface="Arial"/>
                <a:cs typeface="Arial"/>
                <a:sym typeface="Arial"/>
              </a:rPr>
              <a:t>A </a:t>
            </a:r>
            <a:r>
              <a:rPr lang="en-US" sz="900" b="1" dirty="0">
                <a:solidFill>
                  <a:srgbClr val="000000"/>
                </a:solidFill>
                <a:latin typeface="Arial"/>
                <a:ea typeface="Arial"/>
                <a:cs typeface="Arial"/>
                <a:sym typeface="Arial"/>
              </a:rPr>
              <a:t>distributed trace</a:t>
            </a:r>
            <a:r>
              <a:rPr lang="en-US" sz="900" dirty="0">
                <a:solidFill>
                  <a:srgbClr val="000000"/>
                </a:solidFill>
                <a:latin typeface="Arial"/>
                <a:ea typeface="Arial"/>
                <a:cs typeface="Arial"/>
                <a:sym typeface="Arial"/>
              </a:rPr>
              <a:t> is generated</a:t>
            </a:r>
          </a:p>
        </p:txBody>
      </p:sp>
      <p:sp>
        <p:nvSpPr>
          <p:cNvPr id="135" name="Google Shape;357;p55"/>
          <p:cNvSpPr/>
          <p:nvPr/>
        </p:nvSpPr>
        <p:spPr>
          <a:xfrm>
            <a:off x="4991460" y="576820"/>
            <a:ext cx="2034990" cy="237965"/>
          </a:xfrm>
          <a:prstGeom prst="rect">
            <a:avLst/>
          </a:prstGeom>
          <a:noFill/>
          <a:ln>
            <a:noFill/>
          </a:ln>
        </p:spPr>
        <p:txBody>
          <a:bodyPr spcFirstLastPara="1" wrap="square" lIns="90000" tIns="45000" rIns="90000" bIns="45000" anchor="t" anchorCtr="0">
            <a:noAutofit/>
          </a:bodyPr>
          <a:lstStyle/>
          <a:p>
            <a:pPr lvl="0">
              <a:spcBef>
                <a:spcPts val="0"/>
              </a:spcBef>
              <a:spcAft>
                <a:spcPts val="0"/>
              </a:spcAft>
            </a:pPr>
            <a:r>
              <a:rPr lang="en-US" sz="900" b="1" dirty="0">
                <a:solidFill>
                  <a:schemeClr val="tx2"/>
                </a:solidFill>
                <a:latin typeface="Arial"/>
                <a:ea typeface="Arial"/>
                <a:cs typeface="Arial"/>
                <a:sym typeface="Arial"/>
              </a:rPr>
              <a:t>3. </a:t>
            </a:r>
            <a:r>
              <a:rPr lang="en-US" sz="900" dirty="0">
                <a:solidFill>
                  <a:srgbClr val="000000"/>
                </a:solidFill>
                <a:latin typeface="Arial"/>
                <a:ea typeface="Arial"/>
                <a:cs typeface="Arial"/>
                <a:sym typeface="Arial"/>
              </a:rPr>
              <a:t>The distributed trace is encoded into a </a:t>
            </a:r>
            <a:r>
              <a:rPr lang="en-US" sz="900" b="1" dirty="0">
                <a:solidFill>
                  <a:srgbClr val="000000"/>
                </a:solidFill>
                <a:latin typeface="Arial"/>
                <a:ea typeface="Arial"/>
                <a:cs typeface="Arial"/>
                <a:sym typeface="Arial"/>
              </a:rPr>
              <a:t>sequence</a:t>
            </a:r>
          </a:p>
        </p:txBody>
      </p:sp>
      <p:sp>
        <p:nvSpPr>
          <p:cNvPr id="136" name="Rectangle 135"/>
          <p:cNvSpPr/>
          <p:nvPr/>
        </p:nvSpPr>
        <p:spPr>
          <a:xfrm>
            <a:off x="3320623" y="4758790"/>
            <a:ext cx="4862618" cy="276999"/>
          </a:xfrm>
          <a:prstGeom prst="rect">
            <a:avLst/>
          </a:prstGeom>
        </p:spPr>
        <p:txBody>
          <a:bodyPr wrap="square">
            <a:spAutoFit/>
          </a:bodyPr>
          <a:lstStyle/>
          <a:p>
            <a:pPr>
              <a:spcAft>
                <a:spcPts val="0"/>
              </a:spcAft>
            </a:pPr>
            <a:r>
              <a:rPr lang="en-US" sz="600" dirty="0">
                <a:solidFill>
                  <a:schemeClr val="tx2"/>
                </a:solidFill>
                <a:latin typeface="Arial" panose="020B0604020202020204" pitchFamily="34" charset="0"/>
                <a:ea typeface="Calibri" panose="020F0502020204030204" pitchFamily="34" charset="0"/>
                <a:cs typeface="Arial" panose="020B0604020202020204" pitchFamily="34" charset="0"/>
              </a:rPr>
              <a:t>Tracing has applicability in many fields besides </a:t>
            </a:r>
            <a:r>
              <a:rPr lang="en-US" sz="600" dirty="0" err="1">
                <a:solidFill>
                  <a:schemeClr val="tx2"/>
                </a:solidFill>
                <a:latin typeface="Arial" panose="020B0604020202020204" pitchFamily="34" charset="0"/>
                <a:ea typeface="Calibri" panose="020F0502020204030204" pitchFamily="34" charset="0"/>
                <a:cs typeface="Arial" panose="020B0604020202020204" pitchFamily="34" charset="0"/>
              </a:rPr>
              <a:t>microservices</a:t>
            </a:r>
            <a:r>
              <a:rPr lang="en-US" sz="600" dirty="0">
                <a:latin typeface="Arial" panose="020B0604020202020204" pitchFamily="34" charset="0"/>
                <a:ea typeface="Calibri" panose="020F0502020204030204" pitchFamily="34" charset="0"/>
                <a:cs typeface="Arial" panose="020B0604020202020204" pitchFamily="34" charset="0"/>
              </a:rPr>
              <a:t>, e.g., end-to-end enterprise applications orchestrating </a:t>
            </a:r>
            <a:r>
              <a:rPr lang="en-US" sz="600" b="1" dirty="0">
                <a:latin typeface="Arial" panose="020B0604020202020204" pitchFamily="34" charset="0"/>
                <a:ea typeface="Calibri" panose="020F0502020204030204" pitchFamily="34" charset="0"/>
                <a:cs typeface="Arial" panose="020B0604020202020204" pitchFamily="34" charset="0"/>
              </a:rPr>
              <a:t>mobile apps</a:t>
            </a:r>
            <a:r>
              <a:rPr lang="en-US" sz="600" dirty="0">
                <a:latin typeface="Arial" panose="020B0604020202020204" pitchFamily="34" charset="0"/>
                <a:ea typeface="Calibri" panose="020F0502020204030204" pitchFamily="34" charset="0"/>
                <a:cs typeface="Arial" panose="020B0604020202020204" pitchFamily="34" charset="0"/>
              </a:rPr>
              <a:t>, </a:t>
            </a:r>
            <a:r>
              <a:rPr lang="en-US" sz="600" b="1" dirty="0">
                <a:latin typeface="Arial" panose="020B0604020202020204" pitchFamily="34" charset="0"/>
                <a:ea typeface="Calibri" panose="020F0502020204030204" pitchFamily="34" charset="0"/>
                <a:cs typeface="Arial" panose="020B0604020202020204" pitchFamily="34" charset="0"/>
              </a:rPr>
              <a:t>edges, websites</a:t>
            </a:r>
            <a:r>
              <a:rPr lang="en-US" sz="600" dirty="0">
                <a:latin typeface="Arial" panose="020B0604020202020204" pitchFamily="34" charset="0"/>
                <a:ea typeface="Calibri" panose="020F0502020204030204" pitchFamily="34" charset="0"/>
                <a:cs typeface="Arial" panose="020B0604020202020204" pitchFamily="34" charset="0"/>
              </a:rPr>
              <a:t>, </a:t>
            </a:r>
            <a:r>
              <a:rPr lang="en-US" sz="600" b="1" dirty="0">
                <a:latin typeface="Arial" panose="020B0604020202020204" pitchFamily="34" charset="0"/>
                <a:ea typeface="Calibri" panose="020F0502020204030204" pitchFamily="34" charset="0"/>
                <a:cs typeface="Arial" panose="020B0604020202020204" pitchFamily="34" charset="0"/>
              </a:rPr>
              <a:t>storage</a:t>
            </a:r>
            <a:r>
              <a:rPr lang="en-US" sz="600" dirty="0">
                <a:latin typeface="Arial" panose="020B0604020202020204" pitchFamily="34" charset="0"/>
                <a:ea typeface="Calibri" panose="020F0502020204030204" pitchFamily="34" charset="0"/>
                <a:cs typeface="Arial" panose="020B0604020202020204" pitchFamily="34" charset="0"/>
              </a:rPr>
              <a:t>, and </a:t>
            </a:r>
            <a:r>
              <a:rPr lang="en-US" sz="600" b="1" dirty="0">
                <a:latin typeface="Arial" panose="020B0604020202020204" pitchFamily="34" charset="0"/>
                <a:ea typeface="Calibri" panose="020F0502020204030204" pitchFamily="34" charset="0"/>
                <a:cs typeface="Arial" panose="020B0604020202020204" pitchFamily="34" charset="0"/>
              </a:rPr>
              <a:t>centralized systems</a:t>
            </a:r>
            <a:r>
              <a:rPr lang="en-US" sz="600" dirty="0">
                <a:latin typeface="Arial" panose="020B0604020202020204" pitchFamily="34" charset="0"/>
                <a:ea typeface="Calibri" panose="020F0502020204030204" pitchFamily="34" charset="0"/>
                <a:cs typeface="Arial" panose="020B0604020202020204" pitchFamily="34" charset="0"/>
              </a:rPr>
              <a:t>.</a:t>
            </a:r>
          </a:p>
        </p:txBody>
      </p:sp>
      <p:sp>
        <p:nvSpPr>
          <p:cNvPr id="8" name="Rectangle 7"/>
          <p:cNvSpPr/>
          <p:nvPr/>
        </p:nvSpPr>
        <p:spPr>
          <a:xfrm>
            <a:off x="3965834" y="4344386"/>
            <a:ext cx="1906291" cy="323165"/>
          </a:xfrm>
          <a:prstGeom prst="rect">
            <a:avLst/>
          </a:prstGeom>
        </p:spPr>
        <p:txBody>
          <a:bodyPr wrap="none">
            <a:spAutoFit/>
          </a:bodyPr>
          <a:lstStyle/>
          <a:p>
            <a:r>
              <a:rPr lang="en-US" sz="800" dirty="0">
                <a:latin typeface="Arial" panose="020B0604020202020204" pitchFamily="34" charset="0"/>
                <a:cs typeface="Arial" panose="020B0604020202020204" pitchFamily="34" charset="0"/>
              </a:rPr>
              <a:t>Function call sequences</a:t>
            </a:r>
          </a:p>
          <a:p>
            <a:r>
              <a:rPr lang="en-US" sz="700" dirty="0">
                <a:solidFill>
                  <a:srgbClr val="009900"/>
                </a:solidFill>
                <a:latin typeface="Arial" panose="020B0604020202020204" pitchFamily="34" charset="0"/>
                <a:cs typeface="Arial" panose="020B0604020202020204" pitchFamily="34" charset="0"/>
              </a:rPr>
              <a:t>[{'v3'}=200, {'v3', 'tokens', '</a:t>
            </a:r>
            <a:r>
              <a:rPr lang="en-US" sz="700" dirty="0" err="1">
                <a:solidFill>
                  <a:srgbClr val="009900"/>
                </a:solidFill>
                <a:latin typeface="Arial" panose="020B0604020202020204" pitchFamily="34" charset="0"/>
                <a:cs typeface="Arial" panose="020B0604020202020204" pitchFamily="34" charset="0"/>
              </a:rPr>
              <a:t>auth</a:t>
            </a:r>
            <a:r>
              <a:rPr lang="en-US" sz="700" dirty="0">
                <a:solidFill>
                  <a:srgbClr val="009900"/>
                </a:solidFill>
                <a:latin typeface="Arial" panose="020B0604020202020204" pitchFamily="34" charset="0"/>
                <a:cs typeface="Arial" panose="020B0604020202020204" pitchFamily="34" charset="0"/>
              </a:rPr>
              <a:t>'}=200, {'v... </a:t>
            </a:r>
          </a:p>
        </p:txBody>
      </p:sp>
      <p:cxnSp>
        <p:nvCxnSpPr>
          <p:cNvPr id="10" name="Straight Connector 9"/>
          <p:cNvCxnSpPr/>
          <p:nvPr/>
        </p:nvCxnSpPr>
        <p:spPr>
          <a:xfrm>
            <a:off x="3933072" y="4345225"/>
            <a:ext cx="1885404" cy="0"/>
          </a:xfrm>
          <a:prstGeom prst="line">
            <a:avLst/>
          </a:prstGeom>
          <a:ln w="12700">
            <a:solidFill>
              <a:srgbClr val="009900"/>
            </a:solidFill>
          </a:ln>
        </p:spPr>
        <p:style>
          <a:lnRef idx="1">
            <a:schemeClr val="dk1"/>
          </a:lnRef>
          <a:fillRef idx="0">
            <a:schemeClr val="dk1"/>
          </a:fillRef>
          <a:effectRef idx="0">
            <a:schemeClr val="dk1"/>
          </a:effectRef>
          <a:fontRef idx="minor">
            <a:schemeClr val="tx1"/>
          </a:fontRef>
        </p:style>
      </p:cxnSp>
      <p:sp>
        <p:nvSpPr>
          <p:cNvPr id="142" name="Rectangle 141"/>
          <p:cNvSpPr/>
          <p:nvPr/>
        </p:nvSpPr>
        <p:spPr>
          <a:xfrm>
            <a:off x="3335319" y="3205827"/>
            <a:ext cx="1343638" cy="323165"/>
          </a:xfrm>
          <a:prstGeom prst="rect">
            <a:avLst/>
          </a:prstGeom>
        </p:spPr>
        <p:txBody>
          <a:bodyPr wrap="none">
            <a:spAutoFit/>
          </a:bodyPr>
          <a:lstStyle/>
          <a:p>
            <a:r>
              <a:rPr lang="en-US" sz="800" dirty="0">
                <a:latin typeface="Arial" panose="020B0604020202020204" pitchFamily="34" charset="0"/>
                <a:cs typeface="Arial" panose="020B0604020202020204" pitchFamily="34" charset="0"/>
              </a:rPr>
              <a:t>Function call sequences</a:t>
            </a:r>
          </a:p>
          <a:p>
            <a:r>
              <a:rPr lang="en-US" sz="700" dirty="0">
                <a:solidFill>
                  <a:srgbClr val="0276C4"/>
                </a:solidFill>
                <a:latin typeface="Arial" panose="020B0604020202020204" pitchFamily="34" charset="0"/>
                <a:cs typeface="Arial" panose="020B0604020202020204" pitchFamily="34" charset="0"/>
              </a:rPr>
              <a:t>Similar call sequence</a:t>
            </a:r>
          </a:p>
        </p:txBody>
      </p:sp>
      <p:sp>
        <p:nvSpPr>
          <p:cNvPr id="11" name="Rectangle 10"/>
          <p:cNvSpPr/>
          <p:nvPr/>
        </p:nvSpPr>
        <p:spPr>
          <a:xfrm>
            <a:off x="3235990" y="3597192"/>
            <a:ext cx="333504" cy="219963"/>
          </a:xfrm>
          <a:prstGeom prst="rect">
            <a:avLst/>
          </a:prstGeom>
          <a:noFill/>
          <a:ln w="12700">
            <a:solidFill>
              <a:srgbClr val="0276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endCxn id="11" idx="0"/>
          </p:cNvCxnSpPr>
          <p:nvPr/>
        </p:nvCxnSpPr>
        <p:spPr>
          <a:xfrm flipH="1">
            <a:off x="3402742" y="3405974"/>
            <a:ext cx="0" cy="191218"/>
          </a:xfrm>
          <a:prstGeom prst="line">
            <a:avLst/>
          </a:prstGeom>
          <a:ln>
            <a:solidFill>
              <a:srgbClr val="0276C4"/>
            </a:solidFill>
          </a:ln>
        </p:spPr>
        <p:style>
          <a:lnRef idx="1">
            <a:schemeClr val="dk1"/>
          </a:lnRef>
          <a:fillRef idx="0">
            <a:schemeClr val="dk1"/>
          </a:fillRef>
          <a:effectRef idx="0">
            <a:schemeClr val="dk1"/>
          </a:effectRef>
          <a:fontRef idx="minor">
            <a:schemeClr val="tx1"/>
          </a:fontRef>
        </p:style>
      </p:cxnSp>
      <p:cxnSp>
        <p:nvCxnSpPr>
          <p:cNvPr id="146" name="Straight Connector 145"/>
          <p:cNvCxnSpPr/>
          <p:nvPr/>
        </p:nvCxnSpPr>
        <p:spPr>
          <a:xfrm flipH="1">
            <a:off x="1636850" y="3502741"/>
            <a:ext cx="0" cy="191218"/>
          </a:xfrm>
          <a:prstGeom prst="line">
            <a:avLst/>
          </a:prstGeom>
          <a:ln>
            <a:solidFill>
              <a:srgbClr val="009900"/>
            </a:solidFill>
          </a:ln>
        </p:spPr>
        <p:style>
          <a:lnRef idx="1">
            <a:schemeClr val="dk1"/>
          </a:lnRef>
          <a:fillRef idx="0">
            <a:schemeClr val="dk1"/>
          </a:fillRef>
          <a:effectRef idx="0">
            <a:schemeClr val="dk1"/>
          </a:effectRef>
          <a:fontRef idx="minor">
            <a:schemeClr val="tx1"/>
          </a:fontRef>
        </p:style>
      </p:cxnSp>
      <p:cxnSp>
        <p:nvCxnSpPr>
          <p:cNvPr id="147" name="Straight Connector 146"/>
          <p:cNvCxnSpPr/>
          <p:nvPr/>
        </p:nvCxnSpPr>
        <p:spPr>
          <a:xfrm flipH="1">
            <a:off x="4007138" y="4357745"/>
            <a:ext cx="0" cy="191218"/>
          </a:xfrm>
          <a:prstGeom prst="line">
            <a:avLst/>
          </a:prstGeom>
          <a:ln>
            <a:solidFill>
              <a:srgbClr val="009900"/>
            </a:solidFill>
          </a:ln>
        </p:spPr>
        <p:style>
          <a:lnRef idx="1">
            <a:schemeClr val="dk1"/>
          </a:lnRef>
          <a:fillRef idx="0">
            <a:schemeClr val="dk1"/>
          </a:fillRef>
          <a:effectRef idx="0">
            <a:schemeClr val="dk1"/>
          </a:effectRef>
          <a:fontRef idx="minor">
            <a:schemeClr val="tx1"/>
          </a:fontRef>
        </p:style>
      </p:cxnSp>
      <p:cxnSp>
        <p:nvCxnSpPr>
          <p:cNvPr id="148" name="Straight Connector 147"/>
          <p:cNvCxnSpPr/>
          <p:nvPr/>
        </p:nvCxnSpPr>
        <p:spPr>
          <a:xfrm flipH="1">
            <a:off x="7740480" y="4267745"/>
            <a:ext cx="0" cy="18000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149" name="Straight Connector 148"/>
          <p:cNvCxnSpPr/>
          <p:nvPr/>
        </p:nvCxnSpPr>
        <p:spPr>
          <a:xfrm flipH="1">
            <a:off x="2525417" y="4368963"/>
            <a:ext cx="0" cy="18000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sp>
        <p:nvSpPr>
          <p:cNvPr id="172" name="Google Shape;368;p55"/>
          <p:cNvSpPr/>
          <p:nvPr/>
        </p:nvSpPr>
        <p:spPr>
          <a:xfrm rot="469">
            <a:off x="607345" y="2621510"/>
            <a:ext cx="5322466" cy="161841"/>
          </a:xfrm>
          <a:prstGeom prst="rect">
            <a:avLst/>
          </a:prstGeom>
          <a:noFill/>
          <a:ln>
            <a:noFill/>
          </a:ln>
        </p:spPr>
        <p:txBody>
          <a:bodyPr spcFirstLastPara="1" wrap="square" lIns="90000" tIns="45000" rIns="90000" bIns="45000" anchor="t" anchorCtr="0">
            <a:noAutofit/>
          </a:bodyPr>
          <a:lstStyle/>
          <a:p>
            <a:pPr>
              <a:spcBef>
                <a:spcPts val="0"/>
              </a:spcBef>
              <a:spcAft>
                <a:spcPts val="0"/>
              </a:spcAft>
            </a:pPr>
            <a:r>
              <a:rPr lang="en-US" sz="600" b="1" dirty="0">
                <a:solidFill>
                  <a:srgbClr val="000000"/>
                </a:solidFill>
                <a:latin typeface="Arial"/>
                <a:ea typeface="Arial"/>
                <a:cs typeface="Arial"/>
                <a:sym typeface="Arial"/>
              </a:rPr>
              <a:t>Trace of </a:t>
            </a:r>
            <a:r>
              <a:rPr lang="en-US" sz="600" b="1" dirty="0" err="1">
                <a:solidFill>
                  <a:srgbClr val="000000"/>
                </a:solidFill>
                <a:latin typeface="Arial"/>
                <a:ea typeface="Arial"/>
                <a:cs typeface="Arial"/>
                <a:sym typeface="Arial"/>
              </a:rPr>
              <a:t>Openstack</a:t>
            </a:r>
            <a:r>
              <a:rPr lang="en-US" sz="600" b="1" dirty="0">
                <a:solidFill>
                  <a:srgbClr val="000000"/>
                </a:solidFill>
                <a:latin typeface="Arial"/>
                <a:ea typeface="Arial"/>
                <a:cs typeface="Arial"/>
                <a:sym typeface="Arial"/>
              </a:rPr>
              <a:t> create server: </a:t>
            </a:r>
            <a:r>
              <a:rPr lang="en-US" sz="600" b="0" i="0" u="none" strike="noStrike" cap="none" dirty="0">
                <a:solidFill>
                  <a:srgbClr val="000000"/>
                </a:solidFill>
                <a:latin typeface="Arial"/>
                <a:ea typeface="Arial"/>
                <a:cs typeface="Arial"/>
                <a:sym typeface="Arial"/>
              </a:rPr>
              <a:t>s</a:t>
            </a:r>
            <a:r>
              <a:rPr lang="en" sz="600" dirty="0">
                <a:solidFill>
                  <a:srgbClr val="000000"/>
                </a:solidFill>
                <a:latin typeface="Arial"/>
                <a:ea typeface="Arial"/>
                <a:cs typeface="Arial"/>
                <a:sym typeface="Arial"/>
              </a:rPr>
              <a:t>cheduler, authentication, </a:t>
            </a:r>
            <a:r>
              <a:rPr lang="en-US" sz="600" dirty="0">
                <a:solidFill>
                  <a:srgbClr val="000000"/>
                </a:solidFill>
                <a:latin typeface="Arial"/>
                <a:ea typeface="Arial"/>
                <a:cs typeface="Arial"/>
                <a:sym typeface="Arial"/>
              </a:rPr>
              <a:t>image-</a:t>
            </a:r>
            <a:r>
              <a:rPr lang="en-US" sz="600" dirty="0" err="1">
                <a:solidFill>
                  <a:srgbClr val="000000"/>
                </a:solidFill>
                <a:latin typeface="Arial"/>
                <a:ea typeface="Arial"/>
                <a:cs typeface="Arial"/>
                <a:sym typeface="Arial"/>
              </a:rPr>
              <a:t>api</a:t>
            </a:r>
            <a:r>
              <a:rPr lang="en-US" sz="600" dirty="0">
                <a:solidFill>
                  <a:srgbClr val="000000"/>
                </a:solidFill>
                <a:latin typeface="Arial"/>
                <a:ea typeface="Arial"/>
                <a:cs typeface="Arial"/>
                <a:sym typeface="Arial"/>
              </a:rPr>
              <a:t>, </a:t>
            </a:r>
            <a:r>
              <a:rPr lang="en-US" sz="600" dirty="0" err="1">
                <a:solidFill>
                  <a:srgbClr val="000000"/>
                </a:solidFill>
                <a:latin typeface="Arial"/>
                <a:ea typeface="Arial"/>
                <a:cs typeface="Arial"/>
                <a:sym typeface="Arial"/>
              </a:rPr>
              <a:t>rpc</a:t>
            </a:r>
            <a:r>
              <a:rPr lang="en-US" sz="600" dirty="0">
                <a:solidFill>
                  <a:srgbClr val="000000"/>
                </a:solidFill>
                <a:latin typeface="Arial"/>
                <a:ea typeface="Arial"/>
                <a:cs typeface="Arial"/>
                <a:sym typeface="Arial"/>
              </a:rPr>
              <a:t>-broker, image-registry, compute-</a:t>
            </a:r>
            <a:r>
              <a:rPr lang="en-US" sz="600" dirty="0" err="1">
                <a:solidFill>
                  <a:srgbClr val="000000"/>
                </a:solidFill>
                <a:latin typeface="Arial"/>
                <a:ea typeface="Arial"/>
                <a:cs typeface="Arial"/>
                <a:sym typeface="Arial"/>
              </a:rPr>
              <a:t>api</a:t>
            </a:r>
            <a:r>
              <a:rPr lang="en-US" sz="600" dirty="0">
                <a:solidFill>
                  <a:srgbClr val="000000"/>
                </a:solidFill>
                <a:latin typeface="Arial"/>
                <a:ea typeface="Arial"/>
                <a:cs typeface="Arial"/>
                <a:sym typeface="Arial"/>
              </a:rPr>
              <a:t>, compute, …. [a1, 62, e2, …., 28]</a:t>
            </a:r>
          </a:p>
          <a:p>
            <a:pPr>
              <a:spcBef>
                <a:spcPts val="0"/>
              </a:spcBef>
              <a:spcAft>
                <a:spcPts val="0"/>
              </a:spcAft>
            </a:pPr>
            <a:endParaRPr lang="en-US" sz="600" dirty="0">
              <a:solidFill>
                <a:srgbClr val="000000"/>
              </a:solidFill>
              <a:latin typeface="Arial"/>
              <a:ea typeface="Arial"/>
              <a:cs typeface="Arial"/>
              <a:sym typeface="Arial"/>
            </a:endParaRPr>
          </a:p>
          <a:p>
            <a:pPr>
              <a:spcBef>
                <a:spcPts val="0"/>
              </a:spcBef>
              <a:spcAft>
                <a:spcPts val="0"/>
              </a:spcAft>
            </a:pPr>
            <a:endParaRPr lang="en-US" sz="600" dirty="0">
              <a:solidFill>
                <a:srgbClr val="000000"/>
              </a:solidFill>
              <a:latin typeface="Arial"/>
              <a:ea typeface="Arial"/>
              <a:cs typeface="Arial"/>
              <a:sym typeface="Arial"/>
            </a:endParaRPr>
          </a:p>
          <a:p>
            <a:pPr>
              <a:spcBef>
                <a:spcPts val="0"/>
              </a:spcBef>
              <a:spcAft>
                <a:spcPts val="0"/>
              </a:spcAft>
            </a:pPr>
            <a:endParaRPr lang="en-US" sz="600" dirty="0">
              <a:solidFill>
                <a:srgbClr val="000000"/>
              </a:solidFill>
              <a:latin typeface="Arial"/>
              <a:ea typeface="Arial"/>
              <a:cs typeface="Arial"/>
              <a:sym typeface="Arial"/>
            </a:endParaRPr>
          </a:p>
          <a:p>
            <a:pPr lvl="0">
              <a:spcBef>
                <a:spcPts val="0"/>
              </a:spcBef>
              <a:spcAft>
                <a:spcPts val="0"/>
              </a:spcAft>
            </a:pPr>
            <a:endParaRPr sz="600" b="0" i="0" u="none" strike="noStrike" cap="none" dirty="0">
              <a:solidFill>
                <a:srgbClr val="000000"/>
              </a:solidFill>
              <a:latin typeface="Arial"/>
              <a:ea typeface="Arial"/>
              <a:cs typeface="Arial"/>
              <a:sym typeface="Arial"/>
            </a:endParaRPr>
          </a:p>
        </p:txBody>
      </p:sp>
      <p:sp>
        <p:nvSpPr>
          <p:cNvPr id="145" name="Rectangle 144"/>
          <p:cNvSpPr/>
          <p:nvPr/>
        </p:nvSpPr>
        <p:spPr>
          <a:xfrm>
            <a:off x="599926" y="2751075"/>
            <a:ext cx="7540773" cy="307777"/>
          </a:xfrm>
          <a:prstGeom prst="rect">
            <a:avLst/>
          </a:prstGeom>
        </p:spPr>
        <p:txBody>
          <a:bodyPr wrap="square">
            <a:spAutoFit/>
          </a:bodyPr>
          <a:lstStyle/>
          <a:p>
            <a:r>
              <a:rPr lang="en-US" sz="700" dirty="0">
                <a:latin typeface="Arial" panose="020B0604020202020204" pitchFamily="34" charset="0"/>
                <a:cs typeface="Arial" panose="020B0604020202020204" pitchFamily="34" charset="0"/>
              </a:rPr>
              <a:t>{"</a:t>
            </a:r>
            <a:r>
              <a:rPr lang="en-US" sz="700" dirty="0" err="1">
                <a:latin typeface="Arial" panose="020B0604020202020204" pitchFamily="34" charset="0"/>
                <a:cs typeface="Arial" panose="020B0604020202020204" pitchFamily="34" charset="0"/>
              </a:rPr>
              <a:t>traceId</a:t>
            </a:r>
            <a:r>
              <a:rPr lang="en-US" sz="700" dirty="0">
                <a:latin typeface="Arial" panose="020B0604020202020204" pitchFamily="34" charset="0"/>
                <a:cs typeface="Arial" panose="020B0604020202020204" pitchFamily="34" charset="0"/>
              </a:rPr>
              <a:t>": "72c53", "</a:t>
            </a:r>
            <a:r>
              <a:rPr lang="en-US" sz="700" dirty="0">
                <a:solidFill>
                  <a:srgbClr val="5579B3"/>
                </a:solidFill>
                <a:latin typeface="Arial" panose="020B0604020202020204" pitchFamily="34" charset="0"/>
                <a:cs typeface="Arial" panose="020B0604020202020204" pitchFamily="34" charset="0"/>
              </a:rPr>
              <a:t>name</a:t>
            </a:r>
            <a:r>
              <a:rPr lang="en-US" sz="700" dirty="0">
                <a:latin typeface="Arial" panose="020B0604020202020204" pitchFamily="34" charset="0"/>
                <a:cs typeface="Arial" panose="020B0604020202020204" pitchFamily="34" charset="0"/>
              </a:rPr>
              <a:t>": "</a:t>
            </a:r>
            <a:r>
              <a:rPr lang="en-US" sz="700" dirty="0">
                <a:solidFill>
                  <a:srgbClr val="5579B3"/>
                </a:solidFill>
                <a:latin typeface="Arial" panose="020B0604020202020204" pitchFamily="34" charset="0"/>
                <a:cs typeface="Arial" panose="020B0604020202020204" pitchFamily="34" charset="0"/>
              </a:rPr>
              <a:t>get</a:t>
            </a:r>
            <a:r>
              <a:rPr lang="en-US" sz="700" dirty="0">
                <a:latin typeface="Arial" panose="020B0604020202020204" pitchFamily="34" charset="0"/>
                <a:cs typeface="Arial" panose="020B0604020202020204" pitchFamily="34" charset="0"/>
              </a:rPr>
              <a:t>", "timestamp": 1529029301238, "id": "df332", "duration": 124957, “annotations": [{"key": "</a:t>
            </a:r>
            <a:r>
              <a:rPr lang="en-US" sz="700" dirty="0" err="1">
                <a:solidFill>
                  <a:srgbClr val="FF0000"/>
                </a:solidFill>
                <a:latin typeface="Arial" panose="020B0604020202020204" pitchFamily="34" charset="0"/>
                <a:cs typeface="Arial" panose="020B0604020202020204" pitchFamily="34" charset="0"/>
              </a:rPr>
              <a:t>http.status_code</a:t>
            </a:r>
            <a:r>
              <a:rPr lang="en-US" sz="700" dirty="0">
                <a:latin typeface="Arial" panose="020B0604020202020204" pitchFamily="34" charset="0"/>
                <a:cs typeface="Arial" panose="020B0604020202020204" pitchFamily="34" charset="0"/>
              </a:rPr>
              <a:t>", "value": "</a:t>
            </a:r>
            <a:r>
              <a:rPr lang="en-US" sz="700" dirty="0">
                <a:solidFill>
                  <a:srgbClr val="FF0000"/>
                </a:solidFill>
                <a:latin typeface="Arial" panose="020B0604020202020204" pitchFamily="34" charset="0"/>
                <a:cs typeface="Arial" panose="020B0604020202020204" pitchFamily="34" charset="0"/>
              </a:rPr>
              <a:t>200</a:t>
            </a:r>
            <a:r>
              <a:rPr lang="en-US" sz="700" dirty="0">
                <a:latin typeface="Arial" panose="020B0604020202020204" pitchFamily="34" charset="0"/>
                <a:cs typeface="Arial" panose="020B0604020202020204" pitchFamily="34" charset="0"/>
              </a:rPr>
              <a:t>"}, {"key": "http.url", "value": "https://v2/e5/servers/</a:t>
            </a:r>
            <a:r>
              <a:rPr lang="en-US" sz="700" dirty="0" err="1">
                <a:latin typeface="Arial" panose="020B0604020202020204" pitchFamily="34" charset="0"/>
                <a:cs typeface="Arial" panose="020B0604020202020204" pitchFamily="34" charset="0"/>
              </a:rPr>
              <a:t>detail?limit</a:t>
            </a:r>
            <a:r>
              <a:rPr lang="en-US" sz="700" dirty="0">
                <a:latin typeface="Arial" panose="020B0604020202020204" pitchFamily="34" charset="0"/>
                <a:cs typeface="Arial" panose="020B0604020202020204" pitchFamily="34" charset="0"/>
              </a:rPr>
              <a:t>=200"}, {"key": "protocol", "value": "HTTP"}, "endpoint": {"</a:t>
            </a:r>
            <a:r>
              <a:rPr lang="en-US" sz="700" dirty="0" err="1">
                <a:solidFill>
                  <a:srgbClr val="009900"/>
                </a:solidFill>
                <a:latin typeface="Arial" panose="020B0604020202020204" pitchFamily="34" charset="0"/>
                <a:cs typeface="Arial" panose="020B0604020202020204" pitchFamily="34" charset="0"/>
              </a:rPr>
              <a:t>serviceName</a:t>
            </a:r>
            <a:r>
              <a:rPr lang="en-US" sz="700" dirty="0">
                <a:latin typeface="Arial" panose="020B0604020202020204" pitchFamily="34" charset="0"/>
                <a:cs typeface="Arial" panose="020B0604020202020204" pitchFamily="34" charset="0"/>
              </a:rPr>
              <a:t>": "</a:t>
            </a:r>
            <a:r>
              <a:rPr lang="en-US" sz="700" dirty="0" err="1">
                <a:solidFill>
                  <a:srgbClr val="009900"/>
                </a:solidFill>
                <a:latin typeface="Arial" panose="020B0604020202020204" pitchFamily="34" charset="0"/>
                <a:cs typeface="Arial" panose="020B0604020202020204" pitchFamily="34" charset="0"/>
              </a:rPr>
              <a:t>hss</a:t>
            </a:r>
            <a:r>
              <a:rPr lang="en-US" sz="700" dirty="0">
                <a:latin typeface="Arial" panose="020B0604020202020204" pitchFamily="34" charset="0"/>
                <a:cs typeface="Arial" panose="020B0604020202020204" pitchFamily="34" charset="0"/>
              </a:rPr>
              <a:t>", "ipv4": "126.75.191.253"}]</a:t>
            </a:r>
          </a:p>
        </p:txBody>
      </p:sp>
    </p:spTree>
    <p:extLst>
      <p:ext uri="{BB962C8B-B14F-4D97-AF65-F5344CB8AC3E}">
        <p14:creationId xmlns:p14="http://schemas.microsoft.com/office/powerpoint/2010/main" val="342100183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48142" y="598842"/>
            <a:ext cx="7792558" cy="9790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48142" y="1657457"/>
            <a:ext cx="7792558" cy="979062"/>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p:cNvSpPr>
            <a:spLocks noGrp="1"/>
          </p:cNvSpPr>
          <p:nvPr>
            <p:ph type="title"/>
          </p:nvPr>
        </p:nvSpPr>
        <p:spPr/>
        <p:txBody>
          <a:bodyPr/>
          <a:lstStyle/>
          <a:p>
            <a:r>
              <a:rPr lang="en-US" sz="1400" dirty="0">
                <a:solidFill>
                  <a:schemeClr val="tx2"/>
                </a:solidFill>
                <a:latin typeface="Arial" panose="020B0604020202020204" pitchFamily="34" charset="0"/>
                <a:cs typeface="Arial" panose="020B0604020202020204" pitchFamily="34" charset="0"/>
              </a:rPr>
              <a:t>Distributed Trace Analysis</a:t>
            </a:r>
            <a:br>
              <a:rPr lang="en-US" sz="1400" dirty="0">
                <a:solidFill>
                  <a:schemeClr val="tx2"/>
                </a:solidFill>
                <a:latin typeface="Arial" panose="020B0604020202020204" pitchFamily="34" charset="0"/>
                <a:cs typeface="Arial" panose="020B0604020202020204" pitchFamily="34" charset="0"/>
              </a:rPr>
            </a:br>
            <a:r>
              <a:rPr lang="en-US" sz="1400" b="0" dirty="0">
                <a:latin typeface="Arial" charset="0"/>
                <a:ea typeface="Arial" charset="0"/>
                <a:cs typeface="Arial" charset="0"/>
              </a:rPr>
              <a:t>Introduction to </a:t>
            </a:r>
            <a:r>
              <a:rPr lang="en-US" sz="1400" b="0" dirty="0">
                <a:solidFill>
                  <a:schemeClr val="tx2"/>
                </a:solidFill>
                <a:latin typeface="Arial" panose="020B0604020202020204" pitchFamily="34" charset="0"/>
                <a:cs typeface="Arial" panose="020B0604020202020204" pitchFamily="34" charset="0"/>
              </a:rPr>
              <a:t>Sequence Analysis</a:t>
            </a:r>
            <a:endParaRPr lang="en-US" sz="1400" b="0" dirty="0"/>
          </a:p>
        </p:txBody>
      </p:sp>
      <p:sp>
        <p:nvSpPr>
          <p:cNvPr id="35" name="CustomShape 43"/>
          <p:cNvSpPr/>
          <p:nvPr/>
        </p:nvSpPr>
        <p:spPr>
          <a:xfrm>
            <a:off x="348142" y="653674"/>
            <a:ext cx="5770718" cy="418121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69875" indent="-269875">
              <a:buClr>
                <a:srgbClr val="990000"/>
              </a:buClr>
              <a:buSzPct val="120000"/>
              <a:buFont typeface="Wingdings" panose="05000000000000000000" pitchFamily="2" charset="2"/>
              <a:buChar char="§"/>
            </a:pPr>
            <a:r>
              <a:rPr lang="en-US" sz="1100" b="1" spc="-1" dirty="0">
                <a:solidFill>
                  <a:srgbClr val="000000"/>
                </a:solidFill>
                <a:uFill>
                  <a:solidFill>
                    <a:srgbClr val="FFFFFF"/>
                  </a:solidFill>
                </a:uFill>
                <a:latin typeface="Arial"/>
                <a:ea typeface="Arial"/>
              </a:rPr>
              <a:t>Sequence Prediction</a:t>
            </a:r>
            <a:endParaRPr lang="en-US" sz="1100" spc="-1" dirty="0">
              <a:solidFill>
                <a:srgbClr val="000000"/>
              </a:solidFill>
              <a:uFill>
                <a:solidFill>
                  <a:srgbClr val="FFFFFF"/>
                </a:solidFill>
              </a:uFill>
              <a:latin typeface="Arial"/>
              <a:ea typeface="Arial"/>
            </a:endParaRPr>
          </a:p>
          <a:p>
            <a:pPr marL="447675" lvl="2" indent="-177800">
              <a:buClr>
                <a:srgbClr val="990000"/>
              </a:buClr>
              <a:buSzPct val="120000"/>
              <a:buFont typeface="Arial" panose="020B0604020202020204" pitchFamily="34" charset="0"/>
              <a:buChar char="‒"/>
            </a:pPr>
            <a:r>
              <a:rPr lang="en-US" sz="1100" spc="-1" dirty="0">
                <a:solidFill>
                  <a:srgbClr val="000000"/>
                </a:solidFill>
                <a:uFill>
                  <a:solidFill>
                    <a:srgbClr val="FFFFFF"/>
                  </a:solidFill>
                </a:uFill>
                <a:latin typeface="Arial"/>
                <a:ea typeface="Arial"/>
              </a:rPr>
              <a:t>Predict elements of a sequence on the basis of the preceding elements</a:t>
            </a:r>
          </a:p>
          <a:p>
            <a:pPr marL="447675" lvl="2" indent="-177800">
              <a:buClr>
                <a:srgbClr val="990000"/>
              </a:buClr>
              <a:buSzPct val="120000"/>
              <a:buFont typeface="Arial" panose="020B0604020202020204" pitchFamily="34" charset="0"/>
              <a:buChar char="‒"/>
            </a:pPr>
            <a:r>
              <a:rPr lang="en-US" sz="1100" spc="-1" dirty="0">
                <a:solidFill>
                  <a:srgbClr val="000000"/>
                </a:solidFill>
                <a:uFill>
                  <a:solidFill>
                    <a:srgbClr val="FFFFFF"/>
                  </a:solidFill>
                </a:uFill>
                <a:latin typeface="Arial"/>
                <a:ea typeface="Arial"/>
              </a:rPr>
              <a:t>Given </a:t>
            </a:r>
            <a:r>
              <a:rPr lang="en-US" sz="1100" spc="-1" dirty="0" err="1">
                <a:solidFill>
                  <a:srgbClr val="000000"/>
                </a:solidFill>
                <a:uFill>
                  <a:solidFill>
                    <a:srgbClr val="FFFFFF"/>
                  </a:solidFill>
                </a:uFill>
                <a:latin typeface="Arial"/>
                <a:ea typeface="Arial"/>
              </a:rPr>
              <a:t>si</a:t>
            </a:r>
            <a:r>
              <a:rPr lang="en-US" sz="1100" spc="-1" dirty="0">
                <a:solidFill>
                  <a:srgbClr val="000000"/>
                </a:solidFill>
                <a:uFill>
                  <a:solidFill>
                    <a:srgbClr val="FFFFFF"/>
                  </a:solidFill>
                </a:uFill>
                <a:latin typeface="Arial"/>
                <a:ea typeface="Arial"/>
              </a:rPr>
              <a:t>, si+1,…, </a:t>
            </a:r>
            <a:r>
              <a:rPr lang="en-US" sz="1100" spc="-1" dirty="0" err="1">
                <a:solidFill>
                  <a:srgbClr val="000000"/>
                </a:solidFill>
                <a:uFill>
                  <a:solidFill>
                    <a:srgbClr val="FFFFFF"/>
                  </a:solidFill>
                </a:uFill>
                <a:latin typeface="Arial"/>
                <a:ea typeface="Arial"/>
              </a:rPr>
              <a:t>sj</a:t>
            </a:r>
            <a:r>
              <a:rPr lang="en-US" sz="1100" spc="-1" dirty="0">
                <a:solidFill>
                  <a:srgbClr val="000000"/>
                </a:solidFill>
                <a:uFill>
                  <a:solidFill>
                    <a:srgbClr val="FFFFFF"/>
                  </a:solidFill>
                </a:uFill>
                <a:latin typeface="Arial"/>
                <a:ea typeface="Arial"/>
              </a:rPr>
              <a:t>, predict sj+1, si,si+1, i.e., </a:t>
            </a:r>
            <a:r>
              <a:rPr lang="en-US" sz="1100" spc="-1" dirty="0" err="1">
                <a:solidFill>
                  <a:srgbClr val="000000"/>
                </a:solidFill>
                <a:uFill>
                  <a:solidFill>
                    <a:srgbClr val="FFFFFF"/>
                  </a:solidFill>
                </a:uFill>
                <a:latin typeface="Arial"/>
                <a:ea typeface="Arial"/>
              </a:rPr>
              <a:t>sj</a:t>
            </a:r>
            <a:r>
              <a:rPr lang="en-US" sz="1100" spc="-1" dirty="0">
                <a:solidFill>
                  <a:srgbClr val="000000"/>
                </a:solidFill>
                <a:uFill>
                  <a:solidFill>
                    <a:srgbClr val="FFFFFF"/>
                  </a:solidFill>
                </a:uFill>
                <a:latin typeface="Arial"/>
                <a:ea typeface="Arial"/>
              </a:rPr>
              <a:t> →sj+1</a:t>
            </a:r>
          </a:p>
          <a:p>
            <a:pPr marL="447675" lvl="2" indent="-177800">
              <a:buClr>
                <a:srgbClr val="990000"/>
              </a:buClr>
              <a:buSzPct val="120000"/>
              <a:buFont typeface="Arial" panose="020B0604020202020204" pitchFamily="34" charset="0"/>
              <a:buChar char="‒"/>
            </a:pPr>
            <a:r>
              <a:rPr lang="en-US" sz="1100" spc="-1" dirty="0">
                <a:solidFill>
                  <a:srgbClr val="000000"/>
                </a:solidFill>
                <a:uFill>
                  <a:solidFill>
                    <a:srgbClr val="FFFFFF"/>
                  </a:solidFill>
                </a:uFill>
                <a:latin typeface="Arial"/>
                <a:ea typeface="Arial"/>
              </a:rPr>
              <a:t>Input: 1, 2, 3, 4, 5; output: 6</a:t>
            </a:r>
          </a:p>
          <a:p>
            <a:pPr marL="447675" lvl="2" indent="-177800">
              <a:buClr>
                <a:srgbClr val="990000"/>
              </a:buClr>
              <a:buSzPct val="120000"/>
              <a:buFont typeface="Arial" panose="020B0604020202020204" pitchFamily="34" charset="0"/>
              <a:buChar char="‒"/>
            </a:pPr>
            <a:r>
              <a:rPr lang="en-US" sz="1100" spc="-1" dirty="0">
                <a:solidFill>
                  <a:srgbClr val="000000"/>
                </a:solidFill>
                <a:uFill>
                  <a:solidFill>
                    <a:srgbClr val="FFFFFF"/>
                  </a:solidFill>
                </a:uFill>
                <a:latin typeface="Arial"/>
                <a:ea typeface="Arial"/>
              </a:rPr>
              <a:t>Applications: weather forecast</a:t>
            </a:r>
          </a:p>
          <a:p>
            <a:pPr marL="269875" lvl="2">
              <a:buClr>
                <a:srgbClr val="990000"/>
              </a:buClr>
              <a:buSzPct val="120000"/>
            </a:pPr>
            <a:endParaRPr lang="en-US" sz="1100" spc="-1" dirty="0">
              <a:solidFill>
                <a:srgbClr val="000000"/>
              </a:solidFill>
              <a:uFill>
                <a:solidFill>
                  <a:srgbClr val="FFFFFF"/>
                </a:solidFill>
              </a:uFill>
              <a:latin typeface="Arial"/>
              <a:ea typeface="Arial"/>
            </a:endParaRPr>
          </a:p>
          <a:p>
            <a:pPr marL="269875" indent="-269875">
              <a:buClr>
                <a:srgbClr val="990000"/>
              </a:buClr>
              <a:buSzPct val="120000"/>
              <a:buFont typeface="Wingdings" panose="05000000000000000000" pitchFamily="2" charset="2"/>
              <a:buChar char="§"/>
            </a:pPr>
            <a:r>
              <a:rPr lang="en-US" sz="1100" b="1" spc="-1" dirty="0">
                <a:solidFill>
                  <a:srgbClr val="000000"/>
                </a:solidFill>
                <a:uFill>
                  <a:solidFill>
                    <a:srgbClr val="FFFFFF"/>
                  </a:solidFill>
                </a:uFill>
                <a:latin typeface="Arial"/>
                <a:ea typeface="Arial"/>
              </a:rPr>
              <a:t>Sequence Classification</a:t>
            </a:r>
            <a:endParaRPr lang="en-US" sz="1100" spc="-1" dirty="0">
              <a:solidFill>
                <a:srgbClr val="000000"/>
              </a:solidFill>
              <a:uFill>
                <a:solidFill>
                  <a:srgbClr val="FFFFFF"/>
                </a:solidFill>
              </a:uFill>
              <a:latin typeface="Arial"/>
              <a:ea typeface="Arial"/>
            </a:endParaRPr>
          </a:p>
          <a:p>
            <a:pPr marL="447675" lvl="2" indent="-177800">
              <a:buClr>
                <a:srgbClr val="990000"/>
              </a:buClr>
              <a:buSzPct val="120000"/>
              <a:buFont typeface="Arial" panose="020B0604020202020204" pitchFamily="34" charset="0"/>
              <a:buChar char="‒"/>
            </a:pPr>
            <a:r>
              <a:rPr lang="en-US" sz="1100" spc="-1" dirty="0">
                <a:solidFill>
                  <a:srgbClr val="000000"/>
                </a:solidFill>
                <a:uFill>
                  <a:solidFill>
                    <a:srgbClr val="FFFFFF"/>
                  </a:solidFill>
                </a:uFill>
                <a:latin typeface="Arial"/>
                <a:ea typeface="Arial"/>
              </a:rPr>
              <a:t>Predict a class label for a given input sequence.</a:t>
            </a:r>
          </a:p>
          <a:p>
            <a:pPr marL="447675" lvl="2" indent="-177800">
              <a:buClr>
                <a:srgbClr val="990000"/>
              </a:buClr>
              <a:buSzPct val="120000"/>
              <a:buFont typeface="Arial" panose="020B0604020202020204" pitchFamily="34" charset="0"/>
              <a:buChar char="‒"/>
            </a:pPr>
            <a:r>
              <a:rPr lang="en-US" sz="1100" spc="-1" dirty="0">
                <a:solidFill>
                  <a:srgbClr val="000000"/>
                </a:solidFill>
                <a:uFill>
                  <a:solidFill>
                    <a:srgbClr val="FFFFFF"/>
                  </a:solidFill>
                </a:uFill>
                <a:latin typeface="Arial"/>
                <a:ea typeface="Arial"/>
              </a:rPr>
              <a:t>Given si,si+1,…,</a:t>
            </a:r>
            <a:r>
              <a:rPr lang="en-US" sz="1100" spc="-1" dirty="0" err="1">
                <a:solidFill>
                  <a:srgbClr val="000000"/>
                </a:solidFill>
                <a:uFill>
                  <a:solidFill>
                    <a:srgbClr val="FFFFFF"/>
                  </a:solidFill>
                </a:uFill>
                <a:latin typeface="Arial"/>
                <a:ea typeface="Arial"/>
              </a:rPr>
              <a:t>sj</a:t>
            </a:r>
            <a:r>
              <a:rPr lang="en-US" sz="1100" spc="-1" dirty="0">
                <a:solidFill>
                  <a:srgbClr val="000000"/>
                </a:solidFill>
                <a:uFill>
                  <a:solidFill>
                    <a:srgbClr val="FFFFFF"/>
                  </a:solidFill>
                </a:uFill>
                <a:latin typeface="Arial"/>
                <a:ea typeface="Arial"/>
              </a:rPr>
              <a:t>, determine if it is legitimate, i.e., si,si+1,…,</a:t>
            </a:r>
            <a:r>
              <a:rPr lang="en-US" sz="1100" spc="-1" dirty="0" err="1">
                <a:solidFill>
                  <a:srgbClr val="000000"/>
                </a:solidFill>
                <a:uFill>
                  <a:solidFill>
                    <a:srgbClr val="FFFFFF"/>
                  </a:solidFill>
                </a:uFill>
                <a:latin typeface="Arial"/>
                <a:ea typeface="Arial"/>
              </a:rPr>
              <a:t>sj</a:t>
            </a:r>
            <a:r>
              <a:rPr lang="en-US" sz="1100" spc="-1" dirty="0">
                <a:solidFill>
                  <a:srgbClr val="000000"/>
                </a:solidFill>
                <a:uFill>
                  <a:solidFill>
                    <a:srgbClr val="FFFFFF"/>
                  </a:solidFill>
                </a:uFill>
                <a:latin typeface="Arial"/>
                <a:ea typeface="Arial"/>
              </a:rPr>
              <a:t> →yes or no</a:t>
            </a:r>
          </a:p>
          <a:p>
            <a:pPr marL="447675" lvl="2" indent="-177800">
              <a:buClr>
                <a:srgbClr val="990000"/>
              </a:buClr>
              <a:buSzPct val="120000"/>
              <a:buFont typeface="Arial" panose="020B0604020202020204" pitchFamily="34" charset="0"/>
              <a:buChar char="‒"/>
            </a:pPr>
            <a:r>
              <a:rPr lang="en-US" sz="1100" spc="-1" dirty="0">
                <a:solidFill>
                  <a:srgbClr val="000000"/>
                </a:solidFill>
                <a:uFill>
                  <a:solidFill>
                    <a:srgbClr val="FFFFFF"/>
                  </a:solidFill>
                </a:uFill>
                <a:latin typeface="Arial"/>
                <a:ea typeface="Arial"/>
              </a:rPr>
              <a:t>Input: 1, 2, 3, 4, 5; output: “normal” or “anomalous”</a:t>
            </a:r>
          </a:p>
          <a:p>
            <a:pPr marL="447675" lvl="2" indent="-177800">
              <a:buClr>
                <a:srgbClr val="990000"/>
              </a:buClr>
              <a:buSzPct val="120000"/>
              <a:buFont typeface="Arial" panose="020B0604020202020204" pitchFamily="34" charset="0"/>
              <a:buChar char="‒"/>
            </a:pPr>
            <a:r>
              <a:rPr lang="en-US" sz="1100" spc="-1" dirty="0">
                <a:solidFill>
                  <a:srgbClr val="000000"/>
                </a:solidFill>
                <a:uFill>
                  <a:solidFill>
                    <a:srgbClr val="FFFFFF"/>
                  </a:solidFill>
                </a:uFill>
                <a:latin typeface="Arial"/>
                <a:ea typeface="Arial"/>
              </a:rPr>
              <a:t>Applications: </a:t>
            </a:r>
            <a:r>
              <a:rPr lang="en-US" sz="1100" spc="-1" dirty="0">
                <a:solidFill>
                  <a:schemeClr val="tx2"/>
                </a:solidFill>
                <a:uFill>
                  <a:solidFill>
                    <a:srgbClr val="FFFFFF"/>
                  </a:solidFill>
                </a:uFill>
                <a:latin typeface="Arial"/>
                <a:ea typeface="Arial"/>
              </a:rPr>
              <a:t>trace anomaly detection</a:t>
            </a:r>
            <a:r>
              <a:rPr lang="en-US" sz="1100" spc="-1" dirty="0">
                <a:solidFill>
                  <a:srgbClr val="000000"/>
                </a:solidFill>
                <a:uFill>
                  <a:solidFill>
                    <a:srgbClr val="FFFFFF"/>
                  </a:solidFill>
                </a:uFill>
                <a:latin typeface="Arial"/>
                <a:ea typeface="Arial"/>
              </a:rPr>
              <a:t>, DNA sequence classification</a:t>
            </a:r>
          </a:p>
          <a:p>
            <a:pPr marL="447675" lvl="2" indent="-177800">
              <a:buClr>
                <a:srgbClr val="990000"/>
              </a:buClr>
              <a:buSzPct val="120000"/>
              <a:buFont typeface="Arial" panose="020B0604020202020204" pitchFamily="34" charset="0"/>
              <a:buChar char="‒"/>
            </a:pPr>
            <a:endParaRPr lang="en-US" sz="1100" spc="-1" dirty="0">
              <a:solidFill>
                <a:srgbClr val="000000"/>
              </a:solidFill>
              <a:uFill>
                <a:solidFill>
                  <a:srgbClr val="FFFFFF"/>
                </a:solidFill>
              </a:uFill>
              <a:latin typeface="Arial"/>
              <a:ea typeface="Arial"/>
            </a:endParaRPr>
          </a:p>
          <a:p>
            <a:pPr marL="269875" indent="-269875">
              <a:buClr>
                <a:srgbClr val="990000"/>
              </a:buClr>
              <a:buSzPct val="120000"/>
              <a:buFont typeface="Wingdings" panose="05000000000000000000" pitchFamily="2" charset="2"/>
              <a:buChar char="§"/>
            </a:pPr>
            <a:r>
              <a:rPr lang="en-US" sz="1100" b="1" spc="-1" dirty="0">
                <a:solidFill>
                  <a:srgbClr val="000000"/>
                </a:solidFill>
                <a:uFill>
                  <a:solidFill>
                    <a:srgbClr val="FFFFFF"/>
                  </a:solidFill>
                </a:uFill>
                <a:latin typeface="Arial"/>
                <a:ea typeface="Arial"/>
              </a:rPr>
              <a:t>Sequence Generation</a:t>
            </a:r>
            <a:endParaRPr lang="en-US" sz="1100" spc="-1" dirty="0">
              <a:solidFill>
                <a:srgbClr val="000000"/>
              </a:solidFill>
              <a:uFill>
                <a:solidFill>
                  <a:srgbClr val="FFFFFF"/>
                </a:solidFill>
              </a:uFill>
              <a:latin typeface="Arial"/>
              <a:ea typeface="Arial"/>
            </a:endParaRPr>
          </a:p>
          <a:p>
            <a:pPr marL="447675" lvl="2" indent="-177800">
              <a:buClr>
                <a:srgbClr val="990000"/>
              </a:buClr>
              <a:buSzPct val="120000"/>
              <a:buFont typeface="Arial" panose="020B0604020202020204" pitchFamily="34" charset="0"/>
              <a:buChar char="‒"/>
            </a:pPr>
            <a:r>
              <a:rPr lang="en-US" sz="1100" spc="-1" dirty="0">
                <a:solidFill>
                  <a:srgbClr val="000000"/>
                </a:solidFill>
                <a:uFill>
                  <a:solidFill>
                    <a:srgbClr val="FFFFFF"/>
                  </a:solidFill>
                </a:uFill>
                <a:latin typeface="Arial"/>
                <a:ea typeface="Arial"/>
              </a:rPr>
              <a:t>Generate new output sequence with same general characteristics as the input</a:t>
            </a:r>
          </a:p>
          <a:p>
            <a:pPr marL="447675" lvl="2" indent="-177800">
              <a:buClr>
                <a:srgbClr val="990000"/>
              </a:buClr>
              <a:buSzPct val="120000"/>
              <a:buFont typeface="Arial" panose="020B0604020202020204" pitchFamily="34" charset="0"/>
              <a:buChar char="‒"/>
            </a:pPr>
            <a:r>
              <a:rPr lang="en-US" sz="1100" spc="-1" dirty="0">
                <a:solidFill>
                  <a:srgbClr val="000000"/>
                </a:solidFill>
                <a:uFill>
                  <a:solidFill>
                    <a:srgbClr val="FFFFFF"/>
                  </a:solidFill>
                </a:uFill>
                <a:latin typeface="Arial"/>
                <a:ea typeface="Arial"/>
              </a:rPr>
              <a:t>Input: [1, 3, 5], [7, 9, 11]; output: [3, 5 ,7]</a:t>
            </a:r>
          </a:p>
          <a:p>
            <a:pPr marL="447675" lvl="2" indent="-177800">
              <a:buClr>
                <a:srgbClr val="990000"/>
              </a:buClr>
              <a:buSzPct val="120000"/>
              <a:buFont typeface="Arial" panose="020B0604020202020204" pitchFamily="34" charset="0"/>
              <a:buChar char="‒"/>
            </a:pPr>
            <a:r>
              <a:rPr lang="en-US" sz="1100" spc="-1" dirty="0">
                <a:solidFill>
                  <a:srgbClr val="000000"/>
                </a:solidFill>
                <a:uFill>
                  <a:solidFill>
                    <a:srgbClr val="FFFFFF"/>
                  </a:solidFill>
                </a:uFill>
                <a:latin typeface="Arial"/>
                <a:ea typeface="Arial"/>
              </a:rPr>
              <a:t>Applications: text generation</a:t>
            </a:r>
          </a:p>
          <a:p>
            <a:pPr marL="447675" lvl="2" indent="-177800">
              <a:buClr>
                <a:srgbClr val="990000"/>
              </a:buClr>
              <a:buSzPct val="120000"/>
              <a:buFont typeface="Arial" panose="020B0604020202020204" pitchFamily="34" charset="0"/>
              <a:buChar char="‒"/>
            </a:pPr>
            <a:endParaRPr lang="en-US" sz="1100" spc="-1" dirty="0">
              <a:solidFill>
                <a:srgbClr val="000000"/>
              </a:solidFill>
              <a:uFill>
                <a:solidFill>
                  <a:srgbClr val="FFFFFF"/>
                </a:solidFill>
              </a:uFill>
              <a:latin typeface="Arial"/>
              <a:ea typeface="Arial"/>
            </a:endParaRPr>
          </a:p>
          <a:p>
            <a:pPr marL="269875" indent="-269875">
              <a:buClr>
                <a:srgbClr val="990000"/>
              </a:buClr>
              <a:buSzPct val="120000"/>
              <a:buFont typeface="Wingdings" panose="05000000000000000000" pitchFamily="2" charset="2"/>
              <a:buChar char="§"/>
            </a:pPr>
            <a:r>
              <a:rPr lang="en-US" sz="1100" b="1" spc="-1" dirty="0">
                <a:solidFill>
                  <a:srgbClr val="000000"/>
                </a:solidFill>
                <a:uFill>
                  <a:solidFill>
                    <a:srgbClr val="FFFFFF"/>
                  </a:solidFill>
                </a:uFill>
                <a:latin typeface="Arial"/>
                <a:ea typeface="Arial"/>
              </a:rPr>
              <a:t>Sequence to Sequence Prediction</a:t>
            </a:r>
            <a:endParaRPr lang="en-US" sz="1100" spc="-1" dirty="0">
              <a:solidFill>
                <a:srgbClr val="000000"/>
              </a:solidFill>
              <a:uFill>
                <a:solidFill>
                  <a:srgbClr val="FFFFFF"/>
                </a:solidFill>
              </a:uFill>
              <a:latin typeface="Arial"/>
              <a:ea typeface="Arial"/>
            </a:endParaRPr>
          </a:p>
          <a:p>
            <a:pPr marL="447675" lvl="2" indent="-177800">
              <a:buClr>
                <a:srgbClr val="990000"/>
              </a:buClr>
              <a:buSzPct val="120000"/>
              <a:buFont typeface="Arial" panose="020B0604020202020204" pitchFamily="34" charset="0"/>
              <a:buChar char="‒"/>
            </a:pPr>
            <a:r>
              <a:rPr lang="en-US" sz="1100" spc="-1" dirty="0">
                <a:solidFill>
                  <a:srgbClr val="000000"/>
                </a:solidFill>
                <a:uFill>
                  <a:solidFill>
                    <a:srgbClr val="FFFFFF"/>
                  </a:solidFill>
                </a:uFill>
                <a:latin typeface="Arial"/>
                <a:ea typeface="Arial"/>
              </a:rPr>
              <a:t>Predict an output sequence given an input sequence.</a:t>
            </a:r>
          </a:p>
          <a:p>
            <a:pPr marL="447675" lvl="2" indent="-177800">
              <a:buClr>
                <a:srgbClr val="990000"/>
              </a:buClr>
              <a:buSzPct val="120000"/>
              <a:buFont typeface="Arial" panose="020B0604020202020204" pitchFamily="34" charset="0"/>
              <a:buChar char="‒"/>
            </a:pPr>
            <a:r>
              <a:rPr lang="en-US" sz="1100" spc="-1" dirty="0">
                <a:solidFill>
                  <a:srgbClr val="000000"/>
                </a:solidFill>
                <a:uFill>
                  <a:solidFill>
                    <a:srgbClr val="FFFFFF"/>
                  </a:solidFill>
                </a:uFill>
                <a:latin typeface="Arial"/>
                <a:ea typeface="Arial"/>
              </a:rPr>
              <a:t>Input: 1, 2, 3, 4, 5; output: 6, 7, 8, 9, 10</a:t>
            </a:r>
          </a:p>
          <a:p>
            <a:pPr marL="447675" lvl="2" indent="-177800">
              <a:buClr>
                <a:srgbClr val="990000"/>
              </a:buClr>
              <a:buSzPct val="120000"/>
              <a:buFont typeface="Arial" panose="020B0604020202020204" pitchFamily="34" charset="0"/>
              <a:buChar char="‒"/>
            </a:pPr>
            <a:r>
              <a:rPr lang="en-US" sz="1100" spc="-1" dirty="0">
                <a:solidFill>
                  <a:srgbClr val="000000"/>
                </a:solidFill>
                <a:uFill>
                  <a:solidFill>
                    <a:srgbClr val="FFFFFF"/>
                  </a:solidFill>
                </a:uFill>
                <a:latin typeface="Arial"/>
                <a:ea typeface="Arial"/>
              </a:rPr>
              <a:t>Applications: text summarization</a:t>
            </a:r>
          </a:p>
        </p:txBody>
      </p:sp>
      <p:sp>
        <p:nvSpPr>
          <p:cNvPr id="4" name="Rectangle 3"/>
          <p:cNvSpPr/>
          <p:nvPr/>
        </p:nvSpPr>
        <p:spPr>
          <a:xfrm>
            <a:off x="6022043" y="927855"/>
            <a:ext cx="1277337" cy="276999"/>
          </a:xfrm>
          <a:prstGeom prst="rect">
            <a:avLst/>
          </a:prstGeom>
        </p:spPr>
        <p:txBody>
          <a:bodyPr wrap="none">
            <a:spAutoFit/>
          </a:bodyPr>
          <a:lstStyle/>
          <a:p>
            <a:pPr marL="0" lvl="2">
              <a:buClr>
                <a:srgbClr val="990000"/>
              </a:buClr>
              <a:buSzPct val="120000"/>
            </a:pPr>
            <a:r>
              <a:rPr lang="en-US" sz="1200" spc="-1" dirty="0">
                <a:solidFill>
                  <a:srgbClr val="000000"/>
                </a:solidFill>
                <a:uFill>
                  <a:solidFill>
                    <a:srgbClr val="FFFFFF"/>
                  </a:solidFill>
                </a:uFill>
                <a:latin typeface="Arial"/>
                <a:ea typeface="Arial"/>
              </a:rPr>
              <a:t>1, 2, 3, 4, 5 </a:t>
            </a:r>
            <a:r>
              <a:rPr lang="en-US" sz="1200" spc="-1" dirty="0">
                <a:solidFill>
                  <a:schemeClr val="tx2"/>
                </a:solidFill>
                <a:uFill>
                  <a:solidFill>
                    <a:srgbClr val="FFFFFF"/>
                  </a:solidFill>
                </a:uFill>
                <a:latin typeface="Arial"/>
                <a:ea typeface="Arial"/>
              </a:rPr>
              <a:t>► </a:t>
            </a:r>
            <a:r>
              <a:rPr lang="en-US" sz="1200" spc="-1" dirty="0">
                <a:solidFill>
                  <a:srgbClr val="000000"/>
                </a:solidFill>
                <a:uFill>
                  <a:solidFill>
                    <a:srgbClr val="FFFFFF"/>
                  </a:solidFill>
                </a:uFill>
                <a:latin typeface="Arial"/>
                <a:ea typeface="Arial"/>
              </a:rPr>
              <a:t>6</a:t>
            </a:r>
          </a:p>
        </p:txBody>
      </p:sp>
      <p:sp>
        <p:nvSpPr>
          <p:cNvPr id="11" name="Rectangle 10"/>
          <p:cNvSpPr/>
          <p:nvPr/>
        </p:nvSpPr>
        <p:spPr>
          <a:xfrm>
            <a:off x="6022043" y="1965543"/>
            <a:ext cx="1848968" cy="276999"/>
          </a:xfrm>
          <a:prstGeom prst="rect">
            <a:avLst/>
          </a:prstGeom>
        </p:spPr>
        <p:txBody>
          <a:bodyPr wrap="none">
            <a:spAutoFit/>
          </a:bodyPr>
          <a:lstStyle/>
          <a:p>
            <a:pPr marL="0" lvl="2">
              <a:buClr>
                <a:srgbClr val="990000"/>
              </a:buClr>
              <a:buSzPct val="120000"/>
            </a:pPr>
            <a:r>
              <a:rPr lang="en-US" sz="1200" spc="-1" dirty="0">
                <a:solidFill>
                  <a:srgbClr val="000000"/>
                </a:solidFill>
                <a:uFill>
                  <a:solidFill>
                    <a:srgbClr val="FFFFFF"/>
                  </a:solidFill>
                </a:uFill>
                <a:latin typeface="Arial"/>
                <a:ea typeface="Arial"/>
              </a:rPr>
              <a:t>1, 2, 3, 4, 5 </a:t>
            </a:r>
            <a:r>
              <a:rPr lang="en-US" sz="1200" spc="-1" dirty="0">
                <a:solidFill>
                  <a:schemeClr val="tx2"/>
                </a:solidFill>
                <a:uFill>
                  <a:solidFill>
                    <a:srgbClr val="FFFFFF"/>
                  </a:solidFill>
                </a:uFill>
                <a:latin typeface="Arial"/>
                <a:ea typeface="Arial"/>
              </a:rPr>
              <a:t>► </a:t>
            </a:r>
            <a:r>
              <a:rPr lang="en-US" sz="1200" spc="-1" dirty="0">
                <a:solidFill>
                  <a:srgbClr val="000000"/>
                </a:solidFill>
                <a:uFill>
                  <a:solidFill>
                    <a:srgbClr val="FFFFFF"/>
                  </a:solidFill>
                </a:uFill>
                <a:latin typeface="Arial"/>
                <a:ea typeface="Arial"/>
              </a:rPr>
              <a:t>NORMAL</a:t>
            </a:r>
          </a:p>
        </p:txBody>
      </p:sp>
      <p:sp>
        <p:nvSpPr>
          <p:cNvPr id="13" name="Rectangle 12"/>
          <p:cNvSpPr/>
          <p:nvPr/>
        </p:nvSpPr>
        <p:spPr>
          <a:xfrm>
            <a:off x="6022043" y="3003231"/>
            <a:ext cx="2118657" cy="276999"/>
          </a:xfrm>
          <a:prstGeom prst="rect">
            <a:avLst/>
          </a:prstGeom>
        </p:spPr>
        <p:txBody>
          <a:bodyPr wrap="none">
            <a:spAutoFit/>
          </a:bodyPr>
          <a:lstStyle/>
          <a:p>
            <a:pPr marL="0" lvl="2">
              <a:buClr>
                <a:srgbClr val="990000"/>
              </a:buClr>
              <a:buSzPct val="120000"/>
            </a:pPr>
            <a:r>
              <a:rPr lang="en-US" sz="1200" spc="-1" dirty="0">
                <a:solidFill>
                  <a:srgbClr val="000000"/>
                </a:solidFill>
                <a:uFill>
                  <a:solidFill>
                    <a:srgbClr val="FFFFFF"/>
                  </a:solidFill>
                </a:uFill>
                <a:latin typeface="Arial"/>
                <a:ea typeface="Arial"/>
              </a:rPr>
              <a:t>1, 3, 5 and 7, 9, 11 </a:t>
            </a:r>
            <a:r>
              <a:rPr lang="en-US" sz="1200" spc="-1" dirty="0">
                <a:solidFill>
                  <a:schemeClr val="tx2"/>
                </a:solidFill>
                <a:uFill>
                  <a:solidFill>
                    <a:srgbClr val="FFFFFF"/>
                  </a:solidFill>
                </a:uFill>
                <a:latin typeface="Arial"/>
                <a:ea typeface="Arial"/>
              </a:rPr>
              <a:t>► </a:t>
            </a:r>
            <a:r>
              <a:rPr lang="en-US" sz="1200" spc="-1" dirty="0">
                <a:solidFill>
                  <a:srgbClr val="000000"/>
                </a:solidFill>
                <a:uFill>
                  <a:solidFill>
                    <a:srgbClr val="FFFFFF"/>
                  </a:solidFill>
                </a:uFill>
                <a:latin typeface="Arial"/>
                <a:ea typeface="Arial"/>
              </a:rPr>
              <a:t>3, 5 ,7</a:t>
            </a:r>
          </a:p>
        </p:txBody>
      </p:sp>
      <p:sp>
        <p:nvSpPr>
          <p:cNvPr id="14" name="Rectangle 13"/>
          <p:cNvSpPr/>
          <p:nvPr/>
        </p:nvSpPr>
        <p:spPr>
          <a:xfrm>
            <a:off x="6022043" y="3760489"/>
            <a:ext cx="2046714" cy="276999"/>
          </a:xfrm>
          <a:prstGeom prst="rect">
            <a:avLst/>
          </a:prstGeom>
        </p:spPr>
        <p:txBody>
          <a:bodyPr wrap="none">
            <a:spAutoFit/>
          </a:bodyPr>
          <a:lstStyle/>
          <a:p>
            <a:pPr marL="0" lvl="2">
              <a:buClr>
                <a:srgbClr val="990000"/>
              </a:buClr>
              <a:buSzPct val="120000"/>
            </a:pPr>
            <a:r>
              <a:rPr lang="en-US" sz="1200" spc="-1" dirty="0">
                <a:solidFill>
                  <a:srgbClr val="000000"/>
                </a:solidFill>
                <a:uFill>
                  <a:solidFill>
                    <a:srgbClr val="FFFFFF"/>
                  </a:solidFill>
                </a:uFill>
                <a:latin typeface="Arial"/>
                <a:ea typeface="Arial"/>
              </a:rPr>
              <a:t>1, 2, 3, 4, 5 </a:t>
            </a:r>
            <a:r>
              <a:rPr lang="en-US" sz="1200" spc="-1" dirty="0">
                <a:solidFill>
                  <a:schemeClr val="tx2"/>
                </a:solidFill>
                <a:uFill>
                  <a:solidFill>
                    <a:srgbClr val="FFFFFF"/>
                  </a:solidFill>
                </a:uFill>
                <a:latin typeface="Arial"/>
                <a:ea typeface="Arial"/>
              </a:rPr>
              <a:t>► </a:t>
            </a:r>
            <a:r>
              <a:rPr lang="en-US" sz="1200" spc="-1" dirty="0">
                <a:solidFill>
                  <a:srgbClr val="000000"/>
                </a:solidFill>
                <a:uFill>
                  <a:solidFill>
                    <a:srgbClr val="FFFFFF"/>
                  </a:solidFill>
                </a:uFill>
                <a:latin typeface="Arial"/>
                <a:ea typeface="Arial"/>
              </a:rPr>
              <a:t>6, 7, 8, 9, 10</a:t>
            </a:r>
          </a:p>
        </p:txBody>
      </p:sp>
      <p:sp>
        <p:nvSpPr>
          <p:cNvPr id="8" name="Rectangle 7"/>
          <p:cNvSpPr/>
          <p:nvPr/>
        </p:nvSpPr>
        <p:spPr>
          <a:xfrm>
            <a:off x="1826674" y="4753829"/>
            <a:ext cx="6314026" cy="338554"/>
          </a:xfrm>
          <a:prstGeom prst="rect">
            <a:avLst/>
          </a:prstGeom>
        </p:spPr>
        <p:txBody>
          <a:bodyPr wrap="square">
            <a:spAutoFit/>
          </a:bodyPr>
          <a:lstStyle/>
          <a:p>
            <a:r>
              <a:rPr lang="en-US" sz="800" dirty="0">
                <a:latin typeface="Arial" panose="020B0604020202020204" pitchFamily="34" charset="0"/>
                <a:cs typeface="Arial" panose="020B0604020202020204" pitchFamily="34" charset="0"/>
              </a:rPr>
              <a:t>Sequence learning: from recognition and prediction to sequential decision making, IEEE Intelligent Systems, 2001, http://www.sts.rpi.edu/~rsun/sun.expert01.pdf</a:t>
            </a:r>
          </a:p>
        </p:txBody>
      </p:sp>
    </p:spTree>
    <p:extLst>
      <p:ext uri="{BB962C8B-B14F-4D97-AF65-F5344CB8AC3E}">
        <p14:creationId xmlns:p14="http://schemas.microsoft.com/office/powerpoint/2010/main" val="348698658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1400" dirty="0">
                <a:solidFill>
                  <a:schemeClr val="tx2"/>
                </a:solidFill>
                <a:latin typeface="Arial" panose="020B0604020202020204" pitchFamily="34" charset="0"/>
                <a:cs typeface="Arial" panose="020B0604020202020204" pitchFamily="34" charset="0"/>
              </a:rPr>
              <a:t>Related Work</a:t>
            </a:r>
            <a:br>
              <a:rPr lang="en-US" sz="1400" dirty="0">
                <a:solidFill>
                  <a:schemeClr val="tx2"/>
                </a:solidFill>
                <a:latin typeface="Arial" panose="020B0604020202020204" pitchFamily="34" charset="0"/>
                <a:cs typeface="Arial" panose="020B0604020202020204" pitchFamily="34" charset="0"/>
              </a:rPr>
            </a:br>
            <a:r>
              <a:rPr lang="en-US" sz="1400" b="0" dirty="0">
                <a:latin typeface="Arial" charset="0"/>
                <a:ea typeface="Arial" charset="0"/>
                <a:cs typeface="Arial" charset="0"/>
              </a:rPr>
              <a:t>Facebook Mystery Machine</a:t>
            </a:r>
            <a:endParaRPr lang="en-US" sz="1400" b="0" dirty="0"/>
          </a:p>
        </p:txBody>
      </p:sp>
      <p:sp>
        <p:nvSpPr>
          <p:cNvPr id="3" name="Rectangle 2"/>
          <p:cNvSpPr/>
          <p:nvPr/>
        </p:nvSpPr>
        <p:spPr>
          <a:xfrm>
            <a:off x="1765462" y="4811468"/>
            <a:ext cx="4882081" cy="307777"/>
          </a:xfrm>
          <a:prstGeom prst="rect">
            <a:avLst/>
          </a:prstGeom>
        </p:spPr>
        <p:txBody>
          <a:bodyPr wrap="square">
            <a:spAutoFit/>
          </a:bodyPr>
          <a:lstStyle/>
          <a:p>
            <a:r>
              <a:rPr lang="en-US" sz="700" dirty="0"/>
              <a:t>https://blog.acolyer.org/2015/10/07/the-mystery-machine-end-to-end-performance-analysis-of-large-scale-internet-services/</a:t>
            </a:r>
          </a:p>
          <a:p>
            <a:r>
              <a:rPr lang="en-US" sz="700" dirty="0"/>
              <a:t>https://www.usenix.org/system/files/conference/osdi14/osdi14-paper-chow.pdf</a:t>
            </a:r>
          </a:p>
        </p:txBody>
      </p:sp>
      <p:pic>
        <p:nvPicPr>
          <p:cNvPr id="1026" name="Picture 2" descr="Hypothesis elimination with tra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0667" y="1971579"/>
            <a:ext cx="4348162" cy="18275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4348797" y="704354"/>
            <a:ext cx="3791903" cy="1139763"/>
          </a:xfrm>
          <a:prstGeom prst="rect">
            <a:avLst/>
          </a:prstGeom>
          <a:ln>
            <a:solidFill>
              <a:schemeClr val="bg1">
                <a:lumMod val="50000"/>
              </a:schemeClr>
            </a:solidFill>
          </a:ln>
        </p:spPr>
      </p:pic>
      <p:sp>
        <p:nvSpPr>
          <p:cNvPr id="35" name="CustomShape 43"/>
          <p:cNvSpPr/>
          <p:nvPr/>
        </p:nvSpPr>
        <p:spPr>
          <a:xfrm>
            <a:off x="348142" y="653674"/>
            <a:ext cx="3444396" cy="380780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buClr>
                <a:srgbClr val="990000"/>
              </a:buClr>
              <a:buSzPct val="120000"/>
            </a:pPr>
            <a:r>
              <a:rPr lang="en-US" sz="1100" b="1" dirty="0">
                <a:latin typeface="Arial" panose="020B0604020202020204" pitchFamily="34" charset="0"/>
                <a:ea typeface="Arial" charset="0"/>
                <a:cs typeface="Arial" panose="020B0604020202020204" pitchFamily="34" charset="0"/>
              </a:rPr>
              <a:t>Measure end-to-end performance of requests</a:t>
            </a:r>
            <a:endParaRPr lang="en-US" sz="1000" b="1" spc="-1" dirty="0">
              <a:solidFill>
                <a:srgbClr val="000000"/>
              </a:solidFill>
              <a:uFill>
                <a:solidFill>
                  <a:srgbClr val="FFFFFF"/>
                </a:solidFill>
              </a:uFill>
              <a:latin typeface="Arial"/>
              <a:ea typeface="Arial"/>
            </a:endParaRPr>
          </a:p>
          <a:p>
            <a:pPr marL="269875" indent="-269875">
              <a:buClr>
                <a:srgbClr val="990000"/>
              </a:buClr>
              <a:buSzPct val="120000"/>
              <a:buFont typeface="Wingdings" panose="05000000000000000000" pitchFamily="2" charset="2"/>
              <a:buChar char="§"/>
            </a:pPr>
            <a:r>
              <a:rPr lang="en-US" sz="1000" b="1" spc="-1" dirty="0">
                <a:solidFill>
                  <a:srgbClr val="000000"/>
                </a:solidFill>
                <a:uFill>
                  <a:solidFill>
                    <a:srgbClr val="FFFFFF"/>
                  </a:solidFill>
                </a:uFill>
                <a:latin typeface="Arial"/>
                <a:ea typeface="Arial"/>
              </a:rPr>
              <a:t>Infer causal relationships from logs</a:t>
            </a:r>
            <a:endParaRPr lang="en-US" sz="1000" spc="-1" dirty="0">
              <a:solidFill>
                <a:srgbClr val="000000"/>
              </a:solidFill>
              <a:uFill>
                <a:solidFill>
                  <a:srgbClr val="FFFFFF"/>
                </a:solidFill>
              </a:uFill>
              <a:latin typeface="Arial"/>
              <a:ea typeface="Arial"/>
            </a:endParaRPr>
          </a:p>
          <a:p>
            <a:pPr marL="447675" lvl="2" indent="-177800">
              <a:buClr>
                <a:srgbClr val="990000"/>
              </a:buClr>
              <a:buSzPct val="120000"/>
              <a:buFont typeface="Arial" panose="020B0604020202020204" pitchFamily="34" charset="0"/>
              <a:buChar char="‒"/>
            </a:pPr>
            <a:r>
              <a:rPr lang="en-US" sz="1000" spc="-1" dirty="0">
                <a:solidFill>
                  <a:srgbClr val="000000"/>
                </a:solidFill>
                <a:uFill>
                  <a:solidFill>
                    <a:srgbClr val="FFFFFF"/>
                  </a:solidFill>
                </a:uFill>
                <a:latin typeface="Arial"/>
                <a:ea typeface="Arial"/>
              </a:rPr>
              <a:t>Adding instrumentation retroactively is an expensive task</a:t>
            </a:r>
          </a:p>
          <a:p>
            <a:pPr marL="447675" lvl="2" indent="-177800">
              <a:buClr>
                <a:srgbClr val="990000"/>
              </a:buClr>
              <a:buSzPct val="120000"/>
              <a:buFont typeface="Arial" panose="020B0604020202020204" pitchFamily="34" charset="0"/>
              <a:buChar char="‒"/>
            </a:pPr>
            <a:r>
              <a:rPr lang="en-US" sz="1000" spc="-1" dirty="0">
                <a:solidFill>
                  <a:srgbClr val="000000"/>
                </a:solidFill>
                <a:uFill>
                  <a:solidFill>
                    <a:srgbClr val="FFFFFF"/>
                  </a:solidFill>
                </a:uFill>
                <a:latin typeface="Arial"/>
                <a:ea typeface="Arial"/>
              </a:rPr>
              <a:t>Hypothesize and confirm relationships in messages</a:t>
            </a:r>
          </a:p>
          <a:p>
            <a:pPr marL="269875" indent="-269875">
              <a:buClr>
                <a:srgbClr val="990000"/>
              </a:buClr>
              <a:buSzPct val="120000"/>
              <a:buFont typeface="Wingdings" panose="05000000000000000000" pitchFamily="2" charset="2"/>
              <a:buChar char="§"/>
            </a:pPr>
            <a:r>
              <a:rPr lang="en-US" sz="1000" b="1" spc="-1" dirty="0">
                <a:solidFill>
                  <a:srgbClr val="000000"/>
                </a:solidFill>
                <a:uFill>
                  <a:solidFill>
                    <a:srgbClr val="FFFFFF"/>
                  </a:solidFill>
                </a:uFill>
                <a:latin typeface="Arial"/>
                <a:ea typeface="Arial"/>
              </a:rPr>
              <a:t>Log Data</a:t>
            </a:r>
            <a:endParaRPr lang="en-US" sz="1000" spc="-1" dirty="0">
              <a:solidFill>
                <a:srgbClr val="000000"/>
              </a:solidFill>
              <a:uFill>
                <a:solidFill>
                  <a:srgbClr val="FFFFFF"/>
                </a:solidFill>
              </a:uFill>
              <a:latin typeface="Arial"/>
              <a:ea typeface="Arial"/>
            </a:endParaRPr>
          </a:p>
          <a:p>
            <a:pPr marL="447675" lvl="2" indent="-177800">
              <a:buClr>
                <a:srgbClr val="990000"/>
              </a:buClr>
              <a:buSzPct val="120000"/>
              <a:buFont typeface="Arial" panose="020B0604020202020204" pitchFamily="34" charset="0"/>
              <a:buChar char="‒"/>
            </a:pPr>
            <a:r>
              <a:rPr lang="en-US" sz="1000" spc="-1" dirty="0">
                <a:solidFill>
                  <a:srgbClr val="000000"/>
                </a:solidFill>
                <a:uFill>
                  <a:solidFill>
                    <a:srgbClr val="FFFFFF"/>
                  </a:solidFill>
                </a:uFill>
                <a:latin typeface="Arial"/>
                <a:ea typeface="Arial"/>
              </a:rPr>
              <a:t>Request &amp; host id, timestamp, unique event label</a:t>
            </a:r>
          </a:p>
          <a:p>
            <a:pPr marL="269875" indent="-269875">
              <a:buClr>
                <a:srgbClr val="990000"/>
              </a:buClr>
              <a:buSzPct val="120000"/>
              <a:buFont typeface="Wingdings" panose="05000000000000000000" pitchFamily="2" charset="2"/>
              <a:buChar char="§"/>
            </a:pPr>
            <a:r>
              <a:rPr lang="en-US" sz="1000" b="1" spc="-1" dirty="0">
                <a:solidFill>
                  <a:srgbClr val="000000"/>
                </a:solidFill>
                <a:uFill>
                  <a:solidFill>
                    <a:srgbClr val="FFFFFF"/>
                  </a:solidFill>
                </a:uFill>
                <a:latin typeface="Arial"/>
                <a:ea typeface="Arial"/>
              </a:rPr>
              <a:t>Finding Relationships</a:t>
            </a:r>
            <a:endParaRPr lang="en-US" sz="1000" spc="-1" dirty="0">
              <a:solidFill>
                <a:srgbClr val="000000"/>
              </a:solidFill>
              <a:uFill>
                <a:solidFill>
                  <a:srgbClr val="FFFFFF"/>
                </a:solidFill>
              </a:uFill>
              <a:latin typeface="Arial"/>
              <a:ea typeface="Arial"/>
            </a:endParaRPr>
          </a:p>
          <a:p>
            <a:pPr marL="447675" lvl="2" indent="-177800">
              <a:buClr>
                <a:srgbClr val="990000"/>
              </a:buClr>
              <a:buSzPct val="120000"/>
              <a:buFont typeface="Arial" panose="020B0604020202020204" pitchFamily="34" charset="0"/>
              <a:buChar char="‒"/>
            </a:pPr>
            <a:r>
              <a:rPr lang="en-US" sz="1000" spc="-1" dirty="0">
                <a:solidFill>
                  <a:srgbClr val="000000"/>
                </a:solidFill>
                <a:uFill>
                  <a:solidFill>
                    <a:srgbClr val="FFFFFF"/>
                  </a:solidFill>
                </a:uFill>
                <a:latin typeface="Arial"/>
                <a:ea typeface="Arial"/>
              </a:rPr>
              <a:t>Samples requests, store logs in Hive and run Hadoop jobs to infer causal relationships</a:t>
            </a:r>
          </a:p>
          <a:p>
            <a:pPr marL="447675" lvl="2" indent="-177800">
              <a:buClr>
                <a:srgbClr val="990000"/>
              </a:buClr>
              <a:buSzPct val="120000"/>
              <a:buFont typeface="Arial" panose="020B0604020202020204" pitchFamily="34" charset="0"/>
              <a:buChar char="‒"/>
            </a:pPr>
            <a:r>
              <a:rPr lang="en-US" sz="1000" spc="-1" dirty="0">
                <a:solidFill>
                  <a:srgbClr val="000000"/>
                </a:solidFill>
                <a:uFill>
                  <a:solidFill>
                    <a:srgbClr val="FFFFFF"/>
                  </a:solidFill>
                </a:uFill>
                <a:latin typeface="Arial"/>
                <a:ea typeface="Arial"/>
              </a:rPr>
              <a:t>2h Hadoop to analyze 1.3M requests sampled 30 days</a:t>
            </a:r>
          </a:p>
          <a:p>
            <a:pPr marL="447675" lvl="2" indent="-177800">
              <a:buClr>
                <a:srgbClr val="990000"/>
              </a:buClr>
              <a:buSzPct val="120000"/>
              <a:buFont typeface="Arial" panose="020B0604020202020204" pitchFamily="34" charset="0"/>
              <a:buChar char="‒"/>
            </a:pPr>
            <a:r>
              <a:rPr lang="en-US" sz="1000" spc="-1" dirty="0">
                <a:solidFill>
                  <a:srgbClr val="000000"/>
                </a:solidFill>
                <a:uFill>
                  <a:solidFill>
                    <a:srgbClr val="FFFFFF"/>
                  </a:solidFill>
                </a:uFill>
                <a:latin typeface="Arial"/>
                <a:ea typeface="Arial"/>
              </a:rPr>
              <a:t>Assumes a hypothesized relationship between two segments until finding a counterexample</a:t>
            </a:r>
          </a:p>
          <a:p>
            <a:pPr marL="447675" lvl="2" indent="-177800">
              <a:buClr>
                <a:srgbClr val="990000"/>
              </a:buClr>
              <a:buSzPct val="120000"/>
              <a:buFont typeface="Arial" panose="020B0604020202020204" pitchFamily="34" charset="0"/>
              <a:buChar char="‒"/>
            </a:pPr>
            <a:r>
              <a:rPr lang="en-US" sz="1000" spc="-1" dirty="0">
                <a:solidFill>
                  <a:srgbClr val="000000"/>
                </a:solidFill>
                <a:uFill>
                  <a:solidFill>
                    <a:srgbClr val="FFFFFF"/>
                  </a:solidFill>
                </a:uFill>
                <a:latin typeface="Arial"/>
                <a:ea typeface="Arial"/>
              </a:rPr>
              <a:t>3 types of relationship inferred: happens-before, mutual exclusion, pipeline</a:t>
            </a:r>
          </a:p>
          <a:p>
            <a:pPr marL="269875" indent="-269875">
              <a:buClr>
                <a:srgbClr val="990000"/>
              </a:buClr>
              <a:buSzPct val="120000"/>
              <a:buFont typeface="Wingdings" panose="05000000000000000000" pitchFamily="2" charset="2"/>
              <a:buChar char="§"/>
            </a:pPr>
            <a:r>
              <a:rPr lang="en-US" sz="1000" b="1" spc="-1" dirty="0">
                <a:solidFill>
                  <a:srgbClr val="000000"/>
                </a:solidFill>
                <a:uFill>
                  <a:solidFill>
                    <a:srgbClr val="FFFFFF"/>
                  </a:solidFill>
                </a:uFill>
                <a:latin typeface="Arial"/>
                <a:ea typeface="Arial"/>
              </a:rPr>
              <a:t>Applications</a:t>
            </a:r>
            <a:endParaRPr lang="en-US" sz="1000" spc="-1" dirty="0">
              <a:solidFill>
                <a:srgbClr val="000000"/>
              </a:solidFill>
              <a:uFill>
                <a:solidFill>
                  <a:srgbClr val="FFFFFF"/>
                </a:solidFill>
              </a:uFill>
              <a:latin typeface="Arial"/>
              <a:ea typeface="Arial"/>
            </a:endParaRPr>
          </a:p>
          <a:p>
            <a:pPr marL="447675" lvl="2" indent="-177800">
              <a:buClr>
                <a:srgbClr val="990000"/>
              </a:buClr>
              <a:buSzPct val="120000"/>
              <a:buFont typeface="Arial" panose="020B0604020202020204" pitchFamily="34" charset="0"/>
              <a:buChar char="‒"/>
            </a:pPr>
            <a:r>
              <a:rPr lang="en-US" sz="1000" spc="-1" dirty="0">
                <a:solidFill>
                  <a:srgbClr val="000000"/>
                </a:solidFill>
                <a:uFill>
                  <a:solidFill>
                    <a:srgbClr val="FFFFFF"/>
                  </a:solidFill>
                </a:uFill>
                <a:latin typeface="Arial"/>
                <a:ea typeface="Arial"/>
              </a:rPr>
              <a:t>Find critical path and slack segments for performance optimization</a:t>
            </a:r>
          </a:p>
          <a:p>
            <a:pPr marL="447675" lvl="2" indent="-177800">
              <a:buClr>
                <a:srgbClr val="990000"/>
              </a:buClr>
              <a:buSzPct val="120000"/>
              <a:buFont typeface="Arial" panose="020B0604020202020204" pitchFamily="34" charset="0"/>
              <a:buChar char="‒"/>
            </a:pPr>
            <a:r>
              <a:rPr lang="en-US" sz="1000" spc="-1" dirty="0">
                <a:solidFill>
                  <a:srgbClr val="000000"/>
                </a:solidFill>
                <a:uFill>
                  <a:solidFill>
                    <a:srgbClr val="FFFFFF"/>
                  </a:solidFill>
                </a:uFill>
                <a:latin typeface="Arial"/>
                <a:ea typeface="Arial"/>
              </a:rPr>
              <a:t>Anomaly detection: 1) select top 5% of end-to-end latency, 2) identify segments with proportionally greater representation in the outlier set of requests than in the non-outlier set. </a:t>
            </a:r>
          </a:p>
        </p:txBody>
      </p:sp>
      <p:sp>
        <p:nvSpPr>
          <p:cNvPr id="6" name="Rectangle 5"/>
          <p:cNvSpPr/>
          <p:nvPr/>
        </p:nvSpPr>
        <p:spPr>
          <a:xfrm>
            <a:off x="4348797" y="3858537"/>
            <a:ext cx="3988754" cy="338554"/>
          </a:xfrm>
          <a:prstGeom prst="rect">
            <a:avLst/>
          </a:prstGeom>
        </p:spPr>
        <p:txBody>
          <a:bodyPr wrap="square">
            <a:spAutoFit/>
          </a:bodyPr>
          <a:lstStyle/>
          <a:p>
            <a:r>
              <a:rPr lang="en-US" sz="800" dirty="0">
                <a:solidFill>
                  <a:srgbClr val="000000"/>
                </a:solidFill>
                <a:latin typeface="Arial" panose="020B0604020202020204" pitchFamily="34" charset="0"/>
                <a:cs typeface="Arial" panose="020B0604020202020204" pitchFamily="34" charset="0"/>
              </a:rPr>
              <a:t>As the number of traces analyzed increases, the observation of new counter examples diminishes, leaving behind only true relationships</a:t>
            </a:r>
            <a:endParaRPr lang="en-US" sz="800" dirty="0">
              <a:latin typeface="Arial" panose="020B0604020202020204" pitchFamily="34" charset="0"/>
              <a:cs typeface="Arial" panose="020B0604020202020204" pitchFamily="34" charset="0"/>
            </a:endParaRPr>
          </a:p>
        </p:txBody>
      </p:sp>
      <p:pic>
        <p:nvPicPr>
          <p:cNvPr id="1028" name="Picture 4" descr="Resultado de imagem para facebook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6517" y="1559051"/>
            <a:ext cx="561034" cy="210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0524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1400" dirty="0">
                <a:latin typeface="Arial" charset="0"/>
                <a:ea typeface="Arial" charset="0"/>
                <a:cs typeface="Arial" charset="0"/>
              </a:rPr>
              <a:t>Related Work</a:t>
            </a:r>
            <a:br>
              <a:rPr lang="en-US" sz="1400" dirty="0">
                <a:latin typeface="Arial" charset="0"/>
                <a:ea typeface="Arial" charset="0"/>
                <a:cs typeface="Arial" charset="0"/>
              </a:rPr>
            </a:br>
            <a:r>
              <a:rPr lang="en-US" sz="1400" b="0" dirty="0">
                <a:latin typeface="Arial" charset="0"/>
                <a:ea typeface="Arial" charset="0"/>
                <a:cs typeface="Arial" charset="0"/>
              </a:rPr>
              <a:t>Sequence Analysis of Log Records</a:t>
            </a:r>
            <a:endParaRPr lang="en-US" sz="1400" b="0" dirty="0"/>
          </a:p>
        </p:txBody>
      </p:sp>
      <p:sp>
        <p:nvSpPr>
          <p:cNvPr id="3" name="Rectangle 2"/>
          <p:cNvSpPr/>
          <p:nvPr/>
        </p:nvSpPr>
        <p:spPr>
          <a:xfrm>
            <a:off x="1644813" y="4835723"/>
            <a:ext cx="6451437" cy="307777"/>
          </a:xfrm>
          <a:prstGeom prst="rect">
            <a:avLst/>
          </a:prstGeom>
        </p:spPr>
        <p:txBody>
          <a:bodyPr wrap="square">
            <a:spAutoFit/>
          </a:bodyPr>
          <a:lstStyle/>
          <a:p>
            <a:r>
              <a:rPr lang="en-US" sz="700" dirty="0">
                <a:latin typeface="Arial" panose="020B0604020202020204" pitchFamily="34" charset="0"/>
                <a:cs typeface="Arial" panose="020B0604020202020204" pitchFamily="34" charset="0"/>
              </a:rPr>
              <a:t>Min Du, </a:t>
            </a:r>
            <a:r>
              <a:rPr lang="en-US" sz="700" dirty="0" err="1">
                <a:latin typeface="Arial" panose="020B0604020202020204" pitchFamily="34" charset="0"/>
                <a:cs typeface="Arial" panose="020B0604020202020204" pitchFamily="34" charset="0"/>
              </a:rPr>
              <a:t>Feifei</a:t>
            </a:r>
            <a:r>
              <a:rPr lang="en-US" sz="700" dirty="0">
                <a:latin typeface="Arial" panose="020B0604020202020204" pitchFamily="34" charset="0"/>
                <a:cs typeface="Arial" panose="020B0604020202020204" pitchFamily="34" charset="0"/>
              </a:rPr>
              <a:t> Li, </a:t>
            </a:r>
            <a:r>
              <a:rPr lang="en-US" sz="700" dirty="0" err="1">
                <a:latin typeface="Arial" panose="020B0604020202020204" pitchFamily="34" charset="0"/>
                <a:cs typeface="Arial" panose="020B0604020202020204" pitchFamily="34" charset="0"/>
              </a:rPr>
              <a:t>Guineng</a:t>
            </a:r>
            <a:r>
              <a:rPr lang="en-US" sz="700" dirty="0">
                <a:latin typeface="Arial" panose="020B0604020202020204" pitchFamily="34" charset="0"/>
                <a:cs typeface="Arial" panose="020B0604020202020204" pitchFamily="34" charset="0"/>
              </a:rPr>
              <a:t> Zheng, and </a:t>
            </a:r>
            <a:r>
              <a:rPr lang="en-US" sz="700" dirty="0" err="1">
                <a:latin typeface="Arial" panose="020B0604020202020204" pitchFamily="34" charset="0"/>
                <a:cs typeface="Arial" panose="020B0604020202020204" pitchFamily="34" charset="0"/>
              </a:rPr>
              <a:t>Vivek</a:t>
            </a:r>
            <a:r>
              <a:rPr lang="en-US" sz="700" dirty="0">
                <a:latin typeface="Arial" panose="020B0604020202020204" pitchFamily="34" charset="0"/>
                <a:cs typeface="Arial" panose="020B0604020202020204" pitchFamily="34" charset="0"/>
              </a:rPr>
              <a:t> </a:t>
            </a:r>
            <a:r>
              <a:rPr lang="en-US" sz="700" dirty="0" err="1">
                <a:latin typeface="Arial" panose="020B0604020202020204" pitchFamily="34" charset="0"/>
                <a:cs typeface="Arial" panose="020B0604020202020204" pitchFamily="34" charset="0"/>
              </a:rPr>
              <a:t>Srikumar</a:t>
            </a:r>
            <a:r>
              <a:rPr lang="en-US" sz="700" dirty="0">
                <a:latin typeface="Arial" panose="020B0604020202020204" pitchFamily="34" charset="0"/>
                <a:cs typeface="Arial" panose="020B0604020202020204" pitchFamily="34" charset="0"/>
              </a:rPr>
              <a:t>. 2017. </a:t>
            </a:r>
            <a:r>
              <a:rPr lang="en-US" sz="700" dirty="0" err="1">
                <a:latin typeface="Arial" panose="020B0604020202020204" pitchFamily="34" charset="0"/>
                <a:cs typeface="Arial" panose="020B0604020202020204" pitchFamily="34" charset="0"/>
              </a:rPr>
              <a:t>DeepLog</a:t>
            </a:r>
            <a:r>
              <a:rPr lang="en-US" sz="700" dirty="0">
                <a:latin typeface="Arial" panose="020B0604020202020204" pitchFamily="34" charset="0"/>
                <a:cs typeface="Arial" panose="020B0604020202020204" pitchFamily="34" charset="0"/>
              </a:rPr>
              <a:t>: Anomaly Detection and Diagnosis from System Logs through Deep Learning. In Proceedings of the 2017 ACM SIGSAC Conference on Computer and Communications Security (CCS '17). ACM, New York, NY, USA, 1285-1298. </a:t>
            </a:r>
            <a:endParaRPr lang="en-US" sz="6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4018063" y="1496796"/>
            <a:ext cx="4836646" cy="2405643"/>
          </a:xfrm>
          <a:prstGeom prst="rect">
            <a:avLst/>
          </a:prstGeom>
        </p:spPr>
      </p:pic>
      <p:sp>
        <p:nvSpPr>
          <p:cNvPr id="7" name="CustomShape 43"/>
          <p:cNvSpPr/>
          <p:nvPr/>
        </p:nvSpPr>
        <p:spPr>
          <a:xfrm>
            <a:off x="348142" y="653674"/>
            <a:ext cx="3444396" cy="394499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buClr>
                <a:srgbClr val="990000"/>
              </a:buClr>
              <a:buSzPct val="120000"/>
            </a:pPr>
            <a:r>
              <a:rPr lang="en-US" sz="1100" b="1" dirty="0">
                <a:latin typeface="Arial" panose="020B0604020202020204" pitchFamily="34" charset="0"/>
                <a:ea typeface="Arial" charset="0"/>
                <a:cs typeface="Arial" panose="020B0604020202020204" pitchFamily="34" charset="0"/>
              </a:rPr>
              <a:t>Sequence Prediction using Logs</a:t>
            </a:r>
          </a:p>
          <a:p>
            <a:pPr>
              <a:buClr>
                <a:srgbClr val="990000"/>
              </a:buClr>
              <a:buSzPct val="120000"/>
            </a:pPr>
            <a:endParaRPr lang="en-US" sz="1100" b="1" spc="-1" dirty="0">
              <a:solidFill>
                <a:srgbClr val="000000"/>
              </a:solidFill>
              <a:uFill>
                <a:solidFill>
                  <a:srgbClr val="FFFFFF"/>
                </a:solidFill>
              </a:uFill>
              <a:latin typeface="Arial" panose="020B0604020202020204" pitchFamily="34" charset="0"/>
              <a:ea typeface="Arial"/>
              <a:cs typeface="Arial" panose="020B0604020202020204" pitchFamily="34" charset="0"/>
            </a:endParaRPr>
          </a:p>
          <a:p>
            <a:pPr marL="269875" indent="-269875">
              <a:buClr>
                <a:srgbClr val="990000"/>
              </a:buClr>
              <a:buSzPct val="120000"/>
              <a:buFont typeface="Wingdings" panose="05000000000000000000" pitchFamily="2" charset="2"/>
              <a:buChar char="§"/>
            </a:pPr>
            <a:r>
              <a:rPr lang="en-US" sz="1000" b="1" spc="-1" dirty="0">
                <a:solidFill>
                  <a:srgbClr val="000000"/>
                </a:solidFill>
                <a:uFill>
                  <a:solidFill>
                    <a:srgbClr val="FFFFFF"/>
                  </a:solidFill>
                </a:uFill>
                <a:latin typeface="Arial"/>
                <a:ea typeface="Arial"/>
              </a:rPr>
              <a:t>Parsing</a:t>
            </a:r>
            <a:endParaRPr lang="en-US" sz="1000" spc="-1" dirty="0">
              <a:solidFill>
                <a:srgbClr val="000000"/>
              </a:solidFill>
              <a:uFill>
                <a:solidFill>
                  <a:srgbClr val="FFFFFF"/>
                </a:solidFill>
              </a:uFill>
              <a:latin typeface="Arial"/>
              <a:ea typeface="Arial"/>
            </a:endParaRPr>
          </a:p>
          <a:p>
            <a:pPr marL="447675" lvl="2" indent="-177800">
              <a:buClr>
                <a:srgbClr val="990000"/>
              </a:buClr>
              <a:buSzPct val="120000"/>
              <a:buFont typeface="Arial" panose="020B0604020202020204" pitchFamily="34" charset="0"/>
              <a:buChar char="‒"/>
            </a:pPr>
            <a:r>
              <a:rPr lang="en-US" sz="1000" spc="-1" dirty="0">
                <a:solidFill>
                  <a:srgbClr val="000000"/>
                </a:solidFill>
                <a:uFill>
                  <a:solidFill>
                    <a:srgbClr val="FFFFFF"/>
                  </a:solidFill>
                </a:uFill>
                <a:latin typeface="Arial"/>
                <a:ea typeface="Arial"/>
              </a:rPr>
              <a:t>Spell tool (ICDM’16) parses logs into patterns that represent the fixed part of </a:t>
            </a:r>
            <a:r>
              <a:rPr lang="en-US" sz="1000" spc="-1" dirty="0" err="1">
                <a:solidFill>
                  <a:srgbClr val="000000"/>
                </a:solidFill>
                <a:uFill>
                  <a:solidFill>
                    <a:srgbClr val="FFFFFF"/>
                  </a:solidFill>
                </a:uFill>
                <a:latin typeface="Arial"/>
                <a:ea typeface="Arial"/>
              </a:rPr>
              <a:t>printf</a:t>
            </a:r>
            <a:r>
              <a:rPr lang="en-US" sz="1000" spc="-1" dirty="0">
                <a:solidFill>
                  <a:srgbClr val="000000"/>
                </a:solidFill>
                <a:uFill>
                  <a:solidFill>
                    <a:srgbClr val="FFFFFF"/>
                  </a:solidFill>
                </a:uFill>
                <a:latin typeface="Arial"/>
                <a:ea typeface="Arial"/>
              </a:rPr>
              <a:t>-like statements </a:t>
            </a:r>
          </a:p>
          <a:p>
            <a:pPr marL="447675" lvl="2" indent="-177800">
              <a:buClr>
                <a:srgbClr val="990000"/>
              </a:buClr>
              <a:buSzPct val="120000"/>
              <a:buFont typeface="Arial" panose="020B0604020202020204" pitchFamily="34" charset="0"/>
              <a:buChar char="‒"/>
            </a:pPr>
            <a:r>
              <a:rPr lang="en-US" sz="1000" spc="-1" dirty="0">
                <a:solidFill>
                  <a:srgbClr val="000000"/>
                </a:solidFill>
                <a:uFill>
                  <a:solidFill>
                    <a:srgbClr val="FFFFFF"/>
                  </a:solidFill>
                </a:uFill>
                <a:latin typeface="Arial"/>
                <a:ea typeface="Arial"/>
              </a:rPr>
              <a:t>Log messages ► Log key</a:t>
            </a:r>
          </a:p>
          <a:p>
            <a:pPr marL="447675" lvl="2" indent="-177800">
              <a:buClr>
                <a:srgbClr val="990000"/>
              </a:buClr>
              <a:buSzPct val="120000"/>
              <a:buFont typeface="Arial" panose="020B0604020202020204" pitchFamily="34" charset="0"/>
              <a:buChar char="‒"/>
            </a:pPr>
            <a:r>
              <a:rPr lang="en-US" sz="1000" spc="-1" dirty="0">
                <a:solidFill>
                  <a:srgbClr val="000000"/>
                </a:solidFill>
                <a:uFill>
                  <a:solidFill>
                    <a:srgbClr val="FFFFFF"/>
                  </a:solidFill>
                </a:uFill>
                <a:latin typeface="Arial"/>
                <a:ea typeface="Arial"/>
              </a:rPr>
              <a:t>https://www.cs.utah.edu/~lifeifei/papers/spell.pdf</a:t>
            </a:r>
          </a:p>
          <a:p>
            <a:pPr marL="269875" indent="-269875">
              <a:buClr>
                <a:srgbClr val="990000"/>
              </a:buClr>
              <a:buSzPct val="120000"/>
              <a:buFont typeface="Wingdings" panose="05000000000000000000" pitchFamily="2" charset="2"/>
              <a:buChar char="§"/>
            </a:pPr>
            <a:r>
              <a:rPr lang="en-US" sz="1000" b="1" spc="-1" dirty="0">
                <a:solidFill>
                  <a:srgbClr val="000000"/>
                </a:solidFill>
                <a:uFill>
                  <a:solidFill>
                    <a:srgbClr val="FFFFFF"/>
                  </a:solidFill>
                </a:uFill>
                <a:latin typeface="Arial"/>
                <a:ea typeface="Arial"/>
              </a:rPr>
              <a:t>Processing</a:t>
            </a:r>
            <a:endParaRPr lang="en-US" sz="1000" spc="-1" dirty="0">
              <a:solidFill>
                <a:srgbClr val="000000"/>
              </a:solidFill>
              <a:uFill>
                <a:solidFill>
                  <a:srgbClr val="FFFFFF"/>
                </a:solidFill>
              </a:uFill>
              <a:latin typeface="Arial"/>
              <a:ea typeface="Arial"/>
            </a:endParaRPr>
          </a:p>
          <a:p>
            <a:pPr marL="447675" lvl="2" indent="-177800">
              <a:buClr>
                <a:srgbClr val="990000"/>
              </a:buClr>
              <a:buSzPct val="120000"/>
              <a:buFont typeface="Arial" panose="020B0604020202020204" pitchFamily="34" charset="0"/>
              <a:buChar char="‒"/>
            </a:pPr>
            <a:r>
              <a:rPr lang="en-US" sz="1000" spc="-1" dirty="0">
                <a:solidFill>
                  <a:srgbClr val="000000"/>
                </a:solidFill>
                <a:uFill>
                  <a:solidFill>
                    <a:srgbClr val="FFFFFF"/>
                  </a:solidFill>
                </a:uFill>
                <a:latin typeface="Arial"/>
                <a:ea typeface="Arial"/>
              </a:rPr>
              <a:t>Workflow models are built to help anomaly diagnosis</a:t>
            </a:r>
          </a:p>
          <a:p>
            <a:pPr marL="447675" lvl="2" indent="-177800">
              <a:buClr>
                <a:srgbClr val="990000"/>
              </a:buClr>
              <a:buSzPct val="120000"/>
              <a:buFont typeface="Arial" panose="020B0604020202020204" pitchFamily="34" charset="0"/>
              <a:buChar char="‒"/>
            </a:pPr>
            <a:r>
              <a:rPr lang="en-US" sz="1000" spc="-1" dirty="0">
                <a:solidFill>
                  <a:srgbClr val="000000"/>
                </a:solidFill>
                <a:uFill>
                  <a:solidFill>
                    <a:srgbClr val="FFFFFF"/>
                  </a:solidFill>
                </a:uFill>
                <a:latin typeface="Arial"/>
                <a:ea typeface="Arial"/>
              </a:rPr>
              <a:t>Log Key ► Workflow</a:t>
            </a:r>
          </a:p>
          <a:p>
            <a:pPr marL="447675" lvl="2" indent="-177800">
              <a:buClr>
                <a:srgbClr val="990000"/>
              </a:buClr>
              <a:buSzPct val="120000"/>
              <a:buFont typeface="Arial" panose="020B0604020202020204" pitchFamily="34" charset="0"/>
              <a:buChar char="‒"/>
            </a:pPr>
            <a:r>
              <a:rPr lang="en-US" sz="1000" spc="-1" dirty="0">
                <a:solidFill>
                  <a:srgbClr val="000000"/>
                </a:solidFill>
                <a:uFill>
                  <a:solidFill>
                    <a:srgbClr val="FFFFFF"/>
                  </a:solidFill>
                </a:uFill>
                <a:latin typeface="Arial"/>
                <a:ea typeface="Arial"/>
              </a:rPr>
              <a:t>Log Key + Parameters ► Behavior Model</a:t>
            </a:r>
          </a:p>
          <a:p>
            <a:pPr marL="447675" lvl="2" indent="-177800">
              <a:buClr>
                <a:srgbClr val="990000"/>
              </a:buClr>
              <a:buSzPct val="120000"/>
              <a:buFont typeface="Arial" panose="020B0604020202020204" pitchFamily="34" charset="0"/>
              <a:buChar char="‒"/>
            </a:pPr>
            <a:r>
              <a:rPr lang="en-US" sz="1000" spc="-1" dirty="0">
                <a:solidFill>
                  <a:srgbClr val="000000"/>
                </a:solidFill>
                <a:uFill>
                  <a:solidFill>
                    <a:srgbClr val="FFFFFF"/>
                  </a:solidFill>
                </a:uFill>
                <a:latin typeface="Arial"/>
                <a:ea typeface="Arial"/>
              </a:rPr>
              <a:t>LSTM is used to model system execution paths and log parameter values</a:t>
            </a:r>
          </a:p>
          <a:p>
            <a:pPr marL="269875" indent="-269875">
              <a:buClr>
                <a:srgbClr val="990000"/>
              </a:buClr>
              <a:buSzPct val="120000"/>
              <a:buFont typeface="Wingdings" panose="05000000000000000000" pitchFamily="2" charset="2"/>
              <a:buChar char="§"/>
            </a:pPr>
            <a:r>
              <a:rPr lang="en-US" sz="1000" b="1" spc="-1" dirty="0">
                <a:solidFill>
                  <a:srgbClr val="000000"/>
                </a:solidFill>
                <a:uFill>
                  <a:solidFill>
                    <a:srgbClr val="FFFFFF"/>
                  </a:solidFill>
                </a:uFill>
                <a:latin typeface="Arial"/>
                <a:ea typeface="Arial"/>
              </a:rPr>
              <a:t>Precision</a:t>
            </a:r>
            <a:endParaRPr lang="en-US" sz="1000" spc="-1" dirty="0">
              <a:solidFill>
                <a:srgbClr val="000000"/>
              </a:solidFill>
              <a:uFill>
                <a:solidFill>
                  <a:srgbClr val="FFFFFF"/>
                </a:solidFill>
              </a:uFill>
              <a:latin typeface="Arial"/>
              <a:ea typeface="Arial"/>
            </a:endParaRPr>
          </a:p>
          <a:p>
            <a:pPr marL="447675" lvl="2" indent="-177800">
              <a:buClr>
                <a:srgbClr val="990000"/>
              </a:buClr>
              <a:buSzPct val="120000"/>
              <a:buFont typeface="Arial" panose="020B0604020202020204" pitchFamily="34" charset="0"/>
              <a:buChar char="‒"/>
            </a:pPr>
            <a:r>
              <a:rPr lang="en-US" sz="1000" spc="-1" dirty="0">
                <a:solidFill>
                  <a:srgbClr val="000000"/>
                </a:solidFill>
                <a:uFill>
                  <a:solidFill>
                    <a:srgbClr val="FFFFFF"/>
                  </a:solidFill>
                </a:uFill>
                <a:latin typeface="Arial"/>
                <a:ea typeface="Arial"/>
              </a:rPr>
              <a:t>F1-score: 96%</a:t>
            </a:r>
          </a:p>
          <a:p>
            <a:pPr marL="269875" indent="-269875">
              <a:buClr>
                <a:srgbClr val="990000"/>
              </a:buClr>
              <a:buSzPct val="120000"/>
              <a:buFont typeface="Wingdings" panose="05000000000000000000" pitchFamily="2" charset="2"/>
              <a:buChar char="§"/>
            </a:pPr>
            <a:r>
              <a:rPr lang="en-US" sz="1000" b="1" spc="-1" dirty="0">
                <a:solidFill>
                  <a:srgbClr val="000000"/>
                </a:solidFill>
                <a:uFill>
                  <a:solidFill>
                    <a:srgbClr val="FFFFFF"/>
                  </a:solidFill>
                </a:uFill>
                <a:latin typeface="Arial"/>
                <a:ea typeface="Arial"/>
              </a:rPr>
              <a:t>How many scenarios need to be labeled? 10 or 10,000?</a:t>
            </a:r>
          </a:p>
          <a:p>
            <a:pPr marL="269875" indent="-269875">
              <a:buClr>
                <a:srgbClr val="990000"/>
              </a:buClr>
              <a:buSzPct val="120000"/>
              <a:buFont typeface="Wingdings" panose="05000000000000000000" pitchFamily="2" charset="2"/>
              <a:buChar char="§"/>
            </a:pPr>
            <a:r>
              <a:rPr lang="en-US" sz="1000" b="1" spc="-1" dirty="0">
                <a:solidFill>
                  <a:srgbClr val="000000"/>
                </a:solidFill>
                <a:uFill>
                  <a:solidFill>
                    <a:srgbClr val="FFFFFF"/>
                  </a:solidFill>
                </a:uFill>
                <a:latin typeface="Arial"/>
                <a:ea typeface="Arial"/>
              </a:rPr>
              <a:t>Dataset distribution</a:t>
            </a:r>
            <a:endParaRPr lang="en-US" sz="1000" spc="-1" dirty="0">
              <a:solidFill>
                <a:srgbClr val="000000"/>
              </a:solidFill>
              <a:uFill>
                <a:solidFill>
                  <a:srgbClr val="FFFFFF"/>
                </a:solidFill>
              </a:uFill>
              <a:latin typeface="Arial"/>
              <a:ea typeface="Arial"/>
            </a:endParaRPr>
          </a:p>
          <a:p>
            <a:pPr marL="447675" lvl="2" indent="-177800">
              <a:buClr>
                <a:srgbClr val="990000"/>
              </a:buClr>
              <a:buSzPct val="120000"/>
              <a:buFont typeface="Arial" panose="020B0604020202020204" pitchFamily="34" charset="0"/>
              <a:buChar char="‒"/>
            </a:pPr>
            <a:r>
              <a:rPr lang="en-US" sz="1000" spc="-1" dirty="0">
                <a:solidFill>
                  <a:srgbClr val="000000"/>
                </a:solidFill>
                <a:uFill>
                  <a:solidFill>
                    <a:srgbClr val="FFFFFF"/>
                  </a:solidFill>
                </a:uFill>
                <a:latin typeface="Arial"/>
                <a:ea typeface="Arial"/>
              </a:rPr>
              <a:t>HDFS: 2.9% labeled anomalies</a:t>
            </a:r>
          </a:p>
          <a:p>
            <a:pPr marL="447675" lvl="2" indent="-177800">
              <a:buClr>
                <a:srgbClr val="990000"/>
              </a:buClr>
              <a:buSzPct val="120000"/>
              <a:buFont typeface="Arial" panose="020B0604020202020204" pitchFamily="34" charset="0"/>
              <a:buChar char="‒"/>
            </a:pPr>
            <a:r>
              <a:rPr lang="en-US" sz="1000" spc="-1" dirty="0" err="1">
                <a:solidFill>
                  <a:srgbClr val="000000"/>
                </a:solidFill>
                <a:uFill>
                  <a:solidFill>
                    <a:srgbClr val="FFFFFF"/>
                  </a:solidFill>
                </a:uFill>
                <a:latin typeface="Arial"/>
                <a:ea typeface="Arial"/>
              </a:rPr>
              <a:t>Openstack</a:t>
            </a:r>
            <a:r>
              <a:rPr lang="en-US" sz="1000" spc="-1" dirty="0">
                <a:solidFill>
                  <a:srgbClr val="000000"/>
                </a:solidFill>
                <a:uFill>
                  <a:solidFill>
                    <a:srgbClr val="FFFFFF"/>
                  </a:solidFill>
                </a:uFill>
                <a:latin typeface="Arial"/>
                <a:ea typeface="Arial"/>
              </a:rPr>
              <a:t>: 7% anomalies</a:t>
            </a:r>
          </a:p>
          <a:p>
            <a:pPr marL="269875" indent="-269875">
              <a:buClr>
                <a:srgbClr val="990000"/>
              </a:buClr>
              <a:buSzPct val="120000"/>
              <a:buFont typeface="Wingdings" panose="05000000000000000000" pitchFamily="2" charset="2"/>
              <a:buChar char="§"/>
            </a:pPr>
            <a:r>
              <a:rPr lang="en-US" sz="1000" b="1" spc="-1" dirty="0">
                <a:solidFill>
                  <a:srgbClr val="000000"/>
                </a:solidFill>
                <a:uFill>
                  <a:solidFill>
                    <a:srgbClr val="FFFFFF"/>
                  </a:solidFill>
                </a:uFill>
                <a:latin typeface="Arial"/>
                <a:ea typeface="Arial"/>
              </a:rPr>
              <a:t>Do precision numbers hold in more realistically distributed logs?</a:t>
            </a:r>
          </a:p>
        </p:txBody>
      </p:sp>
      <p:pic>
        <p:nvPicPr>
          <p:cNvPr id="6" name="Picture 5"/>
          <p:cNvPicPr>
            <a:picLocks noChangeAspect="1"/>
          </p:cNvPicPr>
          <p:nvPr/>
        </p:nvPicPr>
        <p:blipFill>
          <a:blip r:embed="rId4"/>
          <a:stretch>
            <a:fillRect/>
          </a:stretch>
        </p:blipFill>
        <p:spPr>
          <a:xfrm>
            <a:off x="4732020" y="653674"/>
            <a:ext cx="3172460" cy="829679"/>
          </a:xfrm>
          <a:prstGeom prst="rect">
            <a:avLst/>
          </a:prstGeom>
        </p:spPr>
      </p:pic>
      <p:pic>
        <p:nvPicPr>
          <p:cNvPr id="9" name="Picture 8"/>
          <p:cNvPicPr>
            <a:picLocks noChangeAspect="1"/>
          </p:cNvPicPr>
          <p:nvPr/>
        </p:nvPicPr>
        <p:blipFill>
          <a:blip r:embed="rId5"/>
          <a:stretch>
            <a:fillRect/>
          </a:stretch>
        </p:blipFill>
        <p:spPr>
          <a:xfrm>
            <a:off x="4815623" y="3985913"/>
            <a:ext cx="3506152" cy="766335"/>
          </a:xfrm>
          <a:prstGeom prst="rect">
            <a:avLst/>
          </a:prstGeom>
        </p:spPr>
      </p:pic>
    </p:spTree>
    <p:extLst>
      <p:ext uri="{BB962C8B-B14F-4D97-AF65-F5344CB8AC3E}">
        <p14:creationId xmlns:p14="http://schemas.microsoft.com/office/powerpoint/2010/main" val="250670340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Rectangle 15"/>
          <p:cNvSpPr/>
          <p:nvPr/>
        </p:nvSpPr>
        <p:spPr>
          <a:xfrm>
            <a:off x="401698" y="4098555"/>
            <a:ext cx="7759387" cy="81762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p:cNvSpPr>
            <a:spLocks noGrp="1"/>
          </p:cNvSpPr>
          <p:nvPr>
            <p:ph type="title"/>
          </p:nvPr>
        </p:nvSpPr>
        <p:spPr/>
        <p:txBody>
          <a:bodyPr/>
          <a:lstStyle/>
          <a:p>
            <a:r>
              <a:rPr lang="en-US" sz="1400" dirty="0">
                <a:solidFill>
                  <a:schemeClr val="tx2"/>
                </a:solidFill>
                <a:latin typeface="Arial" panose="020B0604020202020204" pitchFamily="34" charset="0"/>
                <a:cs typeface="Arial" panose="020B0604020202020204" pitchFamily="34" charset="0"/>
              </a:rPr>
              <a:t>Distributed Trace Analysis</a:t>
            </a:r>
            <a:br>
              <a:rPr lang="en-US" sz="1400" dirty="0">
                <a:solidFill>
                  <a:schemeClr val="tx2"/>
                </a:solidFill>
                <a:latin typeface="Arial" panose="020B0604020202020204" pitchFamily="34" charset="0"/>
                <a:cs typeface="Arial" panose="020B0604020202020204" pitchFamily="34" charset="0"/>
              </a:rPr>
            </a:br>
            <a:r>
              <a:rPr lang="en-US" sz="1400" b="0" dirty="0">
                <a:solidFill>
                  <a:schemeClr val="tx2"/>
                </a:solidFill>
                <a:latin typeface="Arial" panose="020B0604020202020204" pitchFamily="34" charset="0"/>
                <a:cs typeface="Arial" panose="020B0604020202020204" pitchFamily="34" charset="0"/>
              </a:rPr>
              <a:t>Trace and Span Representation</a:t>
            </a:r>
            <a:endParaRPr lang="en-US" sz="1400" b="0" dirty="0"/>
          </a:p>
        </p:txBody>
      </p:sp>
      <p:pic>
        <p:nvPicPr>
          <p:cNvPr id="5" name="Picture 8" descr="Image result for tu berlin logo png">
            <a:extLst>
              <a:ext uri="{FF2B5EF4-FFF2-40B4-BE49-F238E27FC236}">
                <a16:creationId xmlns:a16="http://schemas.microsoft.com/office/drawing/2014/main" id="{75BAC44C-019A-4E50-A879-F3FB4289CE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88965" y="254726"/>
            <a:ext cx="451735" cy="2527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Huawei Logo Vector">
            <a:extLst>
              <a:ext uri="{FF2B5EF4-FFF2-40B4-BE49-F238E27FC236}">
                <a16:creationId xmlns:a16="http://schemas.microsoft.com/office/drawing/2014/main" id="{F5EE3D40-7962-4784-847D-5480C07FD97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40307" y="228600"/>
            <a:ext cx="259673" cy="252748"/>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488;p58"/>
          <p:cNvSpPr/>
          <p:nvPr/>
        </p:nvSpPr>
        <p:spPr>
          <a:xfrm>
            <a:off x="3041280" y="725400"/>
            <a:ext cx="5102700" cy="570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13" name="Google Shape;489;p58"/>
          <p:cNvSpPr txBox="1"/>
          <p:nvPr/>
        </p:nvSpPr>
        <p:spPr>
          <a:xfrm>
            <a:off x="401699" y="638300"/>
            <a:ext cx="3527321" cy="1776275"/>
          </a:xfrm>
          <a:prstGeom prst="rect">
            <a:avLst/>
          </a:prstGeom>
          <a:noFill/>
          <a:ln>
            <a:noFill/>
          </a:ln>
        </p:spPr>
        <p:txBody>
          <a:bodyPr spcFirstLastPara="1" wrap="square" lIns="90000" tIns="45000" rIns="90000" bIns="45000" anchor="t" anchorCtr="0">
            <a:noAutofit/>
          </a:bodyPr>
          <a:lstStyle/>
          <a:p>
            <a:pPr marL="177839" marR="0" lvl="0" indent="-171129" algn="l" rtl="0">
              <a:lnSpc>
                <a:spcPct val="100000"/>
              </a:lnSpc>
              <a:spcBef>
                <a:spcPts val="0"/>
              </a:spcBef>
              <a:spcAft>
                <a:spcPts val="0"/>
              </a:spcAft>
              <a:buClr>
                <a:srgbClr val="990000"/>
              </a:buClr>
              <a:buSzPts val="1000"/>
              <a:buFont typeface="Arial"/>
              <a:buChar char="►"/>
            </a:pPr>
            <a:r>
              <a:rPr lang="en" sz="1000" b="1" i="0" u="none" strike="noStrike" cap="none" dirty="0">
                <a:solidFill>
                  <a:srgbClr val="000000"/>
                </a:solidFill>
              </a:rPr>
              <a:t>Training</a:t>
            </a:r>
            <a:endParaRPr sz="1000" b="1" i="0" u="none" strike="noStrike" cap="none" dirty="0">
              <a:solidFill>
                <a:srgbClr val="FFFFFF"/>
              </a:solidFill>
              <a:latin typeface="Arial"/>
              <a:ea typeface="Arial"/>
              <a:cs typeface="Arial"/>
              <a:sym typeface="Arial"/>
            </a:endParaRPr>
          </a:p>
          <a:p>
            <a:pPr marL="179388" indent="179388">
              <a:spcBef>
                <a:spcPts val="0"/>
              </a:spcBef>
              <a:spcAft>
                <a:spcPts val="0"/>
              </a:spcAft>
              <a:buClr>
                <a:srgbClr val="990000"/>
              </a:buClr>
              <a:buSzPts val="1000"/>
              <a:buFont typeface="+mj-lt"/>
              <a:buAutoNum type="arabicPeriod"/>
            </a:pPr>
            <a:r>
              <a:rPr lang="en" sz="1000" dirty="0"/>
              <a:t>Collect traces </a:t>
            </a:r>
            <a:endParaRPr sz="1000" b="0" i="0" u="none" strike="noStrike" cap="none" dirty="0">
              <a:solidFill>
                <a:srgbClr val="FFFFFF"/>
              </a:solidFill>
              <a:latin typeface="Arial"/>
              <a:ea typeface="Arial"/>
              <a:cs typeface="Arial"/>
              <a:sym typeface="Arial"/>
            </a:endParaRPr>
          </a:p>
          <a:p>
            <a:pPr marL="179388" indent="179388">
              <a:spcBef>
                <a:spcPts val="0"/>
              </a:spcBef>
              <a:spcAft>
                <a:spcPts val="0"/>
              </a:spcAft>
              <a:buClr>
                <a:srgbClr val="990000"/>
              </a:buClr>
              <a:buSzPts val="1000"/>
              <a:buFont typeface="+mj-lt"/>
              <a:buAutoNum type="arabicPeriod"/>
            </a:pPr>
            <a:r>
              <a:rPr lang="en" sz="1000" dirty="0"/>
              <a:t>Parse and a</a:t>
            </a:r>
            <a:r>
              <a:rPr lang="en" sz="1000" dirty="0">
                <a:sym typeface="Arial"/>
              </a:rPr>
              <a:t>bstract spans</a:t>
            </a:r>
            <a:endParaRPr sz="1000" dirty="0">
              <a:sym typeface="Arial"/>
            </a:endParaRPr>
          </a:p>
          <a:p>
            <a:pPr marL="179388" indent="179388">
              <a:spcBef>
                <a:spcPts val="0"/>
              </a:spcBef>
              <a:spcAft>
                <a:spcPts val="0"/>
              </a:spcAft>
              <a:buClr>
                <a:srgbClr val="990000"/>
              </a:buClr>
              <a:buSzPts val="1000"/>
              <a:buFont typeface="+mj-lt"/>
              <a:buAutoNum type="arabicPeriod"/>
            </a:pPr>
            <a:r>
              <a:rPr lang="en" sz="1000" dirty="0"/>
              <a:t>Feed span lists to </a:t>
            </a:r>
            <a:r>
              <a:rPr lang="en" sz="1000" dirty="0">
                <a:sym typeface="Arial"/>
              </a:rPr>
              <a:t>deep neural network</a:t>
            </a:r>
            <a:endParaRPr sz="1000" dirty="0">
              <a:sym typeface="Arial"/>
            </a:endParaRPr>
          </a:p>
          <a:p>
            <a:pPr marL="179388" indent="179388">
              <a:spcBef>
                <a:spcPts val="0"/>
              </a:spcBef>
              <a:spcAft>
                <a:spcPts val="0"/>
              </a:spcAft>
              <a:buClr>
                <a:srgbClr val="990000"/>
              </a:buClr>
              <a:buSzPts val="1000"/>
              <a:buFont typeface="+mj-lt"/>
              <a:buAutoNum type="arabicPeriod"/>
            </a:pPr>
            <a:r>
              <a:rPr lang="en" sz="1000" dirty="0">
                <a:sym typeface="Arial"/>
              </a:rPr>
              <a:t>Train the network with traces</a:t>
            </a:r>
            <a:endParaRPr sz="1000" dirty="0"/>
          </a:p>
          <a:p>
            <a:pPr marL="177839" marR="0" lvl="0" indent="-171129" algn="l" rtl="0">
              <a:lnSpc>
                <a:spcPct val="100000"/>
              </a:lnSpc>
              <a:spcBef>
                <a:spcPts val="0"/>
              </a:spcBef>
              <a:spcAft>
                <a:spcPts val="0"/>
              </a:spcAft>
              <a:buClr>
                <a:srgbClr val="990000"/>
              </a:buClr>
              <a:buSzPts val="1000"/>
              <a:buFont typeface="Arial"/>
              <a:buChar char="►"/>
            </a:pPr>
            <a:r>
              <a:rPr lang="en" sz="1000" b="1" i="0" u="none" strike="noStrike" cap="none" dirty="0">
                <a:solidFill>
                  <a:srgbClr val="000000"/>
                </a:solidFill>
              </a:rPr>
              <a:t>Testing</a:t>
            </a:r>
            <a:endParaRPr sz="1000" b="1" i="0" u="none" strike="noStrike" cap="none" dirty="0">
              <a:solidFill>
                <a:srgbClr val="FFFFFF"/>
              </a:solidFill>
              <a:latin typeface="Arial"/>
              <a:ea typeface="Arial"/>
              <a:cs typeface="Arial"/>
              <a:sym typeface="Arial"/>
            </a:endParaRPr>
          </a:p>
          <a:p>
            <a:pPr marL="179388" indent="179388">
              <a:spcBef>
                <a:spcPts val="0"/>
              </a:spcBef>
              <a:spcAft>
                <a:spcPts val="0"/>
              </a:spcAft>
              <a:buClr>
                <a:srgbClr val="990000"/>
              </a:buClr>
              <a:buSzPts val="1000"/>
              <a:buFont typeface="+mj-lt"/>
              <a:buAutoNum type="arabicPeriod"/>
            </a:pPr>
            <a:r>
              <a:rPr lang="en" sz="1000" dirty="0"/>
              <a:t>Collect real-time traces </a:t>
            </a:r>
            <a:endParaRPr sz="1000" dirty="0">
              <a:sym typeface="Arial"/>
            </a:endParaRPr>
          </a:p>
          <a:p>
            <a:pPr marL="179388" indent="179388">
              <a:spcBef>
                <a:spcPts val="0"/>
              </a:spcBef>
              <a:spcAft>
                <a:spcPts val="0"/>
              </a:spcAft>
              <a:buClr>
                <a:srgbClr val="990000"/>
              </a:buClr>
              <a:buSzPts val="1000"/>
              <a:buFont typeface="+mj-lt"/>
              <a:buAutoNum type="arabicPeriod"/>
            </a:pPr>
            <a:r>
              <a:rPr lang="en" sz="1000" dirty="0"/>
              <a:t>Parse and abstract spans</a:t>
            </a:r>
            <a:endParaRPr sz="1000" dirty="0">
              <a:sym typeface="Arial"/>
            </a:endParaRPr>
          </a:p>
          <a:p>
            <a:pPr marL="179388" indent="179388">
              <a:spcBef>
                <a:spcPts val="0"/>
              </a:spcBef>
              <a:spcAft>
                <a:spcPts val="0"/>
              </a:spcAft>
              <a:buClr>
                <a:srgbClr val="990000"/>
              </a:buClr>
              <a:buSzPts val="1000"/>
              <a:buFont typeface="+mj-lt"/>
              <a:buAutoNum type="arabicPeriod"/>
            </a:pPr>
            <a:r>
              <a:rPr lang="en" sz="1000" dirty="0"/>
              <a:t>Feed span lists to deep neural network</a:t>
            </a:r>
            <a:endParaRPr sz="1000" dirty="0">
              <a:sym typeface="Arial"/>
            </a:endParaRPr>
          </a:p>
          <a:p>
            <a:pPr marL="179388" indent="179388">
              <a:spcBef>
                <a:spcPts val="0"/>
              </a:spcBef>
              <a:spcAft>
                <a:spcPts val="0"/>
              </a:spcAft>
              <a:buClr>
                <a:srgbClr val="990000"/>
              </a:buClr>
              <a:buSzPts val="1000"/>
              <a:buFont typeface="+mj-lt"/>
              <a:buAutoNum type="arabicPeriod"/>
            </a:pPr>
            <a:r>
              <a:rPr lang="en" sz="1000" dirty="0"/>
              <a:t>Retrieve probability matrix </a:t>
            </a:r>
            <a:endParaRPr sz="1000" dirty="0"/>
          </a:p>
          <a:p>
            <a:pPr marL="179388" indent="179388">
              <a:spcBef>
                <a:spcPts val="0"/>
              </a:spcBef>
              <a:spcAft>
                <a:spcPts val="0"/>
              </a:spcAft>
              <a:buClr>
                <a:srgbClr val="990000"/>
              </a:buClr>
              <a:buSzPts val="1000"/>
              <a:buFont typeface="+mj-lt"/>
              <a:buAutoNum type="arabicPeriod"/>
            </a:pPr>
            <a:r>
              <a:rPr lang="en" sz="1000" dirty="0"/>
              <a:t>Analyze matrix to decide on the severity of the anomaly</a:t>
            </a:r>
            <a:endParaRPr sz="1000" dirty="0"/>
          </a:p>
        </p:txBody>
      </p:sp>
      <p:pic>
        <p:nvPicPr>
          <p:cNvPr id="14" name="Google Shape;490;p58"/>
          <p:cNvPicPr preferRelativeResize="0"/>
          <p:nvPr/>
        </p:nvPicPr>
        <p:blipFill rotWithShape="1">
          <a:blip r:embed="rId5">
            <a:alphaModFix/>
          </a:blip>
          <a:srcRect l="3616" t="5777" r="8817" b="7084"/>
          <a:stretch/>
        </p:blipFill>
        <p:spPr>
          <a:xfrm>
            <a:off x="3960924" y="564850"/>
            <a:ext cx="3716826" cy="1751900"/>
          </a:xfrm>
          <a:prstGeom prst="rect">
            <a:avLst/>
          </a:prstGeom>
          <a:noFill/>
          <a:ln>
            <a:noFill/>
          </a:ln>
        </p:spPr>
      </p:pic>
      <p:sp>
        <p:nvSpPr>
          <p:cNvPr id="54" name="Google Shape;532;p58"/>
          <p:cNvSpPr/>
          <p:nvPr/>
        </p:nvSpPr>
        <p:spPr>
          <a:xfrm>
            <a:off x="401698" y="4143357"/>
            <a:ext cx="7713430" cy="772818"/>
          </a:xfrm>
          <a:prstGeom prst="rect">
            <a:avLst/>
          </a:prstGeom>
          <a:noFill/>
          <a:ln>
            <a:noFill/>
          </a:ln>
        </p:spPr>
        <p:txBody>
          <a:bodyPr spcFirstLastPara="1" wrap="square" lIns="90000" tIns="45000" rIns="90000" bIns="45000" anchor="t" anchorCtr="0">
            <a:noAutofit/>
          </a:bodyPr>
          <a:lstStyle/>
          <a:p>
            <a:pPr marL="228600" marR="0" lvl="0" indent="-228600" algn="l" rtl="0">
              <a:lnSpc>
                <a:spcPct val="100000"/>
              </a:lnSpc>
              <a:spcBef>
                <a:spcPts val="0"/>
              </a:spcBef>
              <a:spcAft>
                <a:spcPts val="0"/>
              </a:spcAft>
              <a:buFont typeface="+mj-lt"/>
              <a:buAutoNum type="arabicPeriod"/>
            </a:pPr>
            <a:r>
              <a:rPr lang="en" sz="800" dirty="0">
                <a:latin typeface="Arial" panose="020B0604020202020204" pitchFamily="34" charset="0"/>
                <a:cs typeface="Arial" panose="020B0604020202020204" pitchFamily="34" charset="0"/>
              </a:rPr>
              <a:t>We analyze historical traces and collect the spans generated to create </a:t>
            </a:r>
            <a:r>
              <a:rPr lang="en" sz="800" b="0" i="0" u="none" strike="noStrike" cap="none" dirty="0">
                <a:solidFill>
                  <a:srgbClr val="000000"/>
                </a:solidFill>
                <a:latin typeface="Arial" panose="020B0604020202020204" pitchFamily="34" charset="0"/>
                <a:ea typeface="Arial"/>
                <a:cs typeface="Arial" panose="020B0604020202020204" pitchFamily="34" charset="0"/>
                <a:sym typeface="Arial"/>
              </a:rPr>
              <a:t>a </a:t>
            </a:r>
            <a:r>
              <a:rPr lang="en" sz="800" dirty="0">
                <a:latin typeface="Arial" panose="020B0604020202020204" pitchFamily="34" charset="0"/>
                <a:cs typeface="Arial" panose="020B0604020202020204" pitchFamily="34" charset="0"/>
              </a:rPr>
              <a:t>structure </a:t>
            </a:r>
            <a:r>
              <a:rPr lang="en" sz="800" b="0" i="0" u="none" strike="noStrike" cap="none" dirty="0">
                <a:solidFill>
                  <a:srgbClr val="000000"/>
                </a:solidFill>
                <a:latin typeface="Arial" panose="020B0604020202020204" pitchFamily="34" charset="0"/>
                <a:ea typeface="Arial"/>
                <a:cs typeface="Arial" panose="020B0604020202020204" pitchFamily="34" charset="0"/>
                <a:sym typeface="Arial"/>
              </a:rPr>
              <a:t>containing </a:t>
            </a:r>
            <a:r>
              <a:rPr lang="en" sz="800" dirty="0">
                <a:latin typeface="Arial" panose="020B0604020202020204" pitchFamily="34" charset="0"/>
                <a:cs typeface="Arial" panose="020B0604020202020204" pitchFamily="34" charset="0"/>
              </a:rPr>
              <a:t>span types (symbols) using label encoding (e.g., 12, 23). </a:t>
            </a:r>
          </a:p>
          <a:p>
            <a:pPr marL="228600" marR="0" lvl="0" indent="-228600" algn="l" rtl="0">
              <a:lnSpc>
                <a:spcPct val="100000"/>
              </a:lnSpc>
              <a:spcBef>
                <a:spcPts val="0"/>
              </a:spcBef>
              <a:spcAft>
                <a:spcPts val="0"/>
              </a:spcAft>
              <a:buFont typeface="+mj-lt"/>
              <a:buAutoNum type="arabicPeriod"/>
            </a:pPr>
            <a:r>
              <a:rPr lang="en" sz="800" dirty="0">
                <a:latin typeface="Arial" panose="020B0604020202020204" pitchFamily="34" charset="0"/>
                <a:cs typeface="Arial" panose="020B0604020202020204" pitchFamily="34" charset="0"/>
              </a:rPr>
              <a:t>The network is training with the encoded traces. During operation, an </a:t>
            </a:r>
            <a:r>
              <a:rPr lang="en" sz="800" b="0" i="0" u="none" strike="noStrike" cap="none" dirty="0">
                <a:solidFill>
                  <a:srgbClr val="000000"/>
                </a:solidFill>
                <a:latin typeface="Arial" panose="020B0604020202020204" pitchFamily="34" charset="0"/>
                <a:ea typeface="Arial"/>
                <a:cs typeface="Arial" panose="020B0604020202020204" pitchFamily="34" charset="0"/>
                <a:sym typeface="Arial"/>
              </a:rPr>
              <a:t>LSTM network takes </a:t>
            </a:r>
            <a:r>
              <a:rPr lang="en" sz="800" dirty="0">
                <a:solidFill>
                  <a:schemeClr val="dk1"/>
                </a:solidFill>
                <a:latin typeface="Arial" panose="020B0604020202020204" pitchFamily="34" charset="0"/>
                <a:cs typeface="Arial" panose="020B0604020202020204" pitchFamily="34" charset="0"/>
              </a:rPr>
              <a:t>as input </a:t>
            </a:r>
            <a:r>
              <a:rPr lang="en" sz="800" dirty="0">
                <a:latin typeface="Arial" panose="020B0604020202020204" pitchFamily="34" charset="0"/>
                <a:cs typeface="Arial" panose="020B0604020202020204" pitchFamily="34" charset="0"/>
              </a:rPr>
              <a:t>a</a:t>
            </a:r>
            <a:r>
              <a:rPr lang="en" sz="800" b="0" i="0" u="none" strike="noStrike" cap="none" dirty="0">
                <a:solidFill>
                  <a:srgbClr val="000000"/>
                </a:solidFill>
                <a:latin typeface="Arial" panose="020B0604020202020204" pitchFamily="34" charset="0"/>
                <a:ea typeface="Arial"/>
                <a:cs typeface="Arial" panose="020B0604020202020204" pitchFamily="34" charset="0"/>
                <a:sym typeface="Arial"/>
              </a:rPr>
              <a:t> sequence of </a:t>
            </a:r>
            <a:r>
              <a:rPr lang="en" sz="800" dirty="0">
                <a:latin typeface="Arial" panose="020B0604020202020204" pitchFamily="34" charset="0"/>
                <a:cs typeface="Arial" panose="020B0604020202020204" pitchFamily="34" charset="0"/>
              </a:rPr>
              <a:t>symbols representing a new real-time trace, e.g.,</a:t>
            </a:r>
            <a:r>
              <a:rPr lang="en" sz="800" b="0" i="0" u="none" strike="noStrike" cap="none" dirty="0">
                <a:solidFill>
                  <a:srgbClr val="000000"/>
                </a:solidFill>
                <a:latin typeface="Arial" panose="020B0604020202020204" pitchFamily="34" charset="0"/>
                <a:ea typeface="Arial"/>
                <a:cs typeface="Arial" panose="020B0604020202020204" pitchFamily="34" charset="0"/>
                <a:sym typeface="Arial"/>
              </a:rPr>
              <a:t> 1: “7</a:t>
            </a:r>
            <a:r>
              <a:rPr lang="en" sz="800" dirty="0">
                <a:latin typeface="Arial" panose="020B0604020202020204" pitchFamily="34" charset="0"/>
                <a:cs typeface="Arial" panose="020B0604020202020204" pitchFamily="34" charset="0"/>
              </a:rPr>
              <a:t>2</a:t>
            </a:r>
            <a:r>
              <a:rPr lang="en" sz="800" b="0" i="0" u="none" strike="noStrike" cap="none" dirty="0">
                <a:solidFill>
                  <a:srgbClr val="000000"/>
                </a:solidFill>
                <a:latin typeface="Arial" panose="020B0604020202020204" pitchFamily="34" charset="0"/>
                <a:ea typeface="Arial"/>
                <a:cs typeface="Arial" panose="020B0604020202020204" pitchFamily="34" charset="0"/>
                <a:sym typeface="Arial"/>
              </a:rPr>
              <a:t>”, 2: “</a:t>
            </a:r>
            <a:r>
              <a:rPr lang="en" sz="800" dirty="0">
                <a:latin typeface="Arial" panose="020B0604020202020204" pitchFamily="34" charset="0"/>
                <a:cs typeface="Arial" panose="020B0604020202020204" pitchFamily="34" charset="0"/>
              </a:rPr>
              <a:t>83</a:t>
            </a:r>
            <a:r>
              <a:rPr lang="en" sz="800" b="0" i="0" u="none" strike="noStrike" cap="none" dirty="0">
                <a:solidFill>
                  <a:srgbClr val="000000"/>
                </a:solidFill>
                <a:latin typeface="Arial" panose="020B0604020202020204" pitchFamily="34" charset="0"/>
                <a:ea typeface="Arial"/>
                <a:cs typeface="Arial" panose="020B0604020202020204" pitchFamily="34" charset="0"/>
                <a:sym typeface="Arial"/>
              </a:rPr>
              <a:t>”, 3: “</a:t>
            </a:r>
            <a:r>
              <a:rPr lang="en" sz="800" dirty="0">
                <a:latin typeface="Arial" panose="020B0604020202020204" pitchFamily="34" charset="0"/>
                <a:cs typeface="Arial" panose="020B0604020202020204" pitchFamily="34" charset="0"/>
              </a:rPr>
              <a:t>54</a:t>
            </a:r>
            <a:r>
              <a:rPr lang="en" sz="800" b="0" i="0" u="none" strike="noStrike" cap="none" dirty="0">
                <a:solidFill>
                  <a:srgbClr val="000000"/>
                </a:solidFill>
                <a:latin typeface="Arial" panose="020B0604020202020204" pitchFamily="34" charset="0"/>
                <a:ea typeface="Arial"/>
                <a:cs typeface="Arial" panose="020B0604020202020204" pitchFamily="34" charset="0"/>
                <a:sym typeface="Arial"/>
              </a:rPr>
              <a:t>”, …</a:t>
            </a:r>
            <a:r>
              <a:rPr lang="en" sz="800" dirty="0">
                <a:solidFill>
                  <a:schemeClr val="dk1"/>
                </a:solidFill>
                <a:latin typeface="Arial" panose="020B0604020202020204" pitchFamily="34" charset="0"/>
                <a:cs typeface="Arial" panose="020B0604020202020204" pitchFamily="34" charset="0"/>
              </a:rPr>
              <a:t>n: “23”.</a:t>
            </a:r>
            <a:r>
              <a:rPr lang="en" sz="800" b="0" i="0" u="none" strike="noStrike" cap="none" dirty="0">
                <a:solidFill>
                  <a:srgbClr val="000000"/>
                </a:solidFill>
                <a:latin typeface="Arial" panose="020B0604020202020204" pitchFamily="34" charset="0"/>
                <a:ea typeface="Arial"/>
                <a:cs typeface="Arial" panose="020B0604020202020204" pitchFamily="34" charset="0"/>
                <a:sym typeface="Arial"/>
              </a:rPr>
              <a:t> </a:t>
            </a:r>
          </a:p>
          <a:p>
            <a:pPr marL="228600" marR="0" lvl="0" indent="-228600" algn="l" rtl="0">
              <a:lnSpc>
                <a:spcPct val="100000"/>
              </a:lnSpc>
              <a:spcBef>
                <a:spcPts val="0"/>
              </a:spcBef>
              <a:spcAft>
                <a:spcPts val="0"/>
              </a:spcAft>
              <a:buFont typeface="+mj-lt"/>
              <a:buAutoNum type="arabicPeriod"/>
            </a:pPr>
            <a:r>
              <a:rPr lang="en" sz="800" dirty="0">
                <a:latin typeface="Arial" panose="020B0604020202020204" pitchFamily="34" charset="0"/>
                <a:cs typeface="Arial" panose="020B0604020202020204" pitchFamily="34" charset="0"/>
              </a:rPr>
              <a:t>The </a:t>
            </a:r>
            <a:r>
              <a:rPr lang="en" sz="800" b="0" i="0" u="none" strike="noStrike" cap="none" dirty="0">
                <a:solidFill>
                  <a:srgbClr val="000000"/>
                </a:solidFill>
                <a:latin typeface="Arial" panose="020B0604020202020204" pitchFamily="34" charset="0"/>
                <a:ea typeface="Arial"/>
                <a:cs typeface="Arial" panose="020B0604020202020204" pitchFamily="34" charset="0"/>
                <a:sym typeface="Arial"/>
              </a:rPr>
              <a:t>output is a matrix </a:t>
            </a:r>
            <a:r>
              <a:rPr lang="en" sz="800" dirty="0">
                <a:latin typeface="Arial" panose="020B0604020202020204" pitchFamily="34" charset="0"/>
                <a:cs typeface="Arial" panose="020B0604020202020204" pitchFamily="34" charset="0"/>
              </a:rPr>
              <a:t>with </a:t>
            </a:r>
            <a:r>
              <a:rPr lang="en" sz="800" b="0" i="0" u="none" strike="noStrike" cap="none" dirty="0">
                <a:solidFill>
                  <a:srgbClr val="000000"/>
                </a:solidFill>
                <a:latin typeface="Arial" panose="020B0604020202020204" pitchFamily="34" charset="0"/>
                <a:ea typeface="Arial"/>
                <a:cs typeface="Arial" panose="020B0604020202020204" pitchFamily="34" charset="0"/>
                <a:sym typeface="Arial"/>
              </a:rPr>
              <a:t>the probability </a:t>
            </a:r>
            <a:r>
              <a:rPr lang="en" sz="800" dirty="0">
                <a:latin typeface="Arial" panose="020B0604020202020204" pitchFamily="34" charset="0"/>
                <a:cs typeface="Arial" panose="020B0604020202020204" pitchFamily="34" charset="0"/>
              </a:rPr>
              <a:t>of </a:t>
            </a:r>
            <a:r>
              <a:rPr lang="en" sz="800" b="0" i="0" u="none" strike="noStrike" cap="none" dirty="0">
                <a:solidFill>
                  <a:srgbClr val="000000"/>
                </a:solidFill>
                <a:latin typeface="Arial" panose="020B0604020202020204" pitchFamily="34" charset="0"/>
                <a:ea typeface="Arial"/>
                <a:cs typeface="Arial" panose="020B0604020202020204" pitchFamily="34" charset="0"/>
                <a:sym typeface="Arial"/>
              </a:rPr>
              <a:t>each symbol to belong to a learned </a:t>
            </a:r>
            <a:r>
              <a:rPr lang="en" sz="800" dirty="0">
                <a:latin typeface="Arial" panose="020B0604020202020204" pitchFamily="34" charset="0"/>
                <a:cs typeface="Arial" panose="020B0604020202020204" pitchFamily="34" charset="0"/>
              </a:rPr>
              <a:t>structure. </a:t>
            </a:r>
          </a:p>
          <a:p>
            <a:pPr marL="228600" marR="0" lvl="0" indent="-228600" algn="l" rtl="0">
              <a:lnSpc>
                <a:spcPct val="100000"/>
              </a:lnSpc>
              <a:spcBef>
                <a:spcPts val="0"/>
              </a:spcBef>
              <a:spcAft>
                <a:spcPts val="0"/>
              </a:spcAft>
              <a:buFont typeface="+mj-lt"/>
              <a:buAutoNum type="arabicPeriod"/>
            </a:pPr>
            <a:r>
              <a:rPr lang="en" sz="800" dirty="0">
                <a:latin typeface="Arial" panose="020B0604020202020204" pitchFamily="34" charset="0"/>
                <a:cs typeface="Arial" panose="020B0604020202020204" pitchFamily="34" charset="0"/>
              </a:rPr>
              <a:t>The analysis of the probability matrix enables to reason on if a trace should be mark are normal or anomalous.</a:t>
            </a:r>
            <a:endParaRPr sz="1600" b="0" i="0" u="none" strike="noStrike" cap="none" dirty="0">
              <a:solidFill>
                <a:srgbClr val="000000"/>
              </a:solidFill>
              <a:latin typeface="Arial" panose="020B0604020202020204" pitchFamily="34" charset="0"/>
              <a:ea typeface="Arial"/>
              <a:cs typeface="Arial" panose="020B0604020202020204" pitchFamily="34" charset="0"/>
              <a:sym typeface="Arial"/>
            </a:endParaRPr>
          </a:p>
        </p:txBody>
      </p:sp>
      <p:sp>
        <p:nvSpPr>
          <p:cNvPr id="55" name="Google Shape;533;p58"/>
          <p:cNvSpPr/>
          <p:nvPr/>
        </p:nvSpPr>
        <p:spPr>
          <a:xfrm>
            <a:off x="4891037" y="698924"/>
            <a:ext cx="2292651" cy="2013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 sz="600" b="1" dirty="0"/>
              <a:t>In this experiment,  we processed &gt;1M spans and &gt;100K traces </a:t>
            </a:r>
            <a:endParaRPr sz="600" b="1" i="0" u="none" strike="noStrike" cap="none" dirty="0"/>
          </a:p>
        </p:txBody>
      </p:sp>
      <p:sp>
        <p:nvSpPr>
          <p:cNvPr id="56" name="Google Shape;534;p58"/>
          <p:cNvSpPr/>
          <p:nvPr/>
        </p:nvSpPr>
        <p:spPr>
          <a:xfrm>
            <a:off x="401699" y="2402156"/>
            <a:ext cx="1521000" cy="2013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 sz="600" b="1" dirty="0"/>
              <a:t>Partial  view of the spans collected</a:t>
            </a:r>
            <a:endParaRPr sz="600" b="1" i="0" u="none" strike="noStrike" cap="none" dirty="0"/>
          </a:p>
        </p:txBody>
      </p:sp>
      <p:sp>
        <p:nvSpPr>
          <p:cNvPr id="59" name="TextBox 58"/>
          <p:cNvSpPr txBox="1"/>
          <p:nvPr/>
        </p:nvSpPr>
        <p:spPr>
          <a:xfrm>
            <a:off x="873" y="2484001"/>
            <a:ext cx="9143127" cy="1600438"/>
          </a:xfrm>
          <a:prstGeom prst="rect">
            <a:avLst/>
          </a:prstGeom>
          <a:noFill/>
        </p:spPr>
        <p:txBody>
          <a:bodyPr wrap="square" rtlCol="0">
            <a:spAutoFit/>
          </a:bodyPr>
          <a:lstStyle/>
          <a:p>
            <a:r>
              <a:rPr lang="en-US" sz="700" b="1" dirty="0">
                <a:latin typeface="Courier New" panose="02070309020205020404" pitchFamily="49" charset="0"/>
                <a:cs typeface="Courier New" panose="02070309020205020404" pitchFamily="49" charset="0"/>
              </a:rPr>
              <a:t>                          </a:t>
            </a:r>
            <a:r>
              <a:rPr lang="en-US" sz="700" b="1" dirty="0">
                <a:solidFill>
                  <a:srgbClr val="009900"/>
                </a:solidFill>
                <a:latin typeface="Courier New" panose="02070309020205020404" pitchFamily="49" charset="0"/>
                <a:cs typeface="Courier New" panose="02070309020205020404" pitchFamily="49" charset="0"/>
              </a:rPr>
              <a:t>auth_tokens_v3</a:t>
            </a:r>
            <a:r>
              <a:rPr lang="en-US" sz="700" b="1" dirty="0">
                <a:latin typeface="Courier New" panose="02070309020205020404" pitchFamily="49" charset="0"/>
                <a:cs typeface="Courier New" panose="02070309020205020404" pitchFamily="49" charset="0"/>
              </a:rPr>
              <a:t>  </a:t>
            </a:r>
            <a:r>
              <a:rPr lang="en-US" sz="700" b="1" dirty="0">
                <a:solidFill>
                  <a:srgbClr val="236B9E"/>
                </a:solidFill>
                <a:latin typeface="Courier New" panose="02070309020205020404" pitchFamily="49" charset="0"/>
                <a:cs typeface="Courier New" panose="02070309020205020404" pitchFamily="49" charset="0"/>
              </a:rPr>
              <a:t>1314421019193f1313162f253233191e341a3c3b402f2624192f214521162f163e2746282c192f2e2e24161d2c2c161628241635287a</a:t>
            </a:r>
          </a:p>
          <a:p>
            <a:r>
              <a:rPr lang="en-US" sz="700" dirty="0">
                <a:latin typeface="Courier New" panose="02070309020205020404" pitchFamily="49" charset="0"/>
                <a:cs typeface="Courier New" panose="02070309020205020404" pitchFamily="49" charset="0"/>
              </a:rPr>
              <a:t>                               images_v2  4342421119131616161a311316192216162f23213e1d2127272728241621191d5e5c471d132c4a16241616213c63</a:t>
            </a:r>
          </a:p>
          <a:p>
            <a:r>
              <a:rPr lang="en-US" sz="700" dirty="0">
                <a:latin typeface="Courier New" panose="02070309020205020404" pitchFamily="49" charset="0"/>
                <a:cs typeface="Courier New" panose="02070309020205020404" pitchFamily="49" charset="0"/>
              </a:rPr>
              <a:t>               _var__detail_flavors_v2.1  5d13421314151316161b193b21242113364024192f162f131d21161621212c27282c2c2d162f5e5c132c16164d</a:t>
            </a:r>
          </a:p>
          <a:p>
            <a:r>
              <a:rPr lang="en-US" sz="700" dirty="0">
                <a:latin typeface="Courier New" panose="02070309020205020404" pitchFamily="49" charset="0"/>
                <a:cs typeface="Courier New" panose="02070309020205020404" pitchFamily="49" charset="0"/>
              </a:rPr>
              <a:t>                        image_schemas_v2  141319133113162f1644161b331e351a213b1613133b13192f5116132113131616252121282c2c162d21582e2e161d13643b132c4a78134d213c21</a:t>
            </a:r>
          </a:p>
          <a:p>
            <a:r>
              <a:rPr lang="en-US" sz="700" dirty="0">
                <a:latin typeface="Courier New" panose="02070309020205020404" pitchFamily="49" charset="0"/>
                <a:cs typeface="Courier New" panose="02070309020205020404" pitchFamily="49" charset="0"/>
              </a:rPr>
              <a:t>                           </a:t>
            </a:r>
            <a:r>
              <a:rPr lang="en-US" sz="700" dirty="0" err="1">
                <a:latin typeface="Courier New" panose="02070309020205020404" pitchFamily="49" charset="0"/>
                <a:cs typeface="Courier New" panose="02070309020205020404" pitchFamily="49" charset="0"/>
              </a:rPr>
              <a:t>gather_result</a:t>
            </a:r>
            <a:r>
              <a:rPr lang="en-US" sz="700" dirty="0">
                <a:latin typeface="Courier New" panose="02070309020205020404" pitchFamily="49" charset="0"/>
                <a:cs typeface="Courier New" panose="02070309020205020404" pitchFamily="49" charset="0"/>
              </a:rPr>
              <a:t>  1912141613252128211a1f402f221921162f2713282b2d2416131d13211a5a21</a:t>
            </a:r>
          </a:p>
          <a:p>
            <a:r>
              <a:rPr lang="en-US" sz="700" dirty="0">
                <a:latin typeface="Courier New" panose="02070309020205020404" pitchFamily="49" charset="0"/>
                <a:cs typeface="Courier New" panose="02070309020205020404" pitchFamily="49" charset="0"/>
              </a:rPr>
              <a:t>                    security-groups_v2.0  4c1319131d19131316132f</a:t>
            </a:r>
          </a:p>
          <a:p>
            <a:r>
              <a:rPr lang="en-US" sz="700" dirty="0">
                <a:latin typeface="Courier New" panose="02070309020205020404" pitchFamily="49" charset="0"/>
                <a:cs typeface="Courier New" panose="02070309020205020404" pitchFamily="49" charset="0"/>
              </a:rPr>
              <a:t>                         _var__images_v2  121313251b2f192f35211f241916223b1613231616242713462c53241654192c285a21</a:t>
            </a:r>
          </a:p>
          <a:p>
            <a:r>
              <a:rPr lang="en-US" sz="700" dirty="0">
                <a:latin typeface="Courier New" panose="02070309020205020404" pitchFamily="49" charset="0"/>
                <a:cs typeface="Courier New" panose="02070309020205020404" pitchFamily="49" charset="0"/>
              </a:rPr>
              <a:t>         _var___var__action_servers_v2.1  61135d106c12131325191b1c193d281a4022136d13162f3b292116231d1627272741283b2416131d5c2f4a5121352f13</a:t>
            </a:r>
          </a:p>
          <a:p>
            <a:r>
              <a:rPr lang="en-US" sz="700" dirty="0">
                <a:latin typeface="Courier New" panose="02070309020205020404" pitchFamily="49" charset="0"/>
                <a:cs typeface="Courier New" panose="02070309020205020404" pitchFamily="49" charset="0"/>
              </a:rPr>
              <a:t> neutronclient.v2_0.client.retry_request  162f1319132f165124191316</a:t>
            </a:r>
          </a:p>
          <a:p>
            <a:endParaRPr lang="en-US" sz="700" dirty="0">
              <a:latin typeface="Courier New" panose="02070309020205020404" pitchFamily="49" charset="0"/>
              <a:cs typeface="Courier New" panose="02070309020205020404" pitchFamily="49" charset="0"/>
            </a:endParaRPr>
          </a:p>
          <a:p>
            <a:endParaRPr lang="en-US" sz="700" dirty="0">
              <a:latin typeface="Courier New" panose="02070309020205020404" pitchFamily="49" charset="0"/>
              <a:cs typeface="Courier New" panose="02070309020205020404" pitchFamily="49" charset="0"/>
            </a:endParaRPr>
          </a:p>
          <a:p>
            <a:endParaRPr lang="en-US" sz="700" dirty="0">
              <a:latin typeface="Courier New" panose="02070309020205020404" pitchFamily="49" charset="0"/>
              <a:cs typeface="Courier New" panose="02070309020205020404" pitchFamily="49" charset="0"/>
            </a:endParaRPr>
          </a:p>
          <a:p>
            <a:endParaRPr lang="en-US" sz="700" dirty="0">
              <a:latin typeface="Courier New" panose="02070309020205020404" pitchFamily="49" charset="0"/>
              <a:cs typeface="Courier New" panose="02070309020205020404" pitchFamily="49" charset="0"/>
            </a:endParaRPr>
          </a:p>
          <a:p>
            <a:r>
              <a:rPr lang="en-US" sz="700" b="1" dirty="0">
                <a:latin typeface="Courier New" panose="02070309020205020404" pitchFamily="49" charset="0"/>
                <a:cs typeface="Courier New" panose="02070309020205020404" pitchFamily="49" charset="0"/>
              </a:rPr>
              <a:t>	         </a:t>
            </a:r>
            <a:r>
              <a:rPr lang="en-US" sz="700" b="1" dirty="0">
                <a:solidFill>
                  <a:srgbClr val="009900"/>
                </a:solidFill>
                <a:latin typeface="Courier New" panose="02070309020205020404" pitchFamily="49" charset="0"/>
                <a:cs typeface="Courier New" panose="02070309020205020404" pitchFamily="49" charset="0"/>
              </a:rPr>
              <a:t>auth_tokens_v3</a:t>
            </a:r>
            <a:r>
              <a:rPr lang="en-US" sz="700" b="1" dirty="0">
                <a:latin typeface="Courier New" panose="02070309020205020404" pitchFamily="49" charset="0"/>
                <a:cs typeface="Courier New" panose="02070309020205020404" pitchFamily="49" charset="0"/>
              </a:rPr>
              <a:t>  </a:t>
            </a:r>
            <a:r>
              <a:rPr lang="en-US" sz="700" b="1" dirty="0">
                <a:solidFill>
                  <a:srgbClr val="236B9E"/>
                </a:solidFill>
                <a:latin typeface="Courier New" panose="02070309020205020404" pitchFamily="49" charset="0"/>
                <a:cs typeface="Courier New" panose="02070309020205020404" pitchFamily="49" charset="0"/>
              </a:rPr>
              <a:t>13__421019193f1313162f253233191e341a3c3b402f2____4192f214521162f163e2746282c192f2e2f44161d2c2c161628241635287a</a:t>
            </a:r>
          </a:p>
        </p:txBody>
      </p:sp>
      <p:sp>
        <p:nvSpPr>
          <p:cNvPr id="2" name="Oval 1"/>
          <p:cNvSpPr/>
          <p:nvPr/>
        </p:nvSpPr>
        <p:spPr>
          <a:xfrm>
            <a:off x="2416175" y="3830707"/>
            <a:ext cx="254000" cy="254000"/>
          </a:xfrm>
          <a:prstGeom prst="ellipse">
            <a:avLst/>
          </a:prstGeom>
          <a:no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6772275" y="3833857"/>
            <a:ext cx="254000" cy="254000"/>
          </a:xfrm>
          <a:prstGeom prst="ellipse">
            <a:avLst/>
          </a:prstGeom>
          <a:no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4772025" y="3830707"/>
            <a:ext cx="254000" cy="254000"/>
          </a:xfrm>
          <a:prstGeom prst="ellipse">
            <a:avLst/>
          </a:prstGeom>
          <a:no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93280" y="3510721"/>
            <a:ext cx="7135287" cy="253916"/>
          </a:xfrm>
          <a:prstGeom prst="rect">
            <a:avLst/>
          </a:prstGeom>
        </p:spPr>
        <p:txBody>
          <a:bodyPr wrap="none">
            <a:spAutoFit/>
          </a:bodyPr>
          <a:lstStyle/>
          <a:p>
            <a:r>
              <a:rPr lang="en" sz="1050" dirty="0">
                <a:solidFill>
                  <a:schemeClr val="tx2"/>
                </a:solidFill>
                <a:latin typeface="Arial" panose="020B0604020202020204" pitchFamily="34" charset="0"/>
                <a:cs typeface="Arial" panose="020B0604020202020204" pitchFamily="34" charset="0"/>
              </a:rPr>
              <a:t>Is this trace recognized by the model?  Are these change significative? Are they associated with an system anomaly?</a:t>
            </a:r>
            <a:endParaRPr lang="en-US" sz="1050" dirty="0">
              <a:solidFill>
                <a:schemeClr val="tx2"/>
              </a:solidFill>
            </a:endParaRPr>
          </a:p>
        </p:txBody>
      </p:sp>
    </p:spTree>
    <p:extLst>
      <p:ext uri="{BB962C8B-B14F-4D97-AF65-F5344CB8AC3E}">
        <p14:creationId xmlns:p14="http://schemas.microsoft.com/office/powerpoint/2010/main" val="46873148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1400" dirty="0">
                <a:solidFill>
                  <a:schemeClr val="tx2"/>
                </a:solidFill>
                <a:latin typeface="Arial" panose="020B0604020202020204" pitchFamily="34" charset="0"/>
                <a:cs typeface="Arial" panose="020B0604020202020204" pitchFamily="34" charset="0"/>
              </a:rPr>
              <a:t>Distributed Trace Analysis</a:t>
            </a:r>
            <a:br>
              <a:rPr lang="en-US" sz="1400" dirty="0">
                <a:solidFill>
                  <a:schemeClr val="tx2"/>
                </a:solidFill>
                <a:latin typeface="Arial" panose="020B0604020202020204" pitchFamily="34" charset="0"/>
                <a:cs typeface="Arial" panose="020B0604020202020204" pitchFamily="34" charset="0"/>
              </a:rPr>
            </a:br>
            <a:r>
              <a:rPr lang="en-US" sz="1400" b="0" dirty="0">
                <a:latin typeface="Arial" panose="020B0604020202020204" pitchFamily="34" charset="0"/>
                <a:cs typeface="Arial" panose="020B0604020202020204" pitchFamily="34" charset="0"/>
              </a:rPr>
              <a:t>Using LSTMs</a:t>
            </a:r>
            <a:endParaRPr lang="en-US" sz="1400" dirty="0"/>
          </a:p>
        </p:txBody>
      </p:sp>
      <p:pic>
        <p:nvPicPr>
          <p:cNvPr id="5" name="Picture 8" descr="Image result for tu berlin logo png">
            <a:extLst>
              <a:ext uri="{FF2B5EF4-FFF2-40B4-BE49-F238E27FC236}">
                <a16:creationId xmlns:a16="http://schemas.microsoft.com/office/drawing/2014/main" id="{75BAC44C-019A-4E50-A879-F3FB4289CE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88965" y="254726"/>
            <a:ext cx="451735" cy="2527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Huawei Logo Vector">
            <a:extLst>
              <a:ext uri="{FF2B5EF4-FFF2-40B4-BE49-F238E27FC236}">
                <a16:creationId xmlns:a16="http://schemas.microsoft.com/office/drawing/2014/main" id="{F5EE3D40-7962-4784-847D-5480C07FD97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40307" y="228600"/>
            <a:ext cx="259673" cy="2527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77300" y="660816"/>
            <a:ext cx="2920992" cy="1969770"/>
          </a:xfrm>
          <a:prstGeom prst="rect">
            <a:avLst/>
          </a:prstGeom>
          <a:noFill/>
        </p:spPr>
        <p:txBody>
          <a:bodyPr wrap="none" rtlCol="0">
            <a:spAutoFit/>
          </a:bodyPr>
          <a:lstStyle/>
          <a:p>
            <a:r>
              <a:rPr lang="en-US" sz="800" b="1" dirty="0">
                <a:solidFill>
                  <a:schemeClr val="tx2"/>
                </a:solidFill>
                <a:latin typeface="Arial" panose="020B0604020202020204" pitchFamily="34" charset="0"/>
                <a:cs typeface="Arial" panose="020B0604020202020204" pitchFamily="34" charset="0"/>
              </a:rPr>
              <a:t>1. Generate Synthetics Traces</a:t>
            </a:r>
          </a:p>
          <a:p>
            <a:endParaRPr lang="en-US" sz="600" b="1" dirty="0">
              <a:latin typeface="Arial" panose="020B0604020202020204" pitchFamily="34" charset="0"/>
              <a:cs typeface="Arial" panose="020B0604020202020204" pitchFamily="34" charset="0"/>
            </a:endParaRPr>
          </a:p>
          <a:p>
            <a:r>
              <a:rPr lang="en-US" sz="600" dirty="0">
                <a:latin typeface="Arial" panose="020B0604020202020204" pitchFamily="34" charset="0"/>
                <a:cs typeface="Arial" panose="020B0604020202020204" pitchFamily="34" charset="0"/>
              </a:rPr>
              <a:t>OPENSTACK_SEQUENCE = [</a:t>
            </a:r>
          </a:p>
          <a:p>
            <a:r>
              <a:rPr lang="en-US" sz="600" dirty="0">
                <a:latin typeface="Arial" panose="020B0604020202020204" pitchFamily="34" charset="0"/>
                <a:cs typeface="Arial" panose="020B0604020202020204" pitchFamily="34" charset="0"/>
              </a:rPr>
              <a:t>    ('keystone', 1.0, 'authenticate user with credentials and generate </a:t>
            </a:r>
            <a:r>
              <a:rPr lang="en-US" sz="600" dirty="0" err="1">
                <a:latin typeface="Arial" panose="020B0604020202020204" pitchFamily="34" charset="0"/>
                <a:cs typeface="Arial" panose="020B0604020202020204" pitchFamily="34" charset="0"/>
              </a:rPr>
              <a:t>auth</a:t>
            </a:r>
            <a:r>
              <a:rPr lang="en-US" sz="600" dirty="0">
                <a:latin typeface="Arial" panose="020B0604020202020204" pitchFamily="34" charset="0"/>
                <a:cs typeface="Arial" panose="020B0604020202020204" pitchFamily="34" charset="0"/>
              </a:rPr>
              <a:t>-token'),</a:t>
            </a:r>
          </a:p>
          <a:p>
            <a:r>
              <a:rPr lang="en-US" sz="600" dirty="0">
                <a:latin typeface="Arial" panose="020B0604020202020204" pitchFamily="34" charset="0"/>
                <a:cs typeface="Arial" panose="020B0604020202020204" pitchFamily="34" charset="0"/>
              </a:rPr>
              <a:t>    ('nova-</a:t>
            </a:r>
            <a:r>
              <a:rPr lang="en-US" sz="600" dirty="0" err="1">
                <a:latin typeface="Arial" panose="020B0604020202020204" pitchFamily="34" charset="0"/>
                <a:cs typeface="Arial" panose="020B0604020202020204" pitchFamily="34" charset="0"/>
              </a:rPr>
              <a:t>api</a:t>
            </a:r>
            <a:r>
              <a:rPr lang="en-US" sz="600" dirty="0">
                <a:latin typeface="Arial" panose="020B0604020202020204" pitchFamily="34" charset="0"/>
                <a:cs typeface="Arial" panose="020B0604020202020204" pitchFamily="34" charset="0"/>
              </a:rPr>
              <a:t>', 1.0, 'get user request and sends token to Keystone for validation'),</a:t>
            </a:r>
          </a:p>
          <a:p>
            <a:r>
              <a:rPr lang="en-US" sz="600" dirty="0">
                <a:latin typeface="Arial" panose="020B0604020202020204" pitchFamily="34" charset="0"/>
                <a:cs typeface="Arial" panose="020B0604020202020204" pitchFamily="34" charset="0"/>
              </a:rPr>
              <a:t>    ('keystone', 0.2, 'validate the token if not in cache'),</a:t>
            </a:r>
          </a:p>
          <a:p>
            <a:r>
              <a:rPr lang="en-US" sz="600" dirty="0">
                <a:latin typeface="Arial" panose="020B0604020202020204" pitchFamily="34" charset="0"/>
                <a:cs typeface="Arial" panose="020B0604020202020204" pitchFamily="34" charset="0"/>
              </a:rPr>
              <a:t>    ('nova-</a:t>
            </a:r>
            <a:r>
              <a:rPr lang="en-US" sz="600" dirty="0" err="1">
                <a:latin typeface="Arial" panose="020B0604020202020204" pitchFamily="34" charset="0"/>
                <a:cs typeface="Arial" panose="020B0604020202020204" pitchFamily="34" charset="0"/>
              </a:rPr>
              <a:t>api</a:t>
            </a:r>
            <a:r>
              <a:rPr lang="en-US" sz="600" dirty="0">
                <a:latin typeface="Arial" panose="020B0604020202020204" pitchFamily="34" charset="0"/>
                <a:cs typeface="Arial" panose="020B0604020202020204" pitchFamily="34" charset="0"/>
              </a:rPr>
              <a:t>', 1.0, 'starts VM creation process'),</a:t>
            </a:r>
          </a:p>
          <a:p>
            <a:r>
              <a:rPr lang="en-US" sz="600" dirty="0">
                <a:latin typeface="Arial" panose="020B0604020202020204" pitchFamily="34" charset="0"/>
                <a:cs typeface="Arial" panose="020B0604020202020204" pitchFamily="34" charset="0"/>
              </a:rPr>
              <a:t>    ('nova-database', 1.0, 'create initial database entry for new VM'),</a:t>
            </a:r>
          </a:p>
          <a:p>
            <a:r>
              <a:rPr lang="en-US" sz="600" dirty="0">
                <a:latin typeface="Arial" panose="020B0604020202020204" pitchFamily="34" charset="0"/>
                <a:cs typeface="Arial" panose="020B0604020202020204" pitchFamily="34" charset="0"/>
              </a:rPr>
              <a:t>    ('nova-scheduler', 1.0, 'locate an appropriate host using filters and weights'),</a:t>
            </a:r>
          </a:p>
          <a:p>
            <a:r>
              <a:rPr lang="en-US" sz="600" dirty="0">
                <a:latin typeface="Arial" panose="020B0604020202020204" pitchFamily="34" charset="0"/>
                <a:cs typeface="Arial" panose="020B0604020202020204" pitchFamily="34" charset="0"/>
              </a:rPr>
              <a:t>    ('nova-database', 1.0, 'execute query'),</a:t>
            </a:r>
          </a:p>
          <a:p>
            <a:r>
              <a:rPr lang="en-US" sz="600" dirty="0">
                <a:latin typeface="Arial" panose="020B0604020202020204" pitchFamily="34" charset="0"/>
                <a:cs typeface="Arial" panose="020B0604020202020204" pitchFamily="34" charset="0"/>
              </a:rPr>
              <a:t>    ('nova-compute', 1.0, 'dispatches request'),</a:t>
            </a:r>
          </a:p>
          <a:p>
            <a:r>
              <a:rPr lang="en-US" sz="600" dirty="0">
                <a:latin typeface="Arial" panose="020B0604020202020204" pitchFamily="34" charset="0"/>
                <a:cs typeface="Arial" panose="020B0604020202020204" pitchFamily="34" charset="0"/>
              </a:rPr>
              <a:t>    ('nova-conductor', 1.0, 'gets instance information'),</a:t>
            </a:r>
          </a:p>
          <a:p>
            <a:r>
              <a:rPr lang="en-US" sz="600" dirty="0">
                <a:latin typeface="Arial" panose="020B0604020202020204" pitchFamily="34" charset="0"/>
                <a:cs typeface="Arial" panose="020B0604020202020204" pitchFamily="34" charset="0"/>
              </a:rPr>
              <a:t>    ('nova-compute', 1.0, 'get image URI from image service'),</a:t>
            </a:r>
          </a:p>
          <a:p>
            <a:r>
              <a:rPr lang="en-US" sz="600" dirty="0">
                <a:latin typeface="Arial" panose="020B0604020202020204" pitchFamily="34" charset="0"/>
                <a:cs typeface="Arial" panose="020B0604020202020204" pitchFamily="34" charset="0"/>
              </a:rPr>
              <a:t>    ('glance-</a:t>
            </a:r>
            <a:r>
              <a:rPr lang="en-US" sz="600" dirty="0" err="1">
                <a:latin typeface="Arial" panose="020B0604020202020204" pitchFamily="34" charset="0"/>
                <a:cs typeface="Arial" panose="020B0604020202020204" pitchFamily="34" charset="0"/>
              </a:rPr>
              <a:t>api</a:t>
            </a:r>
            <a:r>
              <a:rPr lang="en-US" sz="600" dirty="0">
                <a:latin typeface="Arial" panose="020B0604020202020204" pitchFamily="34" charset="0"/>
                <a:cs typeface="Arial" panose="020B0604020202020204" pitchFamily="34" charset="0"/>
              </a:rPr>
              <a:t>', 1.0, 'get image metadata'),</a:t>
            </a:r>
          </a:p>
          <a:p>
            <a:r>
              <a:rPr lang="en-US" sz="600" dirty="0">
                <a:latin typeface="Arial" panose="020B0604020202020204" pitchFamily="34" charset="0"/>
                <a:cs typeface="Arial" panose="020B0604020202020204" pitchFamily="34" charset="0"/>
              </a:rPr>
              <a:t>    ('nova-compute', 1.0, 'setup network'),</a:t>
            </a:r>
          </a:p>
          <a:p>
            <a:r>
              <a:rPr lang="en-US" sz="600" dirty="0">
                <a:latin typeface="Arial" panose="020B0604020202020204" pitchFamily="34" charset="0"/>
                <a:cs typeface="Arial" panose="020B0604020202020204" pitchFamily="34" charset="0"/>
              </a:rPr>
              <a:t>    ('neutron-server', .5, 'allocate and configure network IP address'),</a:t>
            </a:r>
          </a:p>
          <a:p>
            <a:r>
              <a:rPr lang="en-US" sz="600" dirty="0">
                <a:latin typeface="Arial" panose="020B0604020202020204" pitchFamily="34" charset="0"/>
                <a:cs typeface="Arial" panose="020B0604020202020204" pitchFamily="34" charset="0"/>
              </a:rPr>
              <a:t>    ('nova-compute', 1.0, 'setup volume'),</a:t>
            </a:r>
          </a:p>
          <a:p>
            <a:r>
              <a:rPr lang="en-US" sz="600" dirty="0">
                <a:latin typeface="Arial" panose="020B0604020202020204" pitchFamily="34" charset="0"/>
                <a:cs typeface="Arial" panose="020B0604020202020204" pitchFamily="34" charset="0"/>
              </a:rPr>
              <a:t>    ('cinder-</a:t>
            </a:r>
            <a:r>
              <a:rPr lang="en-US" sz="600" dirty="0" err="1">
                <a:latin typeface="Arial" panose="020B0604020202020204" pitchFamily="34" charset="0"/>
                <a:cs typeface="Arial" panose="020B0604020202020204" pitchFamily="34" charset="0"/>
              </a:rPr>
              <a:t>api</a:t>
            </a:r>
            <a:r>
              <a:rPr lang="en-US" sz="600" dirty="0">
                <a:latin typeface="Arial" panose="020B0604020202020204" pitchFamily="34" charset="0"/>
                <a:cs typeface="Arial" panose="020B0604020202020204" pitchFamily="34" charset="0"/>
              </a:rPr>
              <a:t>', .75, 'attach volume to the instance or VM'),</a:t>
            </a:r>
          </a:p>
          <a:p>
            <a:r>
              <a:rPr lang="en-US" sz="600" dirty="0">
                <a:latin typeface="Arial" panose="020B0604020202020204" pitchFamily="34" charset="0"/>
                <a:cs typeface="Arial" panose="020B0604020202020204" pitchFamily="34" charset="0"/>
              </a:rPr>
              <a:t>    ('nova-compute', 1.0, 'generates data for the hypervisor driver')</a:t>
            </a:r>
          </a:p>
          <a:p>
            <a:r>
              <a:rPr lang="en-US" sz="600" dirty="0">
                <a:latin typeface="Arial" panose="020B0604020202020204" pitchFamily="34" charset="0"/>
                <a:cs typeface="Arial" panose="020B0604020202020204" pitchFamily="34" charset="0"/>
              </a:rPr>
              <a:t>]</a:t>
            </a:r>
          </a:p>
        </p:txBody>
      </p:sp>
      <p:sp>
        <p:nvSpPr>
          <p:cNvPr id="3" name="Rectangle 2"/>
          <p:cNvSpPr/>
          <p:nvPr/>
        </p:nvSpPr>
        <p:spPr>
          <a:xfrm>
            <a:off x="4876800" y="712329"/>
            <a:ext cx="3441577" cy="2292935"/>
          </a:xfrm>
          <a:prstGeom prst="rect">
            <a:avLst/>
          </a:prstGeom>
        </p:spPr>
        <p:txBody>
          <a:bodyPr wrap="square">
            <a:spAutoFit/>
          </a:bodyPr>
          <a:lstStyle/>
          <a:p>
            <a:r>
              <a:rPr lang="en-US" sz="900" b="1" dirty="0">
                <a:solidFill>
                  <a:schemeClr val="tx2"/>
                </a:solidFill>
              </a:rPr>
              <a:t>2. Transform traces with service names into sequences of integers</a:t>
            </a:r>
          </a:p>
          <a:p>
            <a:r>
              <a:rPr lang="en-US" sz="700" b="1" u="sng" dirty="0">
                <a:solidFill>
                  <a:schemeClr val="tx2"/>
                </a:solidFill>
              </a:rPr>
              <a:t>Train dataset</a:t>
            </a:r>
          </a:p>
          <a:p>
            <a:r>
              <a:rPr lang="en-US" sz="600" b="1" dirty="0">
                <a:latin typeface="Courier New" panose="02070309020205020404" pitchFamily="49" charset="0"/>
                <a:cs typeface="Courier New" panose="02070309020205020404" pitchFamily="49" charset="0"/>
              </a:rPr>
              <a:t>                                              </a:t>
            </a:r>
            <a:r>
              <a:rPr lang="en-US" sz="600" b="1" dirty="0" err="1">
                <a:latin typeface="Courier New" panose="02070309020205020404" pitchFamily="49" charset="0"/>
                <a:cs typeface="Courier New" panose="02070309020205020404" pitchFamily="49" charset="0"/>
              </a:rPr>
              <a:t>span_list</a:t>
            </a:r>
            <a:endParaRPr lang="en-US" sz="600" b="1" dirty="0">
              <a:latin typeface="Courier New" panose="02070309020205020404" pitchFamily="49" charset="0"/>
              <a:cs typeface="Courier New" panose="02070309020205020404" pitchFamily="49" charset="0"/>
            </a:endParaRPr>
          </a:p>
          <a:p>
            <a:r>
              <a:rPr lang="en-US" sz="600" b="1" dirty="0" err="1">
                <a:latin typeface="Courier New" panose="02070309020205020404" pitchFamily="49" charset="0"/>
                <a:cs typeface="Courier New" panose="02070309020205020404" pitchFamily="49" charset="0"/>
              </a:rPr>
              <a:t>trace_id</a:t>
            </a:r>
            <a:r>
              <a:rPr lang="en-US" sz="600" b="1" dirty="0">
                <a:latin typeface="Courier New" panose="02070309020205020404" pitchFamily="49" charset="0"/>
                <a:cs typeface="Courier New" panose="02070309020205020404" pitchFamily="49" charset="0"/>
              </a:rPr>
              <a:t>                                               </a:t>
            </a:r>
          </a:p>
          <a:p>
            <a:r>
              <a:rPr lang="en-US" sz="600" b="1" dirty="0">
                <a:latin typeface="Courier New" panose="02070309020205020404" pitchFamily="49" charset="0"/>
                <a:cs typeface="Courier New" panose="02070309020205020404" pitchFamily="49" charset="0"/>
              </a:rPr>
              <a:t>0            [3, 5, 5, 8, 9, 8, 6, 7, 6, 2, 6, 6, 1, 6]</a:t>
            </a:r>
          </a:p>
          <a:p>
            <a:r>
              <a:rPr lang="en-US" sz="600" b="1" dirty="0">
                <a:latin typeface="Courier New" panose="02070309020205020404" pitchFamily="49" charset="0"/>
                <a:cs typeface="Courier New" panose="02070309020205020404" pitchFamily="49" charset="0"/>
              </a:rPr>
              <a:t>1            [3, 5, 5, 8, 9, 8, 6, 7, 6, 2, 6, 6, 1, 6]</a:t>
            </a:r>
          </a:p>
          <a:p>
            <a:r>
              <a:rPr lang="en-US" sz="600" b="1" dirty="0">
                <a:latin typeface="Courier New" panose="02070309020205020404" pitchFamily="49" charset="0"/>
                <a:cs typeface="Courier New" panose="02070309020205020404" pitchFamily="49" charset="0"/>
              </a:rPr>
              <a:t>2         [3, 5, 5, 8, 9, 8, 6, 7, 6, 2, 6, 4, 6, 1, 6]</a:t>
            </a:r>
          </a:p>
          <a:p>
            <a:r>
              <a:rPr lang="en-US" sz="600" b="1" dirty="0">
                <a:latin typeface="Courier New" panose="02070309020205020404" pitchFamily="49" charset="0"/>
                <a:cs typeface="Courier New" panose="02070309020205020404" pitchFamily="49" charset="0"/>
              </a:rPr>
              <a:t>3            [3, 5, 5, 8, 9, 8, 6, 7, 6, 2, 6, 4, 6, 6]</a:t>
            </a:r>
          </a:p>
          <a:p>
            <a:r>
              <a:rPr lang="en-US" sz="600" b="1" dirty="0">
                <a:latin typeface="Courier New" panose="02070309020205020404" pitchFamily="49" charset="0"/>
                <a:cs typeface="Courier New" panose="02070309020205020404" pitchFamily="49" charset="0"/>
              </a:rPr>
              <a:t>4         [3, 5, 3, 5, 8, 9, 8, 6, 7, 6, 2, 6, 6, 1, 6]</a:t>
            </a:r>
          </a:p>
          <a:p>
            <a:r>
              <a:rPr lang="en-US" sz="600" b="1" dirty="0">
                <a:latin typeface="Courier New" panose="02070309020205020404" pitchFamily="49" charset="0"/>
                <a:cs typeface="Courier New" panose="02070309020205020404" pitchFamily="49" charset="0"/>
              </a:rPr>
              <a:t>...                                                 ...</a:t>
            </a:r>
          </a:p>
          <a:p>
            <a:r>
              <a:rPr lang="en-US" sz="600" b="1" dirty="0">
                <a:latin typeface="Courier New" panose="02070309020205020404" pitchFamily="49" charset="0"/>
                <a:cs typeface="Courier New" panose="02070309020205020404" pitchFamily="49" charset="0"/>
              </a:rPr>
              <a:t>95           [3, 5, 5, 8, 9, 8, 6, 7, 6, 2, 6, 6, 1, 6]</a:t>
            </a:r>
          </a:p>
          <a:p>
            <a:r>
              <a:rPr lang="en-US" sz="600" b="1" dirty="0">
                <a:latin typeface="Courier New" panose="02070309020205020404" pitchFamily="49" charset="0"/>
                <a:cs typeface="Courier New" panose="02070309020205020404" pitchFamily="49" charset="0"/>
              </a:rPr>
              <a:t>96        [3, 5, 3, 5, 8, 9, 8, 6, 7, 6, 2, 6, 4, 6, 6]</a:t>
            </a:r>
          </a:p>
          <a:p>
            <a:r>
              <a:rPr lang="en-US" sz="600" b="1" dirty="0">
                <a:latin typeface="Courier New" panose="02070309020205020404" pitchFamily="49" charset="0"/>
                <a:cs typeface="Courier New" panose="02070309020205020404" pitchFamily="49" charset="0"/>
              </a:rPr>
              <a:t>97           [3, 5, 5, 8, 9, 8, 6, 7, 6, 2, 6, 6, 1, 6]</a:t>
            </a:r>
          </a:p>
          <a:p>
            <a:r>
              <a:rPr lang="en-US" sz="600" b="1" dirty="0">
                <a:latin typeface="Courier New" panose="02070309020205020404" pitchFamily="49" charset="0"/>
                <a:cs typeface="Courier New" panose="02070309020205020404" pitchFamily="49" charset="0"/>
              </a:rPr>
              <a:t>98        [3, 5, 5, 8, 9, 8, 6, 7, 6, 2, 6, 4, 6, 1, 6]</a:t>
            </a:r>
          </a:p>
          <a:p>
            <a:pPr marL="228600" indent="-228600">
              <a:buAutoNum type="arabicPlain" startAt="99"/>
            </a:pPr>
            <a:r>
              <a:rPr lang="en-US" sz="600" b="1" dirty="0">
                <a:latin typeface="Courier New" panose="02070309020205020404" pitchFamily="49" charset="0"/>
                <a:cs typeface="Courier New" panose="02070309020205020404" pitchFamily="49" charset="0"/>
              </a:rPr>
              <a:t>     [3, 5, 5, 8, 9, 8, 6, 7, 6, 2, 6, 4, 6, 1, 6]</a:t>
            </a:r>
          </a:p>
          <a:p>
            <a:r>
              <a:rPr lang="en-US" sz="600" b="1" dirty="0">
                <a:latin typeface="Courier New" panose="02070309020205020404" pitchFamily="49" charset="0"/>
                <a:cs typeface="Courier New" panose="02070309020205020404" pitchFamily="49" charset="0"/>
              </a:rPr>
              <a:t>[100 rows x 1 columns]</a:t>
            </a:r>
          </a:p>
          <a:p>
            <a:endParaRPr lang="en-US" sz="600" b="1" dirty="0">
              <a:latin typeface="Courier New" panose="02070309020205020404" pitchFamily="49" charset="0"/>
              <a:cs typeface="Courier New" panose="02070309020205020404" pitchFamily="49" charset="0"/>
            </a:endParaRPr>
          </a:p>
          <a:p>
            <a:r>
              <a:rPr lang="en-US" sz="700" b="1" u="sng" dirty="0">
                <a:solidFill>
                  <a:schemeClr val="tx2"/>
                </a:solidFill>
              </a:rPr>
              <a:t>Test dataset</a:t>
            </a:r>
          </a:p>
          <a:p>
            <a:endParaRPr lang="en-US" sz="600" b="1" dirty="0">
              <a:latin typeface="Courier New" panose="02070309020205020404" pitchFamily="49" charset="0"/>
              <a:cs typeface="Courier New" panose="02070309020205020404" pitchFamily="49" charset="0"/>
            </a:endParaRPr>
          </a:p>
          <a:p>
            <a:r>
              <a:rPr lang="en-US" sz="600" b="1" dirty="0">
                <a:latin typeface="Courier New" panose="02070309020205020404" pitchFamily="49" charset="0"/>
                <a:cs typeface="Courier New" panose="02070309020205020404" pitchFamily="49" charset="0"/>
              </a:rPr>
              <a:t>		   </a:t>
            </a:r>
            <a:r>
              <a:rPr lang="en-US" sz="600" b="1" dirty="0" err="1">
                <a:latin typeface="Courier New" panose="02070309020205020404" pitchFamily="49" charset="0"/>
                <a:cs typeface="Courier New" panose="02070309020205020404" pitchFamily="49" charset="0"/>
              </a:rPr>
              <a:t>span_list</a:t>
            </a:r>
            <a:endParaRPr lang="en-US" sz="600" b="1" dirty="0">
              <a:latin typeface="Courier New" panose="02070309020205020404" pitchFamily="49" charset="0"/>
              <a:cs typeface="Courier New" panose="02070309020205020404" pitchFamily="49" charset="0"/>
            </a:endParaRPr>
          </a:p>
          <a:p>
            <a:r>
              <a:rPr lang="en-US" sz="600" b="1" dirty="0" err="1">
                <a:latin typeface="Courier New" panose="02070309020205020404" pitchFamily="49" charset="0"/>
                <a:cs typeface="Courier New" panose="02070309020205020404" pitchFamily="49" charset="0"/>
              </a:rPr>
              <a:t>trace_id</a:t>
            </a:r>
            <a:r>
              <a:rPr lang="en-US" sz="600" b="1" dirty="0">
                <a:latin typeface="Courier New" panose="02070309020205020404" pitchFamily="49" charset="0"/>
                <a:cs typeface="Courier New" panose="02070309020205020404" pitchFamily="49" charset="0"/>
              </a:rPr>
              <a:t>                                               </a:t>
            </a:r>
          </a:p>
          <a:p>
            <a:r>
              <a:rPr lang="en-US" sz="600" b="1" dirty="0">
                <a:latin typeface="Courier New" panose="02070309020205020404" pitchFamily="49" charset="0"/>
                <a:cs typeface="Courier New" panose="02070309020205020404" pitchFamily="49" charset="0"/>
              </a:rPr>
              <a:t>0         [3, 5, 5, 1, 9, 8, 6, 7, 6, 2, 6, 6, 1, 6]</a:t>
            </a:r>
          </a:p>
          <a:p>
            <a:r>
              <a:rPr lang="en-US" sz="600" b="1" dirty="0">
                <a:latin typeface="Courier New" panose="02070309020205020404" pitchFamily="49" charset="0"/>
                <a:cs typeface="Courier New" panose="02070309020205020404" pitchFamily="49" charset="0"/>
              </a:rPr>
              <a:t>1         [3, 5, 5, 8, 9, 8, 6, 7, 6, 2, 6, 4, 6, 6]</a:t>
            </a:r>
          </a:p>
        </p:txBody>
      </p:sp>
      <p:sp>
        <p:nvSpPr>
          <p:cNvPr id="4" name="Right Arrow 3"/>
          <p:cNvSpPr/>
          <p:nvPr/>
        </p:nvSpPr>
        <p:spPr>
          <a:xfrm>
            <a:off x="4149322" y="1809751"/>
            <a:ext cx="300038" cy="342900"/>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oogle Shape;545;p59"/>
          <p:cNvSpPr/>
          <p:nvPr/>
        </p:nvSpPr>
        <p:spPr>
          <a:xfrm>
            <a:off x="377300" y="3170312"/>
            <a:ext cx="3708925" cy="1682676"/>
          </a:xfrm>
          <a:prstGeom prst="rect">
            <a:avLst/>
          </a:prstGeom>
          <a:noFill/>
          <a:ln>
            <a:noFill/>
          </a:ln>
        </p:spPr>
        <p:txBody>
          <a:bodyPr spcFirstLastPara="1" wrap="square" lIns="90000" tIns="45000" rIns="90000" bIns="45000" anchor="t" anchorCtr="0">
            <a:noAutofit/>
          </a:bodyPr>
          <a:lstStyle/>
          <a:p>
            <a:pPr marL="0" lvl="0" indent="0" rtl="0">
              <a:spcBef>
                <a:spcPts val="0"/>
              </a:spcBef>
              <a:spcAft>
                <a:spcPts val="0"/>
              </a:spcAft>
              <a:buNone/>
            </a:pPr>
            <a:r>
              <a:rPr lang="en" sz="900" b="1" dirty="0">
                <a:solidFill>
                  <a:schemeClr val="tx2"/>
                </a:solidFill>
              </a:rPr>
              <a:t>4. Encoding traces sequences</a:t>
            </a:r>
          </a:p>
          <a:p>
            <a:pPr marL="216000" marR="0" lvl="0" indent="-193775" algn="l" rtl="0">
              <a:lnSpc>
                <a:spcPct val="100000"/>
              </a:lnSpc>
              <a:spcBef>
                <a:spcPts val="0"/>
              </a:spcBef>
              <a:spcAft>
                <a:spcPts val="0"/>
              </a:spcAft>
              <a:buClr>
                <a:srgbClr val="000000"/>
              </a:buClr>
              <a:buSzPts val="700"/>
              <a:buFont typeface="Arial"/>
              <a:buChar char="●"/>
            </a:pPr>
            <a:r>
              <a:rPr lang="en" sz="800" dirty="0"/>
              <a:t>The encoding scheme pads each sequence of inputs with zeros, up to a pre-defined maximum length.</a:t>
            </a:r>
            <a:endParaRPr sz="800" dirty="0"/>
          </a:p>
          <a:p>
            <a:pPr marL="216000" marR="0" lvl="0" indent="-193775" algn="l" rtl="0">
              <a:lnSpc>
                <a:spcPct val="100000"/>
              </a:lnSpc>
              <a:spcBef>
                <a:spcPts val="0"/>
              </a:spcBef>
              <a:spcAft>
                <a:spcPts val="0"/>
              </a:spcAft>
              <a:buClr>
                <a:srgbClr val="000000"/>
              </a:buClr>
              <a:buSzPts val="700"/>
              <a:buFont typeface="Arial"/>
              <a:buChar char="●"/>
            </a:pPr>
            <a:r>
              <a:rPr lang="en" sz="800" dirty="0"/>
              <a:t>This allows to pre-allocate a chain of LSTM units of a specific length</a:t>
            </a:r>
            <a:endParaRPr sz="800" dirty="0"/>
          </a:p>
          <a:p>
            <a:pPr marL="216000" marR="0" lvl="0" indent="-193775" algn="l" rtl="0">
              <a:lnSpc>
                <a:spcPct val="100000"/>
              </a:lnSpc>
              <a:spcBef>
                <a:spcPts val="0"/>
              </a:spcBef>
              <a:spcAft>
                <a:spcPts val="0"/>
              </a:spcAft>
              <a:buClr>
                <a:srgbClr val="000000"/>
              </a:buClr>
              <a:buSzPts val="700"/>
              <a:buFont typeface="Arial"/>
              <a:buChar char="●"/>
            </a:pPr>
            <a:r>
              <a:rPr lang="en" sz="800" dirty="0"/>
              <a:t>We also pass information about the sequence lengths. This is important for not treating the zero padding as actual inputs, and from injecting the error signal at the right unit in the sequence during back propagation.</a:t>
            </a:r>
            <a:endParaRPr sz="800" dirty="0"/>
          </a:p>
          <a:p>
            <a:pPr marL="0" lvl="0" indent="0" rtl="0">
              <a:spcBef>
                <a:spcPts val="0"/>
              </a:spcBef>
              <a:spcAft>
                <a:spcPts val="0"/>
              </a:spcAft>
              <a:buNone/>
            </a:pPr>
            <a:r>
              <a:rPr lang="en" sz="800" b="1" u="sng" dirty="0">
                <a:solidFill>
                  <a:schemeClr val="tx2"/>
                </a:solidFill>
              </a:rPr>
              <a:t>Hot encoding </a:t>
            </a:r>
            <a:endParaRPr sz="800" b="1" u="sng" dirty="0">
              <a:solidFill>
                <a:schemeClr val="tx2"/>
              </a:solidFill>
            </a:endParaRPr>
          </a:p>
          <a:p>
            <a:pPr marL="216000" marR="0" lvl="0" indent="-193775" algn="l" rtl="0">
              <a:lnSpc>
                <a:spcPct val="100000"/>
              </a:lnSpc>
              <a:spcBef>
                <a:spcPts val="0"/>
              </a:spcBef>
              <a:spcAft>
                <a:spcPts val="0"/>
              </a:spcAft>
              <a:buClr>
                <a:srgbClr val="000000"/>
              </a:buClr>
              <a:buSzPts val="700"/>
              <a:buFont typeface="Arial"/>
              <a:buChar char="●"/>
            </a:pPr>
            <a:r>
              <a:rPr lang="en" sz="800" dirty="0"/>
              <a:t>A one hot encoding enables to represent categorical variables as binary vectors.</a:t>
            </a:r>
            <a:endParaRPr sz="800" dirty="0"/>
          </a:p>
          <a:p>
            <a:pPr marL="216000" marR="0" lvl="0" indent="-193775" algn="l" rtl="0">
              <a:lnSpc>
                <a:spcPct val="100000"/>
              </a:lnSpc>
              <a:spcBef>
                <a:spcPts val="0"/>
              </a:spcBef>
              <a:spcAft>
                <a:spcPts val="0"/>
              </a:spcAft>
              <a:buClr>
                <a:srgbClr val="000000"/>
              </a:buClr>
              <a:buSzPts val="700"/>
              <a:buFont typeface="Arial"/>
              <a:buChar char="●"/>
            </a:pPr>
            <a:r>
              <a:rPr lang="en" sz="800" dirty="0"/>
              <a:t>Categorical values are mapped to integer values.</a:t>
            </a:r>
            <a:endParaRPr sz="800" dirty="0"/>
          </a:p>
          <a:p>
            <a:pPr marL="216000" marR="0" lvl="0" indent="-193775" algn="l" rtl="0">
              <a:lnSpc>
                <a:spcPct val="100000"/>
              </a:lnSpc>
              <a:spcBef>
                <a:spcPts val="0"/>
              </a:spcBef>
              <a:spcAft>
                <a:spcPts val="0"/>
              </a:spcAft>
              <a:buClr>
                <a:srgbClr val="000000"/>
              </a:buClr>
              <a:buSzPts val="700"/>
              <a:buFont typeface="Arial"/>
              <a:buChar char="●"/>
            </a:pPr>
            <a:r>
              <a:rPr lang="en" sz="800" dirty="0"/>
              <a:t>Each integer value is represented as a binary vector that is all zero values except the index of the integer, which is marked with a 1.</a:t>
            </a:r>
            <a:endParaRPr sz="800" dirty="0"/>
          </a:p>
        </p:txBody>
      </p:sp>
      <p:sp>
        <p:nvSpPr>
          <p:cNvPr id="10" name="Rectangle 9"/>
          <p:cNvSpPr/>
          <p:nvPr/>
        </p:nvSpPr>
        <p:spPr>
          <a:xfrm>
            <a:off x="4876800" y="3961929"/>
            <a:ext cx="1571626" cy="846386"/>
          </a:xfrm>
          <a:prstGeom prst="rect">
            <a:avLst/>
          </a:prstGeom>
        </p:spPr>
        <p:txBody>
          <a:bodyPr wrap="square">
            <a:spAutoFit/>
          </a:bodyPr>
          <a:lstStyle/>
          <a:p>
            <a:r>
              <a:rPr lang="en-US" sz="700" b="1" dirty="0">
                <a:latin typeface="Courier New" panose="02070309020205020404" pitchFamily="49" charset="0"/>
                <a:cs typeface="Courier New" panose="02070309020205020404" pitchFamily="49" charset="0"/>
              </a:rPr>
              <a:t>[[</a:t>
            </a:r>
            <a:r>
              <a:rPr lang="en-US" sz="700" b="1" dirty="0">
                <a:solidFill>
                  <a:schemeClr val="tx2"/>
                </a:solidFill>
                <a:latin typeface="Courier New" panose="02070309020205020404" pitchFamily="49" charset="0"/>
                <a:cs typeface="Courier New" panose="02070309020205020404" pitchFamily="49" charset="0"/>
              </a:rPr>
              <a:t>0 0</a:t>
            </a:r>
            <a:r>
              <a:rPr lang="en-US" sz="700" b="1" dirty="0">
                <a:latin typeface="Courier New" panose="02070309020205020404" pitchFamily="49" charset="0"/>
                <a:cs typeface="Courier New" panose="02070309020205020404" pitchFamily="49" charset="0"/>
              </a:rPr>
              <a:t> 3 ... 6 1 6]</a:t>
            </a:r>
          </a:p>
          <a:p>
            <a:r>
              <a:rPr lang="en-US" sz="700" b="1" dirty="0">
                <a:latin typeface="Courier New" panose="02070309020205020404" pitchFamily="49" charset="0"/>
                <a:cs typeface="Courier New" panose="02070309020205020404" pitchFamily="49" charset="0"/>
              </a:rPr>
              <a:t> [0 0 3 ... 6 1 6]</a:t>
            </a:r>
          </a:p>
          <a:p>
            <a:r>
              <a:rPr lang="en-US" sz="700" b="1" dirty="0">
                <a:latin typeface="Courier New" panose="02070309020205020404" pitchFamily="49" charset="0"/>
                <a:cs typeface="Courier New" panose="02070309020205020404" pitchFamily="49" charset="0"/>
              </a:rPr>
              <a:t> [0 3 5 ... 6 1 6]</a:t>
            </a:r>
          </a:p>
          <a:p>
            <a:r>
              <a:rPr lang="en-US" sz="700" b="1" dirty="0">
                <a:latin typeface="Courier New" panose="02070309020205020404" pitchFamily="49" charset="0"/>
                <a:cs typeface="Courier New" panose="02070309020205020404" pitchFamily="49" charset="0"/>
              </a:rPr>
              <a:t> ...</a:t>
            </a:r>
          </a:p>
          <a:p>
            <a:r>
              <a:rPr lang="en-US" sz="700" b="1" dirty="0">
                <a:latin typeface="Courier New" panose="02070309020205020404" pitchFamily="49" charset="0"/>
                <a:cs typeface="Courier New" panose="02070309020205020404" pitchFamily="49" charset="0"/>
              </a:rPr>
              <a:t> [0 0 3 ... 6 1 6]</a:t>
            </a:r>
          </a:p>
          <a:p>
            <a:r>
              <a:rPr lang="en-US" sz="700" b="1" dirty="0">
                <a:latin typeface="Courier New" panose="02070309020205020404" pitchFamily="49" charset="0"/>
                <a:cs typeface="Courier New" panose="02070309020205020404" pitchFamily="49" charset="0"/>
              </a:rPr>
              <a:t> [0 3 5 ... 6 1 6]</a:t>
            </a:r>
          </a:p>
          <a:p>
            <a:r>
              <a:rPr lang="en-US" sz="700" b="1" dirty="0">
                <a:latin typeface="Courier New" panose="02070309020205020404" pitchFamily="49" charset="0"/>
                <a:cs typeface="Courier New" panose="02070309020205020404" pitchFamily="49" charset="0"/>
              </a:rPr>
              <a:t> [0 3 5 ... 6 1 6]]</a:t>
            </a:r>
          </a:p>
        </p:txBody>
      </p:sp>
      <p:sp>
        <p:nvSpPr>
          <p:cNvPr id="15" name="Right Arrow 14"/>
          <p:cNvSpPr/>
          <p:nvPr/>
        </p:nvSpPr>
        <p:spPr>
          <a:xfrm>
            <a:off x="4149322" y="3948113"/>
            <a:ext cx="300038" cy="342900"/>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855346" y="3707143"/>
            <a:ext cx="1055097" cy="200055"/>
          </a:xfrm>
          <a:prstGeom prst="rect">
            <a:avLst/>
          </a:prstGeom>
        </p:spPr>
        <p:txBody>
          <a:bodyPr wrap="none">
            <a:spAutoFit/>
          </a:bodyPr>
          <a:lstStyle/>
          <a:p>
            <a:r>
              <a:rPr lang="en-US" sz="700" b="1" dirty="0">
                <a:solidFill>
                  <a:schemeClr val="tx2"/>
                </a:solidFill>
              </a:rPr>
              <a:t>P</a:t>
            </a:r>
            <a:r>
              <a:rPr lang="en" sz="700" b="1" dirty="0">
                <a:solidFill>
                  <a:schemeClr val="tx2"/>
                </a:solidFill>
              </a:rPr>
              <a:t>adding with symbol  0</a:t>
            </a:r>
            <a:endParaRPr lang="en-US" sz="700" b="1" dirty="0">
              <a:solidFill>
                <a:schemeClr val="tx2"/>
              </a:solidFill>
            </a:endParaRPr>
          </a:p>
        </p:txBody>
      </p:sp>
      <p:cxnSp>
        <p:nvCxnSpPr>
          <p:cNvPr id="17" name="Straight Arrow Connector 16"/>
          <p:cNvCxnSpPr/>
          <p:nvPr/>
        </p:nvCxnSpPr>
        <p:spPr>
          <a:xfrm>
            <a:off x="5095875" y="3862564"/>
            <a:ext cx="5" cy="144000"/>
          </a:xfrm>
          <a:prstGeom prst="straightConnector1">
            <a:avLst/>
          </a:prstGeom>
          <a:ln>
            <a:solidFill>
              <a:schemeClr val="tx2"/>
            </a:solidFill>
            <a:tailEnd type="triangle"/>
          </a:ln>
        </p:spPr>
        <p:style>
          <a:lnRef idx="1">
            <a:schemeClr val="dk1"/>
          </a:lnRef>
          <a:fillRef idx="0">
            <a:schemeClr val="dk1"/>
          </a:fillRef>
          <a:effectRef idx="0">
            <a:schemeClr val="dk1"/>
          </a:effectRef>
          <a:fontRef idx="minor">
            <a:schemeClr val="tx1"/>
          </a:fontRef>
        </p:style>
      </p:cxnSp>
      <p:sp>
        <p:nvSpPr>
          <p:cNvPr id="18" name="Oval 17"/>
          <p:cNvSpPr/>
          <p:nvPr/>
        </p:nvSpPr>
        <p:spPr>
          <a:xfrm>
            <a:off x="370643" y="674058"/>
            <a:ext cx="190500" cy="1905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latin typeface="Arial" panose="020B0604020202020204" pitchFamily="34" charset="0"/>
                <a:cs typeface="Arial" panose="020B0604020202020204" pitchFamily="34" charset="0"/>
              </a:rPr>
              <a:t>1</a:t>
            </a:r>
          </a:p>
        </p:txBody>
      </p:sp>
      <p:sp>
        <p:nvSpPr>
          <p:cNvPr id="20" name="Oval 19"/>
          <p:cNvSpPr/>
          <p:nvPr/>
        </p:nvSpPr>
        <p:spPr>
          <a:xfrm>
            <a:off x="4855346" y="710202"/>
            <a:ext cx="190500" cy="1905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latin typeface="Arial" panose="020B0604020202020204" pitchFamily="34" charset="0"/>
                <a:cs typeface="Arial" panose="020B0604020202020204" pitchFamily="34" charset="0"/>
              </a:rPr>
              <a:t>3</a:t>
            </a:r>
          </a:p>
        </p:txBody>
      </p:sp>
      <p:sp>
        <p:nvSpPr>
          <p:cNvPr id="21" name="Oval 20"/>
          <p:cNvSpPr/>
          <p:nvPr/>
        </p:nvSpPr>
        <p:spPr>
          <a:xfrm>
            <a:off x="361322" y="3174295"/>
            <a:ext cx="190500" cy="1905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latin typeface="Arial" panose="020B0604020202020204" pitchFamily="34" charset="0"/>
                <a:cs typeface="Arial" panose="020B0604020202020204" pitchFamily="34" charset="0"/>
              </a:rPr>
              <a:t>2</a:t>
            </a:r>
          </a:p>
        </p:txBody>
      </p:sp>
      <p:sp>
        <p:nvSpPr>
          <p:cNvPr id="22" name="Oval 21"/>
          <p:cNvSpPr/>
          <p:nvPr/>
        </p:nvSpPr>
        <p:spPr>
          <a:xfrm>
            <a:off x="4876800" y="3166838"/>
            <a:ext cx="190500" cy="1905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latin typeface="Arial" panose="020B0604020202020204" pitchFamily="34" charset="0"/>
                <a:cs typeface="Arial" panose="020B0604020202020204" pitchFamily="34" charset="0"/>
              </a:rPr>
              <a:t>4</a:t>
            </a:r>
          </a:p>
        </p:txBody>
      </p:sp>
      <p:sp>
        <p:nvSpPr>
          <p:cNvPr id="19" name="Rectangle 18"/>
          <p:cNvSpPr/>
          <p:nvPr/>
        </p:nvSpPr>
        <p:spPr>
          <a:xfrm>
            <a:off x="3304949" y="995281"/>
            <a:ext cx="1132365" cy="1477328"/>
          </a:xfrm>
          <a:prstGeom prst="rect">
            <a:avLst/>
          </a:prstGeom>
        </p:spPr>
        <p:txBody>
          <a:bodyPr wrap="square">
            <a:spAutoFit/>
          </a:bodyPr>
          <a:lstStyle/>
          <a:p>
            <a:r>
              <a:rPr lang="en-US" sz="600" b="1" dirty="0">
                <a:solidFill>
                  <a:srgbClr val="236B9E"/>
                </a:solidFill>
                <a:latin typeface="Arial" panose="020B0604020202020204" pitchFamily="34" charset="0"/>
                <a:cs typeface="Arial" panose="020B0604020202020204" pitchFamily="34" charset="0"/>
              </a:rPr>
              <a:t>[0,</a:t>
            </a:r>
          </a:p>
          <a:p>
            <a:r>
              <a:rPr lang="en-US" sz="600" b="1" dirty="0">
                <a:solidFill>
                  <a:srgbClr val="236B9E"/>
                </a:solidFill>
                <a:latin typeface="Arial" panose="020B0604020202020204" pitchFamily="34" charset="0"/>
                <a:cs typeface="Arial" panose="020B0604020202020204" pitchFamily="34" charset="0"/>
              </a:rPr>
              <a:t> ['keystone',</a:t>
            </a:r>
          </a:p>
          <a:p>
            <a:r>
              <a:rPr lang="en-US" sz="600" b="1" dirty="0">
                <a:solidFill>
                  <a:srgbClr val="236B9E"/>
                </a:solidFill>
                <a:latin typeface="Arial" panose="020B0604020202020204" pitchFamily="34" charset="0"/>
                <a:cs typeface="Arial" panose="020B0604020202020204" pitchFamily="34" charset="0"/>
              </a:rPr>
              <a:t>  'nova-</a:t>
            </a:r>
            <a:r>
              <a:rPr lang="en-US" sz="600" b="1" dirty="0" err="1">
                <a:solidFill>
                  <a:srgbClr val="236B9E"/>
                </a:solidFill>
                <a:latin typeface="Arial" panose="020B0604020202020204" pitchFamily="34" charset="0"/>
                <a:cs typeface="Arial" panose="020B0604020202020204" pitchFamily="34" charset="0"/>
              </a:rPr>
              <a:t>api</a:t>
            </a:r>
            <a:r>
              <a:rPr lang="en-US" sz="600" b="1" dirty="0">
                <a:solidFill>
                  <a:srgbClr val="236B9E"/>
                </a:solidFill>
                <a:latin typeface="Arial" panose="020B0604020202020204" pitchFamily="34" charset="0"/>
                <a:cs typeface="Arial" panose="020B0604020202020204" pitchFamily="34" charset="0"/>
              </a:rPr>
              <a:t>',</a:t>
            </a:r>
          </a:p>
          <a:p>
            <a:r>
              <a:rPr lang="en-US" sz="600" b="1" dirty="0">
                <a:solidFill>
                  <a:srgbClr val="236B9E"/>
                </a:solidFill>
                <a:latin typeface="Arial" panose="020B0604020202020204" pitchFamily="34" charset="0"/>
                <a:cs typeface="Arial" panose="020B0604020202020204" pitchFamily="34" charset="0"/>
              </a:rPr>
              <a:t>  'nova-</a:t>
            </a:r>
            <a:r>
              <a:rPr lang="en-US" sz="600" b="1" dirty="0" err="1">
                <a:solidFill>
                  <a:srgbClr val="236B9E"/>
                </a:solidFill>
                <a:latin typeface="Arial" panose="020B0604020202020204" pitchFamily="34" charset="0"/>
                <a:cs typeface="Arial" panose="020B0604020202020204" pitchFamily="34" charset="0"/>
              </a:rPr>
              <a:t>api</a:t>
            </a:r>
            <a:r>
              <a:rPr lang="en-US" sz="600" b="1" dirty="0">
                <a:solidFill>
                  <a:srgbClr val="236B9E"/>
                </a:solidFill>
                <a:latin typeface="Arial" panose="020B0604020202020204" pitchFamily="34" charset="0"/>
                <a:cs typeface="Arial" panose="020B0604020202020204" pitchFamily="34" charset="0"/>
              </a:rPr>
              <a:t>',</a:t>
            </a:r>
          </a:p>
          <a:p>
            <a:r>
              <a:rPr lang="en-US" sz="600" b="1" dirty="0">
                <a:solidFill>
                  <a:srgbClr val="236B9E"/>
                </a:solidFill>
                <a:latin typeface="Arial" panose="020B0604020202020204" pitchFamily="34" charset="0"/>
                <a:cs typeface="Arial" panose="020B0604020202020204" pitchFamily="34" charset="0"/>
              </a:rPr>
              <a:t>  'nova-database',</a:t>
            </a:r>
          </a:p>
          <a:p>
            <a:r>
              <a:rPr lang="en-US" sz="600" b="1" dirty="0">
                <a:solidFill>
                  <a:srgbClr val="236B9E"/>
                </a:solidFill>
                <a:latin typeface="Arial" panose="020B0604020202020204" pitchFamily="34" charset="0"/>
                <a:cs typeface="Arial" panose="020B0604020202020204" pitchFamily="34" charset="0"/>
              </a:rPr>
              <a:t>  'nova-scheduler',</a:t>
            </a:r>
          </a:p>
          <a:p>
            <a:r>
              <a:rPr lang="en-US" sz="600" b="1" dirty="0">
                <a:solidFill>
                  <a:srgbClr val="236B9E"/>
                </a:solidFill>
                <a:latin typeface="Arial" panose="020B0604020202020204" pitchFamily="34" charset="0"/>
                <a:cs typeface="Arial" panose="020B0604020202020204" pitchFamily="34" charset="0"/>
              </a:rPr>
              <a:t>  'nova-database',</a:t>
            </a:r>
          </a:p>
          <a:p>
            <a:r>
              <a:rPr lang="en-US" sz="600" b="1" dirty="0">
                <a:solidFill>
                  <a:srgbClr val="236B9E"/>
                </a:solidFill>
                <a:latin typeface="Arial" panose="020B0604020202020204" pitchFamily="34" charset="0"/>
                <a:cs typeface="Arial" panose="020B0604020202020204" pitchFamily="34" charset="0"/>
              </a:rPr>
              <a:t>  'nova-compute',</a:t>
            </a:r>
          </a:p>
          <a:p>
            <a:r>
              <a:rPr lang="en-US" sz="600" b="1" dirty="0">
                <a:solidFill>
                  <a:srgbClr val="236B9E"/>
                </a:solidFill>
                <a:latin typeface="Arial" panose="020B0604020202020204" pitchFamily="34" charset="0"/>
                <a:cs typeface="Arial" panose="020B0604020202020204" pitchFamily="34" charset="0"/>
              </a:rPr>
              <a:t>  'nova-conductor',</a:t>
            </a:r>
          </a:p>
          <a:p>
            <a:r>
              <a:rPr lang="en-US" sz="600" b="1" dirty="0">
                <a:solidFill>
                  <a:srgbClr val="236B9E"/>
                </a:solidFill>
                <a:latin typeface="Arial" panose="020B0604020202020204" pitchFamily="34" charset="0"/>
                <a:cs typeface="Arial" panose="020B0604020202020204" pitchFamily="34" charset="0"/>
              </a:rPr>
              <a:t>  'nova-compute',</a:t>
            </a:r>
          </a:p>
          <a:p>
            <a:r>
              <a:rPr lang="en-US" sz="600" b="1" dirty="0">
                <a:solidFill>
                  <a:srgbClr val="236B9E"/>
                </a:solidFill>
                <a:latin typeface="Arial" panose="020B0604020202020204" pitchFamily="34" charset="0"/>
                <a:cs typeface="Arial" panose="020B0604020202020204" pitchFamily="34" charset="0"/>
              </a:rPr>
              <a:t>  'glance-</a:t>
            </a:r>
            <a:r>
              <a:rPr lang="en-US" sz="600" b="1" dirty="0" err="1">
                <a:solidFill>
                  <a:srgbClr val="236B9E"/>
                </a:solidFill>
                <a:latin typeface="Arial" panose="020B0604020202020204" pitchFamily="34" charset="0"/>
                <a:cs typeface="Arial" panose="020B0604020202020204" pitchFamily="34" charset="0"/>
              </a:rPr>
              <a:t>api</a:t>
            </a:r>
            <a:r>
              <a:rPr lang="en-US" sz="600" b="1" dirty="0">
                <a:solidFill>
                  <a:srgbClr val="236B9E"/>
                </a:solidFill>
                <a:latin typeface="Arial" panose="020B0604020202020204" pitchFamily="34" charset="0"/>
                <a:cs typeface="Arial" panose="020B0604020202020204" pitchFamily="34" charset="0"/>
              </a:rPr>
              <a:t>',</a:t>
            </a:r>
          </a:p>
          <a:p>
            <a:r>
              <a:rPr lang="en-US" sz="600" b="1" dirty="0">
                <a:solidFill>
                  <a:srgbClr val="236B9E"/>
                </a:solidFill>
                <a:latin typeface="Arial" panose="020B0604020202020204" pitchFamily="34" charset="0"/>
                <a:cs typeface="Arial" panose="020B0604020202020204" pitchFamily="34" charset="0"/>
              </a:rPr>
              <a:t>  'nova-compute',</a:t>
            </a:r>
          </a:p>
          <a:p>
            <a:r>
              <a:rPr lang="en-US" sz="600" b="1" dirty="0">
                <a:solidFill>
                  <a:srgbClr val="236B9E"/>
                </a:solidFill>
                <a:latin typeface="Arial" panose="020B0604020202020204" pitchFamily="34" charset="0"/>
                <a:cs typeface="Arial" panose="020B0604020202020204" pitchFamily="34" charset="0"/>
              </a:rPr>
              <a:t>  'nova-compute',</a:t>
            </a:r>
          </a:p>
          <a:p>
            <a:r>
              <a:rPr lang="en-US" sz="600" b="1" dirty="0">
                <a:solidFill>
                  <a:srgbClr val="236B9E"/>
                </a:solidFill>
                <a:latin typeface="Arial" panose="020B0604020202020204" pitchFamily="34" charset="0"/>
                <a:cs typeface="Arial" panose="020B0604020202020204" pitchFamily="34" charset="0"/>
              </a:rPr>
              <a:t>  'cinder-</a:t>
            </a:r>
            <a:r>
              <a:rPr lang="en-US" sz="600" b="1" dirty="0" err="1">
                <a:solidFill>
                  <a:srgbClr val="236B9E"/>
                </a:solidFill>
                <a:latin typeface="Arial" panose="020B0604020202020204" pitchFamily="34" charset="0"/>
                <a:cs typeface="Arial" panose="020B0604020202020204" pitchFamily="34" charset="0"/>
              </a:rPr>
              <a:t>api</a:t>
            </a:r>
            <a:r>
              <a:rPr lang="en-US" sz="600" b="1" dirty="0">
                <a:solidFill>
                  <a:srgbClr val="236B9E"/>
                </a:solidFill>
                <a:latin typeface="Arial" panose="020B0604020202020204" pitchFamily="34" charset="0"/>
                <a:cs typeface="Arial" panose="020B0604020202020204" pitchFamily="34" charset="0"/>
              </a:rPr>
              <a:t>',</a:t>
            </a:r>
          </a:p>
          <a:p>
            <a:r>
              <a:rPr lang="en-US" sz="600" b="1" dirty="0">
                <a:solidFill>
                  <a:srgbClr val="236B9E"/>
                </a:solidFill>
                <a:latin typeface="Arial" panose="020B0604020202020204" pitchFamily="34" charset="0"/>
                <a:cs typeface="Arial" panose="020B0604020202020204" pitchFamily="34" charset="0"/>
              </a:rPr>
              <a:t>  'nova-compute']]</a:t>
            </a:r>
          </a:p>
        </p:txBody>
      </p:sp>
      <p:sp>
        <p:nvSpPr>
          <p:cNvPr id="24" name="Rectangle 23"/>
          <p:cNvSpPr/>
          <p:nvPr/>
        </p:nvSpPr>
        <p:spPr>
          <a:xfrm>
            <a:off x="635051" y="2541278"/>
            <a:ext cx="2012089" cy="200055"/>
          </a:xfrm>
          <a:prstGeom prst="rect">
            <a:avLst/>
          </a:prstGeom>
        </p:spPr>
        <p:txBody>
          <a:bodyPr wrap="none">
            <a:spAutoFit/>
          </a:bodyPr>
          <a:lstStyle/>
          <a:p>
            <a:r>
              <a:rPr lang="en-US" sz="700" b="1" dirty="0">
                <a:solidFill>
                  <a:schemeClr val="tx2"/>
                </a:solidFill>
              </a:rPr>
              <a:t>Cache Simulation: Probability of execution = 75%</a:t>
            </a:r>
          </a:p>
        </p:txBody>
      </p:sp>
      <p:cxnSp>
        <p:nvCxnSpPr>
          <p:cNvPr id="25" name="Straight Arrow Connector 24"/>
          <p:cNvCxnSpPr/>
          <p:nvPr/>
        </p:nvCxnSpPr>
        <p:spPr>
          <a:xfrm flipV="1">
            <a:off x="1047565" y="2369011"/>
            <a:ext cx="0" cy="207196"/>
          </a:xfrm>
          <a:prstGeom prst="straightConnector1">
            <a:avLst/>
          </a:prstGeom>
          <a:ln>
            <a:solidFill>
              <a:schemeClr val="tx2"/>
            </a:solidFill>
            <a:tailEnd type="triangle"/>
          </a:ln>
        </p:spPr>
        <p:style>
          <a:lnRef idx="1">
            <a:schemeClr val="dk1"/>
          </a:lnRef>
          <a:fillRef idx="0">
            <a:schemeClr val="dk1"/>
          </a:fillRef>
          <a:effectRef idx="0">
            <a:schemeClr val="dk1"/>
          </a:effectRef>
          <a:fontRef idx="minor">
            <a:schemeClr val="tx1"/>
          </a:fontRef>
        </p:style>
      </p:cxnSp>
      <p:sp>
        <p:nvSpPr>
          <p:cNvPr id="28" name="Rectangle 27"/>
          <p:cNvSpPr/>
          <p:nvPr/>
        </p:nvSpPr>
        <p:spPr>
          <a:xfrm>
            <a:off x="3469702" y="2541277"/>
            <a:ext cx="498855" cy="200055"/>
          </a:xfrm>
          <a:prstGeom prst="rect">
            <a:avLst/>
          </a:prstGeom>
        </p:spPr>
        <p:txBody>
          <a:bodyPr wrap="none">
            <a:spAutoFit/>
          </a:bodyPr>
          <a:lstStyle/>
          <a:p>
            <a:r>
              <a:rPr lang="en-US" sz="700" b="1" dirty="0">
                <a:solidFill>
                  <a:schemeClr val="tx2"/>
                </a:solidFill>
              </a:rPr>
              <a:t>Trace #0</a:t>
            </a:r>
          </a:p>
        </p:txBody>
      </p:sp>
      <p:sp>
        <p:nvSpPr>
          <p:cNvPr id="29" name="Rectangle 28"/>
          <p:cNvSpPr/>
          <p:nvPr/>
        </p:nvSpPr>
        <p:spPr>
          <a:xfrm>
            <a:off x="6050002" y="4385122"/>
            <a:ext cx="1095172" cy="200055"/>
          </a:xfrm>
          <a:prstGeom prst="rect">
            <a:avLst/>
          </a:prstGeom>
        </p:spPr>
        <p:txBody>
          <a:bodyPr wrap="none">
            <a:spAutoFit/>
          </a:bodyPr>
          <a:lstStyle/>
          <a:p>
            <a:r>
              <a:rPr lang="en-US" sz="700" b="1" dirty="0">
                <a:solidFill>
                  <a:schemeClr val="tx2"/>
                </a:solidFill>
              </a:rPr>
              <a:t>Hot encoding not shown</a:t>
            </a:r>
          </a:p>
        </p:txBody>
      </p:sp>
      <p:pic>
        <p:nvPicPr>
          <p:cNvPr id="27" name="Picture 26"/>
          <p:cNvPicPr>
            <a:picLocks noChangeAspect="1"/>
          </p:cNvPicPr>
          <p:nvPr/>
        </p:nvPicPr>
        <p:blipFill>
          <a:blip r:embed="rId5"/>
          <a:stretch>
            <a:fillRect/>
          </a:stretch>
        </p:blipFill>
        <p:spPr>
          <a:xfrm>
            <a:off x="5095875" y="3138709"/>
            <a:ext cx="3771900" cy="597441"/>
          </a:xfrm>
          <a:prstGeom prst="rect">
            <a:avLst/>
          </a:prstGeom>
        </p:spPr>
      </p:pic>
      <p:sp>
        <p:nvSpPr>
          <p:cNvPr id="23" name="Google Shape;547;p59"/>
          <p:cNvSpPr/>
          <p:nvPr/>
        </p:nvSpPr>
        <p:spPr>
          <a:xfrm>
            <a:off x="1927050" y="4841152"/>
            <a:ext cx="3045000" cy="251700"/>
          </a:xfrm>
          <a:prstGeom prst="rect">
            <a:avLst/>
          </a:prstGeom>
          <a:solidFill>
            <a:schemeClr val="lt1"/>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 sz="500" b="0" i="0" u="none" strike="noStrike" cap="none" dirty="0">
                <a:solidFill>
                  <a:srgbClr val="000000"/>
                </a:solidFill>
                <a:latin typeface="Arial"/>
                <a:ea typeface="Arial"/>
                <a:cs typeface="Arial"/>
                <a:sym typeface="Arial"/>
              </a:rPr>
              <a:t>Tensorflow tutorial: </a:t>
            </a:r>
            <a:r>
              <a:rPr lang="en" sz="500" b="0" i="0" u="sng" strike="noStrike" cap="none" dirty="0">
                <a:solidFill>
                  <a:schemeClr val="hlink"/>
                </a:solidFill>
                <a:latin typeface="Arial"/>
                <a:ea typeface="Arial"/>
                <a:cs typeface="Arial"/>
                <a:sym typeface="Arial"/>
                <a:hlinkClick r:id="rId6"/>
              </a:rPr>
              <a:t>https://github.com/campdav/text-rnn-tensorflow</a:t>
            </a:r>
            <a:endParaRPr sz="5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500" b="0" i="0" u="none" strike="noStrike" cap="none" dirty="0">
                <a:solidFill>
                  <a:srgbClr val="000000"/>
                </a:solidFill>
                <a:latin typeface="Arial"/>
                <a:ea typeface="Arial"/>
                <a:cs typeface="Arial"/>
                <a:sym typeface="Arial"/>
              </a:rPr>
              <a:t>Keras </a:t>
            </a:r>
            <a:r>
              <a:rPr lang="en" sz="500" dirty="0"/>
              <a:t>t</a:t>
            </a:r>
            <a:r>
              <a:rPr lang="en" sz="500" b="0" i="0" u="none" strike="noStrike" cap="none" dirty="0">
                <a:solidFill>
                  <a:srgbClr val="000000"/>
                </a:solidFill>
                <a:latin typeface="Arial"/>
                <a:ea typeface="Arial"/>
                <a:cs typeface="Arial"/>
                <a:sym typeface="Arial"/>
              </a:rPr>
              <a:t>utorial: </a:t>
            </a:r>
            <a:r>
              <a:rPr lang="en" sz="500" b="0" i="0" u="sng" strike="noStrike" cap="none" dirty="0">
                <a:solidFill>
                  <a:schemeClr val="hlink"/>
                </a:solidFill>
                <a:latin typeface="Arial"/>
                <a:ea typeface="Arial"/>
                <a:cs typeface="Arial"/>
                <a:sym typeface="Arial"/>
                <a:hlinkClick r:id="rId7"/>
              </a:rPr>
              <a:t>https://github.com/campdav/text-rnn-keras</a:t>
            </a:r>
            <a:endParaRPr sz="500" b="0" i="0" u="none" strike="noStrike" cap="none" dirty="0">
              <a:solidFill>
                <a:srgbClr val="000000"/>
              </a:solidFill>
              <a:latin typeface="Arial"/>
              <a:ea typeface="Arial"/>
              <a:cs typeface="Arial"/>
              <a:sym typeface="Arial"/>
            </a:endParaRPr>
          </a:p>
        </p:txBody>
      </p:sp>
      <p:sp>
        <p:nvSpPr>
          <p:cNvPr id="7" name="TextBox 6"/>
          <p:cNvSpPr txBox="1"/>
          <p:nvPr/>
        </p:nvSpPr>
        <p:spPr>
          <a:xfrm>
            <a:off x="4221170" y="4841152"/>
            <a:ext cx="2300630" cy="276999"/>
          </a:xfrm>
          <a:prstGeom prst="rect">
            <a:avLst/>
          </a:prstGeom>
          <a:noFill/>
        </p:spPr>
        <p:txBody>
          <a:bodyPr wrap="none" rtlCol="0">
            <a:spAutoFit/>
          </a:bodyPr>
          <a:lstStyle/>
          <a:p>
            <a:r>
              <a:rPr lang="en-US" sz="600" dirty="0"/>
              <a:t>Code available at: https://github.com/jorge-cardoso/aiops_practice</a:t>
            </a:r>
          </a:p>
          <a:p>
            <a:r>
              <a:rPr lang="en-US" sz="600" dirty="0"/>
              <a:t>Subdirectory: </a:t>
            </a:r>
            <a:r>
              <a:rPr lang="en-US" sz="600" dirty="0" err="1"/>
              <a:t>dta_lstm</a:t>
            </a:r>
            <a:endParaRPr lang="en-US" sz="600" dirty="0"/>
          </a:p>
        </p:txBody>
      </p:sp>
      <p:pic>
        <p:nvPicPr>
          <p:cNvPr id="7170" name="Picture 2" descr="Bildergebnis für logo github&quot;"/>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78433" y="4875751"/>
            <a:ext cx="196489" cy="196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806280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1400" dirty="0">
                <a:latin typeface="Arial" charset="0"/>
                <a:ea typeface="Arial" charset="0"/>
                <a:cs typeface="Arial" charset="0"/>
              </a:rPr>
              <a:t>OpenStack </a:t>
            </a:r>
            <a:br>
              <a:rPr lang="en-US" sz="1400" dirty="0">
                <a:latin typeface="Arial" charset="0"/>
                <a:ea typeface="Arial" charset="0"/>
                <a:cs typeface="Arial" charset="0"/>
              </a:rPr>
            </a:br>
            <a:r>
              <a:rPr lang="en-US" sz="1400" b="0" dirty="0">
                <a:latin typeface="Arial" charset="0"/>
                <a:ea typeface="Arial" charset="0"/>
                <a:cs typeface="Arial" charset="0"/>
              </a:rPr>
              <a:t>Troubleshooting</a:t>
            </a:r>
            <a:endParaRPr lang="en-US" sz="1400" b="0"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288" y="762263"/>
            <a:ext cx="8489438" cy="4050859"/>
          </a:xfrm>
          <a:prstGeom prst="rect">
            <a:avLst/>
          </a:prstGeom>
        </p:spPr>
      </p:pic>
      <p:sp>
        <p:nvSpPr>
          <p:cNvPr id="7" name="TextBox 6"/>
          <p:cNvSpPr txBox="1">
            <a:spLocks noChangeArrowheads="1"/>
          </p:cNvSpPr>
          <p:nvPr/>
        </p:nvSpPr>
        <p:spPr bwMode="auto">
          <a:xfrm>
            <a:off x="1229845" y="4942534"/>
            <a:ext cx="4992291" cy="184666"/>
          </a:xfrm>
          <a:prstGeom prst="rect">
            <a:avLst/>
          </a:prstGeom>
          <a:solidFill>
            <a:schemeClr val="bg1"/>
          </a:solidFill>
          <a:ln>
            <a:noFill/>
          </a:ln>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600" dirty="0">
                <a:solidFill>
                  <a:srgbClr val="000000"/>
                </a:solidFill>
              </a:rPr>
              <a:t>https://</a:t>
            </a:r>
            <a:r>
              <a:rPr lang="en-US" altLang="en-US" sz="600" dirty="0" err="1">
                <a:solidFill>
                  <a:srgbClr val="000000"/>
                </a:solidFill>
              </a:rPr>
              <a:t>docs.openstack.org</a:t>
            </a:r>
            <a:r>
              <a:rPr lang="en-US" altLang="en-US" sz="600" dirty="0">
                <a:solidFill>
                  <a:srgbClr val="000000"/>
                </a:solidFill>
              </a:rPr>
              <a:t>/install-guide/get-started-logical-</a:t>
            </a:r>
            <a:r>
              <a:rPr lang="en-US" altLang="en-US" sz="600" dirty="0" err="1">
                <a:solidFill>
                  <a:srgbClr val="000000"/>
                </a:solidFill>
              </a:rPr>
              <a:t>architecture.html</a:t>
            </a:r>
            <a:endParaRPr lang="en-US" altLang="en-US" sz="600" dirty="0">
              <a:solidFill>
                <a:srgbClr val="000000"/>
              </a:solidFill>
            </a:endParaRPr>
          </a:p>
        </p:txBody>
      </p:sp>
      <p:sp>
        <p:nvSpPr>
          <p:cNvPr id="2" name="Rectangle 1"/>
          <p:cNvSpPr/>
          <p:nvPr/>
        </p:nvSpPr>
        <p:spPr>
          <a:xfrm>
            <a:off x="2140772" y="1478010"/>
            <a:ext cx="631115" cy="2294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680522" y="3030817"/>
            <a:ext cx="631115" cy="2294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909372" y="3030817"/>
            <a:ext cx="631115" cy="2294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026847" y="1552294"/>
            <a:ext cx="631115" cy="2294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779322" y="3092169"/>
            <a:ext cx="631115" cy="2294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550847" y="3030817"/>
            <a:ext cx="631115" cy="2294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Elbow Connector 3"/>
          <p:cNvCxnSpPr>
            <a:stCxn id="2" idx="2"/>
          </p:cNvCxnSpPr>
          <p:nvPr/>
        </p:nvCxnSpPr>
        <p:spPr>
          <a:xfrm rot="16200000" flipH="1">
            <a:off x="2050822" y="2113014"/>
            <a:ext cx="1323310" cy="512295"/>
          </a:xfrm>
          <a:prstGeom prst="bentConnector3">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4" name="Elbow Connector 13"/>
          <p:cNvCxnSpPr>
            <a:endCxn id="10" idx="1"/>
          </p:cNvCxnSpPr>
          <p:nvPr/>
        </p:nvCxnSpPr>
        <p:spPr>
          <a:xfrm>
            <a:off x="2782685" y="1552295"/>
            <a:ext cx="2244162" cy="114748"/>
          </a:xfrm>
          <a:prstGeom prst="bentConnector3">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6" name="Elbow Connector 15"/>
          <p:cNvCxnSpPr>
            <a:stCxn id="8" idx="2"/>
            <a:endCxn id="9" idx="2"/>
          </p:cNvCxnSpPr>
          <p:nvPr/>
        </p:nvCxnSpPr>
        <p:spPr>
          <a:xfrm rot="16200000" flipH="1">
            <a:off x="4110505" y="2145889"/>
            <a:ext cx="12700" cy="2228850"/>
          </a:xfrm>
          <a:prstGeom prst="bentConnector3">
            <a:avLst>
              <a:gd name="adj1" fmla="val 1800000"/>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 name="Elbow Connector 19"/>
          <p:cNvCxnSpPr>
            <a:stCxn id="8" idx="2"/>
            <a:endCxn id="11" idx="2"/>
          </p:cNvCxnSpPr>
          <p:nvPr/>
        </p:nvCxnSpPr>
        <p:spPr>
          <a:xfrm rot="16200000" flipH="1">
            <a:off x="4514804" y="1741590"/>
            <a:ext cx="61352" cy="3098800"/>
          </a:xfrm>
          <a:prstGeom prst="bentConnector3">
            <a:avLst>
              <a:gd name="adj1" fmla="val 472604"/>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4" name="Elbow Connector 23"/>
          <p:cNvCxnSpPr>
            <a:stCxn id="8" idx="2"/>
            <a:endCxn id="13" idx="2"/>
          </p:cNvCxnSpPr>
          <p:nvPr/>
        </p:nvCxnSpPr>
        <p:spPr>
          <a:xfrm rot="16200000" flipH="1">
            <a:off x="4931242" y="1325151"/>
            <a:ext cx="12700" cy="3870325"/>
          </a:xfrm>
          <a:prstGeom prst="bentConnector3">
            <a:avLst>
              <a:gd name="adj1" fmla="val 1800000"/>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Elbow Connector 30"/>
          <p:cNvCxnSpPr>
            <a:stCxn id="9" idx="0"/>
            <a:endCxn id="10" idx="2"/>
          </p:cNvCxnSpPr>
          <p:nvPr/>
        </p:nvCxnSpPr>
        <p:spPr>
          <a:xfrm rot="5400000" flipH="1" flipV="1">
            <a:off x="4659154" y="2347567"/>
            <a:ext cx="1249026" cy="117475"/>
          </a:xfrm>
          <a:prstGeom prst="bentConnector3">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Elbow Connector 33"/>
          <p:cNvCxnSpPr>
            <a:stCxn id="11" idx="0"/>
            <a:endCxn id="10" idx="2"/>
          </p:cNvCxnSpPr>
          <p:nvPr/>
        </p:nvCxnSpPr>
        <p:spPr>
          <a:xfrm rot="16200000" flipV="1">
            <a:off x="5063454" y="2060742"/>
            <a:ext cx="1310378" cy="752475"/>
          </a:xfrm>
          <a:prstGeom prst="bentConnector3">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7" name="Elbow Connector 36"/>
          <p:cNvCxnSpPr>
            <a:stCxn id="13" idx="0"/>
            <a:endCxn id="10" idx="2"/>
          </p:cNvCxnSpPr>
          <p:nvPr/>
        </p:nvCxnSpPr>
        <p:spPr>
          <a:xfrm rot="16200000" flipV="1">
            <a:off x="5479892" y="1644304"/>
            <a:ext cx="1249026" cy="1524000"/>
          </a:xfrm>
          <a:prstGeom prst="bentConnector3">
            <a:avLst>
              <a:gd name="adj1" fmla="val 50000"/>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9" name="Rectangle 18"/>
          <p:cNvSpPr/>
          <p:nvPr/>
        </p:nvSpPr>
        <p:spPr>
          <a:xfrm>
            <a:off x="406642" y="700088"/>
            <a:ext cx="1646406" cy="415498"/>
          </a:xfrm>
          <a:prstGeom prst="rect">
            <a:avLst/>
          </a:prstGeom>
          <a:solidFill>
            <a:schemeClr val="tx2">
              <a:lumMod val="20000"/>
              <a:lumOff val="80000"/>
            </a:schemeClr>
          </a:solidFill>
          <a:ln>
            <a:noFill/>
          </a:ln>
        </p:spPr>
        <p:txBody>
          <a:bodyPr wrap="square">
            <a:spAutoFit/>
          </a:bodyPr>
          <a:lstStyle/>
          <a:p>
            <a:r>
              <a:rPr lang="en-GB" sz="700" b="1" dirty="0">
                <a:latin typeface="Arial" charset="0"/>
                <a:ea typeface="Arial" charset="0"/>
                <a:cs typeface="Arial" charset="0"/>
              </a:rPr>
              <a:t>Troubleshooting</a:t>
            </a:r>
          </a:p>
          <a:p>
            <a:pPr marL="88900" indent="-88900">
              <a:buClr>
                <a:schemeClr val="tx2"/>
              </a:buClr>
              <a:buFont typeface="Wingdings" panose="05000000000000000000" pitchFamily="2" charset="2"/>
              <a:buChar char="§"/>
            </a:pPr>
            <a:r>
              <a:rPr lang="en-GB" sz="700" dirty="0">
                <a:latin typeface="Arial" charset="0"/>
                <a:ea typeface="Arial" charset="0"/>
                <a:cs typeface="Arial" charset="0"/>
              </a:rPr>
              <a:t>Using logs, traces, metrics, events, alarms, etc.</a:t>
            </a:r>
          </a:p>
        </p:txBody>
      </p:sp>
    </p:spTree>
    <p:extLst>
      <p:ext uri="{BB962C8B-B14F-4D97-AF65-F5344CB8AC3E}">
        <p14:creationId xmlns:p14="http://schemas.microsoft.com/office/powerpoint/2010/main" val="35058123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b="2637"/>
          <a:stretch/>
        </p:blipFill>
        <p:spPr>
          <a:xfrm>
            <a:off x="2317374" y="1121862"/>
            <a:ext cx="4209638" cy="928327"/>
          </a:xfrm>
          <a:prstGeom prst="rect">
            <a:avLst/>
          </a:prstGeom>
        </p:spPr>
      </p:pic>
      <p:sp>
        <p:nvSpPr>
          <p:cNvPr id="12" name="Title 11"/>
          <p:cNvSpPr>
            <a:spLocks noGrp="1"/>
          </p:cNvSpPr>
          <p:nvPr>
            <p:ph type="title"/>
          </p:nvPr>
        </p:nvSpPr>
        <p:spPr/>
        <p:txBody>
          <a:bodyPr/>
          <a:lstStyle/>
          <a:p>
            <a:r>
              <a:rPr lang="en-US" sz="1400" dirty="0">
                <a:solidFill>
                  <a:schemeClr val="tx2"/>
                </a:solidFill>
                <a:latin typeface="Arial" panose="020B0604020202020204" pitchFamily="34" charset="0"/>
                <a:cs typeface="Arial" panose="020B0604020202020204" pitchFamily="34" charset="0"/>
              </a:rPr>
              <a:t>Distributed Trace Analysis</a:t>
            </a:r>
            <a:br>
              <a:rPr lang="en-US" sz="1400" dirty="0">
                <a:solidFill>
                  <a:schemeClr val="tx2"/>
                </a:solidFill>
                <a:latin typeface="Arial" panose="020B0604020202020204" pitchFamily="34" charset="0"/>
                <a:cs typeface="Arial" panose="020B0604020202020204" pitchFamily="34" charset="0"/>
              </a:rPr>
            </a:br>
            <a:r>
              <a:rPr lang="en-US" sz="1400" b="0" dirty="0">
                <a:latin typeface="Arial" panose="020B0604020202020204" pitchFamily="34" charset="0"/>
                <a:cs typeface="Arial" panose="020B0604020202020204" pitchFamily="34" charset="0"/>
              </a:rPr>
              <a:t>Using LSTMs</a:t>
            </a:r>
            <a:endParaRPr lang="en-US" sz="1400" dirty="0"/>
          </a:p>
        </p:txBody>
      </p:sp>
      <p:pic>
        <p:nvPicPr>
          <p:cNvPr id="5" name="Picture 8" descr="Image result for tu berlin logo png">
            <a:extLst>
              <a:ext uri="{FF2B5EF4-FFF2-40B4-BE49-F238E27FC236}">
                <a16:creationId xmlns:a16="http://schemas.microsoft.com/office/drawing/2014/main" id="{75BAC44C-019A-4E50-A879-F3FB4289CE0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88965" y="254726"/>
            <a:ext cx="451735" cy="2527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Huawei Logo Vector">
            <a:extLst>
              <a:ext uri="{FF2B5EF4-FFF2-40B4-BE49-F238E27FC236}">
                <a16:creationId xmlns:a16="http://schemas.microsoft.com/office/drawing/2014/main" id="{F5EE3D40-7962-4784-847D-5480C07FD97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40307" y="228600"/>
            <a:ext cx="259673" cy="25274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rotWithShape="1">
          <a:blip r:embed="rId6"/>
          <a:srcRect l="2248" t="2292" r="13760"/>
          <a:stretch/>
        </p:blipFill>
        <p:spPr>
          <a:xfrm>
            <a:off x="395288" y="2696232"/>
            <a:ext cx="4638675" cy="1940032"/>
          </a:xfrm>
          <a:prstGeom prst="rect">
            <a:avLst/>
          </a:prstGeom>
        </p:spPr>
      </p:pic>
      <p:sp>
        <p:nvSpPr>
          <p:cNvPr id="26" name="Oval 25"/>
          <p:cNvSpPr/>
          <p:nvPr/>
        </p:nvSpPr>
        <p:spPr>
          <a:xfrm>
            <a:off x="361322" y="2455844"/>
            <a:ext cx="190500" cy="1905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latin typeface="Arial" panose="020B0604020202020204" pitchFamily="34" charset="0"/>
                <a:cs typeface="Arial" panose="020B0604020202020204" pitchFamily="34" charset="0"/>
              </a:rPr>
              <a:t>6</a:t>
            </a:r>
          </a:p>
        </p:txBody>
      </p:sp>
      <p:sp>
        <p:nvSpPr>
          <p:cNvPr id="27" name="TextBox 26"/>
          <p:cNvSpPr txBox="1"/>
          <p:nvPr/>
        </p:nvSpPr>
        <p:spPr>
          <a:xfrm>
            <a:off x="523782" y="2455844"/>
            <a:ext cx="1184940" cy="215444"/>
          </a:xfrm>
          <a:prstGeom prst="rect">
            <a:avLst/>
          </a:prstGeom>
          <a:noFill/>
        </p:spPr>
        <p:txBody>
          <a:bodyPr wrap="none" rtlCol="0">
            <a:spAutoFit/>
          </a:bodyPr>
          <a:lstStyle/>
          <a:p>
            <a:r>
              <a:rPr lang="en-US" sz="800" b="1" dirty="0">
                <a:solidFill>
                  <a:schemeClr val="tx2"/>
                </a:solidFill>
                <a:latin typeface="Arial" panose="020B0604020202020204" pitchFamily="34" charset="0"/>
                <a:cs typeface="Arial" panose="020B0604020202020204" pitchFamily="34" charset="0"/>
              </a:rPr>
              <a:t>Create the DL model</a:t>
            </a:r>
            <a:endParaRPr lang="en-US" sz="600" b="1" dirty="0">
              <a:latin typeface="Arial" panose="020B0604020202020204" pitchFamily="34" charset="0"/>
              <a:cs typeface="Arial" panose="020B0604020202020204" pitchFamily="34" charset="0"/>
            </a:endParaRPr>
          </a:p>
        </p:txBody>
      </p:sp>
      <p:sp>
        <p:nvSpPr>
          <p:cNvPr id="30" name="Google Shape;544;p59"/>
          <p:cNvSpPr/>
          <p:nvPr/>
        </p:nvSpPr>
        <p:spPr>
          <a:xfrm>
            <a:off x="5394883" y="2688733"/>
            <a:ext cx="2821800" cy="1864413"/>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 sz="900" b="1" i="0" u="none" strike="noStrike" cap="none" dirty="0">
                <a:solidFill>
                  <a:srgbClr val="000000"/>
                </a:solidFill>
                <a:latin typeface="Arial" panose="020B0604020202020204" pitchFamily="34" charset="0"/>
                <a:ea typeface="Arial"/>
                <a:cs typeface="Arial" panose="020B0604020202020204" pitchFamily="34" charset="0"/>
                <a:sym typeface="Arial"/>
              </a:rPr>
              <a:t>Keras </a:t>
            </a:r>
            <a:r>
              <a:rPr lang="en" sz="900" i="0" u="none" strike="noStrike" cap="none" dirty="0">
                <a:solidFill>
                  <a:srgbClr val="000000"/>
                </a:solidFill>
                <a:latin typeface="Arial" panose="020B0604020202020204" pitchFamily="34" charset="0"/>
                <a:cs typeface="Arial" panose="020B0604020202020204" pitchFamily="34" charset="0"/>
              </a:rPr>
              <a:t>and </a:t>
            </a:r>
            <a:r>
              <a:rPr lang="en" sz="900" b="1" i="0" u="none" strike="noStrike" cap="none" dirty="0">
                <a:solidFill>
                  <a:srgbClr val="000000"/>
                </a:solidFill>
                <a:latin typeface="Arial" panose="020B0604020202020204" pitchFamily="34" charset="0"/>
                <a:ea typeface="Arial"/>
                <a:cs typeface="Arial" panose="020B0604020202020204" pitchFamily="34" charset="0"/>
                <a:sym typeface="Arial"/>
              </a:rPr>
              <a:t>Tensorflow</a:t>
            </a:r>
            <a:endParaRPr sz="900" b="0" i="0" u="none" strike="noStrike" cap="none" dirty="0">
              <a:solidFill>
                <a:srgbClr val="000000"/>
              </a:solidFill>
              <a:latin typeface="Arial" panose="020B0604020202020204" pitchFamily="34" charset="0"/>
              <a:ea typeface="Arial"/>
              <a:cs typeface="Arial" panose="020B0604020202020204" pitchFamily="34" charset="0"/>
              <a:sym typeface="Arial"/>
            </a:endParaRPr>
          </a:p>
          <a:p>
            <a:pPr marL="216000" marR="0" lvl="0" indent="-193775" algn="l" rtl="0">
              <a:lnSpc>
                <a:spcPct val="100000"/>
              </a:lnSpc>
              <a:spcBef>
                <a:spcPts val="0"/>
              </a:spcBef>
              <a:spcAft>
                <a:spcPts val="0"/>
              </a:spcAft>
              <a:buClr>
                <a:srgbClr val="000000"/>
              </a:buClr>
              <a:buSzPts val="700"/>
              <a:buFont typeface="Arial"/>
              <a:buChar char="●"/>
            </a:pPr>
            <a:r>
              <a:rPr lang="en" sz="900" b="1" u="none" strike="noStrike" cap="none" dirty="0">
                <a:solidFill>
                  <a:srgbClr val="000000"/>
                </a:solidFill>
                <a:latin typeface="Arial" panose="020B0604020202020204" pitchFamily="34" charset="0"/>
                <a:ea typeface="Arial"/>
                <a:cs typeface="Arial" panose="020B0604020202020204" pitchFamily="34" charset="0"/>
                <a:sym typeface="Arial"/>
              </a:rPr>
              <a:t>LSTM </a:t>
            </a:r>
            <a:r>
              <a:rPr lang="en" sz="900" u="none" strike="noStrike" cap="none" dirty="0">
                <a:solidFill>
                  <a:srgbClr val="000000"/>
                </a:solidFill>
                <a:latin typeface="Arial" panose="020B0604020202020204" pitchFamily="34" charset="0"/>
                <a:cs typeface="Arial" panose="020B0604020202020204" pitchFamily="34" charset="0"/>
              </a:rPr>
              <a:t>ne</a:t>
            </a:r>
            <a:r>
              <a:rPr lang="en" sz="900" dirty="0">
                <a:latin typeface="Arial" panose="020B0604020202020204" pitchFamily="34" charset="0"/>
                <a:cs typeface="Arial" panose="020B0604020202020204" pitchFamily="34" charset="0"/>
              </a:rPr>
              <a:t>t</a:t>
            </a:r>
            <a:r>
              <a:rPr lang="en" sz="900" u="none" strike="noStrike" cap="none" dirty="0">
                <a:solidFill>
                  <a:srgbClr val="000000"/>
                </a:solidFill>
                <a:latin typeface="Arial" panose="020B0604020202020204" pitchFamily="34" charset="0"/>
                <a:cs typeface="Arial" panose="020B0604020202020204" pitchFamily="34" charset="0"/>
              </a:rPr>
              <a:t>work</a:t>
            </a:r>
            <a:endParaRPr sz="900" b="0" u="none" strike="noStrike" cap="none" dirty="0">
              <a:solidFill>
                <a:srgbClr val="000000"/>
              </a:solidFill>
              <a:latin typeface="Arial" panose="020B0604020202020204" pitchFamily="34" charset="0"/>
              <a:ea typeface="Arial"/>
              <a:cs typeface="Arial" panose="020B0604020202020204" pitchFamily="34" charset="0"/>
              <a:sym typeface="Arial"/>
            </a:endParaRPr>
          </a:p>
          <a:p>
            <a:pPr marL="216000" marR="0" lvl="0" indent="-193775" algn="l" rtl="0">
              <a:lnSpc>
                <a:spcPct val="100000"/>
              </a:lnSpc>
              <a:spcBef>
                <a:spcPts val="0"/>
              </a:spcBef>
              <a:spcAft>
                <a:spcPts val="0"/>
              </a:spcAft>
              <a:buClr>
                <a:srgbClr val="000000"/>
              </a:buClr>
              <a:buSzPts val="700"/>
              <a:buFont typeface="Arial"/>
              <a:buChar char="●"/>
            </a:pPr>
            <a:r>
              <a:rPr lang="en" sz="900" b="1" i="0" u="none" strike="noStrike" cap="none" dirty="0">
                <a:solidFill>
                  <a:srgbClr val="000000"/>
                </a:solidFill>
                <a:latin typeface="Arial" panose="020B0604020202020204" pitchFamily="34" charset="0"/>
                <a:ea typeface="Arial"/>
                <a:cs typeface="Arial" panose="020B0604020202020204" pitchFamily="34" charset="0"/>
                <a:sym typeface="Arial"/>
              </a:rPr>
              <a:t>dropout layer of 0</a:t>
            </a:r>
            <a:r>
              <a:rPr lang="en" sz="900" b="1" dirty="0">
                <a:latin typeface="Arial" panose="020B0604020202020204" pitchFamily="34" charset="0"/>
                <a:cs typeface="Arial" panose="020B0604020202020204" pitchFamily="34" charset="0"/>
              </a:rPr>
              <a:t>.2</a:t>
            </a:r>
            <a:r>
              <a:rPr lang="en" sz="900" b="0" i="0" u="none" strike="noStrike" cap="none" dirty="0">
                <a:solidFill>
                  <a:srgbClr val="000000"/>
                </a:solidFill>
                <a:latin typeface="Arial" panose="020B0604020202020204" pitchFamily="34" charset="0"/>
                <a:ea typeface="Arial"/>
                <a:cs typeface="Arial" panose="020B0604020202020204" pitchFamily="34" charset="0"/>
                <a:sym typeface="Arial"/>
              </a:rPr>
              <a:t> (high, but necessary to avoid quick divergence)</a:t>
            </a:r>
            <a:endParaRPr sz="900" b="0" i="0" u="none" strike="noStrike" cap="none" dirty="0">
              <a:solidFill>
                <a:srgbClr val="000000"/>
              </a:solidFill>
              <a:latin typeface="Arial" panose="020B0604020202020204" pitchFamily="34" charset="0"/>
              <a:ea typeface="Arial"/>
              <a:cs typeface="Arial" panose="020B0604020202020204" pitchFamily="34" charset="0"/>
              <a:sym typeface="Arial"/>
            </a:endParaRPr>
          </a:p>
          <a:p>
            <a:pPr marL="216000" marR="0" lvl="0" indent="-193775" algn="l" rtl="0">
              <a:lnSpc>
                <a:spcPct val="100000"/>
              </a:lnSpc>
              <a:spcBef>
                <a:spcPts val="0"/>
              </a:spcBef>
              <a:spcAft>
                <a:spcPts val="0"/>
              </a:spcAft>
              <a:buClr>
                <a:srgbClr val="000000"/>
              </a:buClr>
              <a:buSzPts val="700"/>
              <a:buFont typeface="Arial"/>
              <a:buChar char="●"/>
            </a:pPr>
            <a:r>
              <a:rPr lang="en" sz="900" b="1" dirty="0">
                <a:latin typeface="Arial" panose="020B0604020202020204" pitchFamily="34" charset="0"/>
                <a:cs typeface="Arial" panose="020B0604020202020204" pitchFamily="34" charset="0"/>
              </a:rPr>
              <a:t>S</a:t>
            </a:r>
            <a:r>
              <a:rPr lang="en" sz="900" b="1" i="0" u="none" strike="noStrike" cap="none" dirty="0">
                <a:solidFill>
                  <a:srgbClr val="000000"/>
                </a:solidFill>
                <a:latin typeface="Arial" panose="020B0604020202020204" pitchFamily="34" charset="0"/>
                <a:ea typeface="Arial"/>
                <a:cs typeface="Arial" panose="020B0604020202020204" pitchFamily="34" charset="0"/>
                <a:sym typeface="Arial"/>
              </a:rPr>
              <a:t>oftmax</a:t>
            </a:r>
            <a:r>
              <a:rPr lang="en" sz="900" b="0" i="0" u="none" strike="noStrike" cap="none" dirty="0">
                <a:solidFill>
                  <a:srgbClr val="000000"/>
                </a:solidFill>
                <a:latin typeface="Arial" panose="020B0604020202020204" pitchFamily="34" charset="0"/>
                <a:ea typeface="Arial"/>
                <a:cs typeface="Arial" panose="020B0604020202020204" pitchFamily="34" charset="0"/>
                <a:sym typeface="Arial"/>
              </a:rPr>
              <a:t> activation</a:t>
            </a:r>
            <a:r>
              <a:rPr lang="en" sz="900" dirty="0">
                <a:latin typeface="Arial" panose="020B0604020202020204" pitchFamily="34" charset="0"/>
                <a:cs typeface="Arial" panose="020B0604020202020204" pitchFamily="34" charset="0"/>
              </a:rPr>
              <a:t> to generate probabilities over the different categories</a:t>
            </a:r>
            <a:endParaRPr sz="900" dirty="0">
              <a:latin typeface="Arial" panose="020B0604020202020204" pitchFamily="34" charset="0"/>
              <a:cs typeface="Arial" panose="020B0604020202020204" pitchFamily="34" charset="0"/>
            </a:endParaRPr>
          </a:p>
          <a:p>
            <a:pPr marL="216000" marR="0" lvl="0" indent="-193775" algn="l" rtl="0">
              <a:lnSpc>
                <a:spcPct val="100000"/>
              </a:lnSpc>
              <a:spcBef>
                <a:spcPts val="0"/>
              </a:spcBef>
              <a:spcAft>
                <a:spcPts val="0"/>
              </a:spcAft>
              <a:buClr>
                <a:srgbClr val="000000"/>
              </a:buClr>
              <a:buSzPts val="700"/>
              <a:buFont typeface="Arial"/>
              <a:buChar char="●"/>
            </a:pPr>
            <a:r>
              <a:rPr lang="en" sz="900" dirty="0">
                <a:solidFill>
                  <a:schemeClr val="dk1"/>
                </a:solidFill>
                <a:latin typeface="Arial" panose="020B0604020202020204" pitchFamily="34" charset="0"/>
                <a:cs typeface="Arial" panose="020B0604020202020204" pitchFamily="34" charset="0"/>
              </a:rPr>
              <a:t>Because it is a classification problem, loss calculation via </a:t>
            </a:r>
            <a:r>
              <a:rPr lang="en" sz="900" b="1" dirty="0">
                <a:solidFill>
                  <a:schemeClr val="dk1"/>
                </a:solidFill>
                <a:latin typeface="Arial" panose="020B0604020202020204" pitchFamily="34" charset="0"/>
                <a:cs typeface="Arial" panose="020B0604020202020204" pitchFamily="34" charset="0"/>
              </a:rPr>
              <a:t>categorical cross-entropy </a:t>
            </a:r>
            <a:r>
              <a:rPr lang="en" sz="900" dirty="0">
                <a:solidFill>
                  <a:schemeClr val="dk1"/>
                </a:solidFill>
                <a:latin typeface="Arial" panose="020B0604020202020204" pitchFamily="34" charset="0"/>
                <a:cs typeface="Arial" panose="020B0604020202020204" pitchFamily="34" charset="0"/>
              </a:rPr>
              <a:t>compares the output probabilities against one-one encoding</a:t>
            </a:r>
            <a:endParaRPr sz="900" dirty="0">
              <a:solidFill>
                <a:schemeClr val="dk1"/>
              </a:solidFill>
              <a:latin typeface="Arial" panose="020B0604020202020204" pitchFamily="34" charset="0"/>
              <a:cs typeface="Arial" panose="020B0604020202020204" pitchFamily="34" charset="0"/>
            </a:endParaRPr>
          </a:p>
          <a:p>
            <a:pPr marL="216000" marR="0" lvl="0" indent="-193775" algn="l" rtl="0">
              <a:lnSpc>
                <a:spcPct val="100000"/>
              </a:lnSpc>
              <a:spcBef>
                <a:spcPts val="0"/>
              </a:spcBef>
              <a:spcAft>
                <a:spcPts val="0"/>
              </a:spcAft>
              <a:buClr>
                <a:srgbClr val="000000"/>
              </a:buClr>
              <a:buSzPts val="700"/>
              <a:buFont typeface="Arial"/>
              <a:buChar char="●"/>
            </a:pPr>
            <a:r>
              <a:rPr lang="en" sz="900" b="1" i="0" u="none" strike="noStrike" cap="none" dirty="0">
                <a:solidFill>
                  <a:srgbClr val="000000"/>
                </a:solidFill>
                <a:latin typeface="Arial" panose="020B0604020202020204" pitchFamily="34" charset="0"/>
                <a:ea typeface="Arial"/>
                <a:cs typeface="Arial" panose="020B0604020202020204" pitchFamily="34" charset="0"/>
                <a:sym typeface="Arial"/>
              </a:rPr>
              <a:t>ADAM</a:t>
            </a:r>
            <a:r>
              <a:rPr lang="en" sz="900" b="0" i="0" u="none" strike="noStrike" cap="none" dirty="0">
                <a:solidFill>
                  <a:srgbClr val="000000"/>
                </a:solidFill>
                <a:latin typeface="Arial" panose="020B0604020202020204" pitchFamily="34" charset="0"/>
                <a:ea typeface="Arial"/>
                <a:cs typeface="Arial" panose="020B0604020202020204" pitchFamily="34" charset="0"/>
                <a:sym typeface="Arial"/>
              </a:rPr>
              <a:t> optimizer </a:t>
            </a:r>
            <a:r>
              <a:rPr lang="en" sz="900" dirty="0">
                <a:latin typeface="Arial" panose="020B0604020202020204" pitchFamily="34" charset="0"/>
                <a:cs typeface="Arial" panose="020B0604020202020204" pitchFamily="34" charset="0"/>
              </a:rPr>
              <a:t>(</a:t>
            </a:r>
            <a:r>
              <a:rPr lang="en" sz="900" b="0" i="0" u="none" strike="noStrike" cap="none" dirty="0">
                <a:solidFill>
                  <a:srgbClr val="000000"/>
                </a:solidFill>
                <a:latin typeface="Arial" panose="020B0604020202020204" pitchFamily="34" charset="0"/>
                <a:ea typeface="Arial"/>
                <a:cs typeface="Arial" panose="020B0604020202020204" pitchFamily="34" charset="0"/>
                <a:sym typeface="Arial"/>
              </a:rPr>
              <a:t>instead of the classical stochastic gradient descent)</a:t>
            </a:r>
            <a:r>
              <a:rPr lang="en" sz="900" dirty="0">
                <a:latin typeface="Arial" panose="020B0604020202020204" pitchFamily="34" charset="0"/>
                <a:cs typeface="Arial" panose="020B0604020202020204" pitchFamily="34" charset="0"/>
              </a:rPr>
              <a:t> </a:t>
            </a:r>
            <a:r>
              <a:rPr lang="en" sz="900" b="0" i="0" u="none" strike="noStrike" cap="none" dirty="0">
                <a:solidFill>
                  <a:srgbClr val="000000"/>
                </a:solidFill>
                <a:latin typeface="Arial" panose="020B0604020202020204" pitchFamily="34" charset="0"/>
                <a:ea typeface="Arial"/>
                <a:cs typeface="Arial" panose="020B0604020202020204" pitchFamily="34" charset="0"/>
                <a:sym typeface="Arial"/>
              </a:rPr>
              <a:t>to update weights</a:t>
            </a:r>
            <a:endParaRPr sz="900" b="0" i="0" u="none" strike="noStrike" cap="none" dirty="0">
              <a:solidFill>
                <a:srgbClr val="000000"/>
              </a:solidFill>
              <a:latin typeface="Arial" panose="020B0604020202020204" pitchFamily="34" charset="0"/>
              <a:ea typeface="Arial"/>
              <a:cs typeface="Arial" panose="020B0604020202020204" pitchFamily="34" charset="0"/>
              <a:sym typeface="Arial"/>
            </a:endParaRPr>
          </a:p>
        </p:txBody>
      </p:sp>
      <p:sp>
        <p:nvSpPr>
          <p:cNvPr id="31" name="Oval 30"/>
          <p:cNvSpPr/>
          <p:nvPr/>
        </p:nvSpPr>
        <p:spPr>
          <a:xfrm>
            <a:off x="361322" y="681426"/>
            <a:ext cx="190500" cy="1905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latin typeface="Arial" panose="020B0604020202020204" pitchFamily="34" charset="0"/>
                <a:cs typeface="Arial" panose="020B0604020202020204" pitchFamily="34" charset="0"/>
              </a:rPr>
              <a:t>5</a:t>
            </a:r>
          </a:p>
        </p:txBody>
      </p:sp>
      <p:sp>
        <p:nvSpPr>
          <p:cNvPr id="32" name="TextBox 31"/>
          <p:cNvSpPr txBox="1"/>
          <p:nvPr/>
        </p:nvSpPr>
        <p:spPr>
          <a:xfrm>
            <a:off x="523782" y="681426"/>
            <a:ext cx="928459" cy="215444"/>
          </a:xfrm>
          <a:prstGeom prst="rect">
            <a:avLst/>
          </a:prstGeom>
          <a:noFill/>
        </p:spPr>
        <p:txBody>
          <a:bodyPr wrap="none" rtlCol="0">
            <a:spAutoFit/>
          </a:bodyPr>
          <a:lstStyle/>
          <a:p>
            <a:r>
              <a:rPr lang="en-US" sz="800" b="1" dirty="0">
                <a:solidFill>
                  <a:schemeClr val="tx2"/>
                </a:solidFill>
                <a:latin typeface="Arial" panose="020B0604020202020204" pitchFamily="34" charset="0"/>
                <a:cs typeface="Arial" panose="020B0604020202020204" pitchFamily="34" charset="0"/>
              </a:rPr>
              <a:t>Shift traces left</a:t>
            </a:r>
            <a:endParaRPr lang="en-US" sz="600" b="1" dirty="0">
              <a:latin typeface="Arial" panose="020B0604020202020204" pitchFamily="34" charset="0"/>
              <a:cs typeface="Arial" panose="020B0604020202020204" pitchFamily="34" charset="0"/>
            </a:endParaRPr>
          </a:p>
        </p:txBody>
      </p:sp>
      <p:sp>
        <p:nvSpPr>
          <p:cNvPr id="2" name="Rectangle 1"/>
          <p:cNvSpPr/>
          <p:nvPr/>
        </p:nvSpPr>
        <p:spPr>
          <a:xfrm>
            <a:off x="457201" y="1055111"/>
            <a:ext cx="1711324" cy="1061829"/>
          </a:xfrm>
          <a:prstGeom prst="rect">
            <a:avLst/>
          </a:prstGeom>
        </p:spPr>
        <p:txBody>
          <a:bodyPr wrap="square">
            <a:spAutoFit/>
          </a:bodyPr>
          <a:lstStyle/>
          <a:p>
            <a:r>
              <a:rPr lang="en-US" sz="900" b="1" dirty="0">
                <a:latin typeface="Courier New" panose="02070309020205020404" pitchFamily="49" charset="0"/>
                <a:cs typeface="Courier New" panose="02070309020205020404" pitchFamily="49" charset="0"/>
              </a:rPr>
              <a:t>X [[0 0 3 ... 6 1 6]</a:t>
            </a:r>
          </a:p>
          <a:p>
            <a:r>
              <a:rPr lang="en-US" sz="900" b="1" dirty="0">
                <a:latin typeface="Courier New" panose="02070309020205020404" pitchFamily="49" charset="0"/>
                <a:cs typeface="Courier New" panose="02070309020205020404" pitchFamily="49" charset="0"/>
              </a:rPr>
              <a:t>   [0 0 3 ... 6 1 6]</a:t>
            </a:r>
          </a:p>
          <a:p>
            <a:r>
              <a:rPr lang="en-US" sz="900" b="1" dirty="0">
                <a:latin typeface="Courier New" panose="02070309020205020404" pitchFamily="49" charset="0"/>
                <a:cs typeface="Courier New" panose="02070309020205020404" pitchFamily="49" charset="0"/>
              </a:rPr>
              <a:t>   [0 3 5 ... 6 1 6]</a:t>
            </a:r>
          </a:p>
          <a:p>
            <a:r>
              <a:rPr lang="en-US" sz="900" b="1" dirty="0">
                <a:latin typeface="Courier New" panose="02070309020205020404" pitchFamily="49" charset="0"/>
                <a:cs typeface="Courier New" panose="02070309020205020404" pitchFamily="49" charset="0"/>
              </a:rPr>
              <a:t>   ...</a:t>
            </a:r>
          </a:p>
          <a:p>
            <a:r>
              <a:rPr lang="en-US" sz="900" b="1" dirty="0">
                <a:latin typeface="Courier New" panose="02070309020205020404" pitchFamily="49" charset="0"/>
                <a:cs typeface="Courier New" panose="02070309020205020404" pitchFamily="49" charset="0"/>
              </a:rPr>
              <a:t>   [0 0 3 ... 6 1 6]</a:t>
            </a:r>
          </a:p>
          <a:p>
            <a:r>
              <a:rPr lang="en-US" sz="900" b="1" dirty="0">
                <a:latin typeface="Courier New" panose="02070309020205020404" pitchFamily="49" charset="0"/>
                <a:cs typeface="Courier New" panose="02070309020205020404" pitchFamily="49" charset="0"/>
              </a:rPr>
              <a:t>   [0 3 5 ... 6 1 6]</a:t>
            </a:r>
          </a:p>
          <a:p>
            <a:r>
              <a:rPr lang="en-US" sz="900" b="1" dirty="0">
                <a:latin typeface="Courier New" panose="02070309020205020404" pitchFamily="49" charset="0"/>
                <a:cs typeface="Courier New" panose="02070309020205020404" pitchFamily="49" charset="0"/>
              </a:rPr>
              <a:t>   [0 3 5 ... 6 1 6]]</a:t>
            </a:r>
          </a:p>
        </p:txBody>
      </p:sp>
      <p:sp>
        <p:nvSpPr>
          <p:cNvPr id="13" name="Rectangle 12"/>
          <p:cNvSpPr/>
          <p:nvPr/>
        </p:nvSpPr>
        <p:spPr>
          <a:xfrm>
            <a:off x="6527012" y="1055111"/>
            <a:ext cx="1788313" cy="1061829"/>
          </a:xfrm>
          <a:prstGeom prst="rect">
            <a:avLst/>
          </a:prstGeom>
        </p:spPr>
        <p:txBody>
          <a:bodyPr wrap="square">
            <a:spAutoFit/>
          </a:bodyPr>
          <a:lstStyle/>
          <a:p>
            <a:r>
              <a:rPr lang="en-US" sz="900" b="1" dirty="0">
                <a:latin typeface="Courier New" panose="02070309020205020404" pitchFamily="49" charset="0"/>
                <a:cs typeface="Courier New" panose="02070309020205020404" pitchFamily="49" charset="0"/>
              </a:rPr>
              <a:t>y [[0 0 5 ... 1 6 0]</a:t>
            </a:r>
          </a:p>
          <a:p>
            <a:r>
              <a:rPr lang="en-US" sz="900" b="1" dirty="0">
                <a:latin typeface="Courier New" panose="02070309020205020404" pitchFamily="49" charset="0"/>
                <a:cs typeface="Courier New" panose="02070309020205020404" pitchFamily="49" charset="0"/>
              </a:rPr>
              <a:t>   [0 0 5 ... 1 6 0]</a:t>
            </a:r>
          </a:p>
          <a:p>
            <a:r>
              <a:rPr lang="en-US" sz="900" b="1" dirty="0">
                <a:latin typeface="Courier New" panose="02070309020205020404" pitchFamily="49" charset="0"/>
                <a:cs typeface="Courier New" panose="02070309020205020404" pitchFamily="49" charset="0"/>
              </a:rPr>
              <a:t>   [0 5 5 ... 1 6 0]</a:t>
            </a:r>
          </a:p>
          <a:p>
            <a:r>
              <a:rPr lang="en-US" sz="900" b="1" dirty="0">
                <a:latin typeface="Courier New" panose="02070309020205020404" pitchFamily="49" charset="0"/>
                <a:cs typeface="Courier New" panose="02070309020205020404" pitchFamily="49" charset="0"/>
              </a:rPr>
              <a:t>   ...</a:t>
            </a:r>
          </a:p>
          <a:p>
            <a:r>
              <a:rPr lang="en-US" sz="900" b="1" dirty="0">
                <a:latin typeface="Courier New" panose="02070309020205020404" pitchFamily="49" charset="0"/>
                <a:cs typeface="Courier New" panose="02070309020205020404" pitchFamily="49" charset="0"/>
              </a:rPr>
              <a:t>   [0 0 5 ... 1 6 0]</a:t>
            </a:r>
          </a:p>
          <a:p>
            <a:r>
              <a:rPr lang="en-US" sz="900" b="1" dirty="0">
                <a:latin typeface="Courier New" panose="02070309020205020404" pitchFamily="49" charset="0"/>
                <a:cs typeface="Courier New" panose="02070309020205020404" pitchFamily="49" charset="0"/>
              </a:rPr>
              <a:t>   [0 5 5 ... 1 6 0]</a:t>
            </a:r>
          </a:p>
          <a:p>
            <a:r>
              <a:rPr lang="en-US" sz="900" b="1" dirty="0">
                <a:latin typeface="Courier New" panose="02070309020205020404" pitchFamily="49" charset="0"/>
                <a:cs typeface="Courier New" panose="02070309020205020404" pitchFamily="49" charset="0"/>
              </a:rPr>
              <a:t>   [0 5 5 ... 1 6 0]]</a:t>
            </a:r>
          </a:p>
        </p:txBody>
      </p:sp>
      <p:sp>
        <p:nvSpPr>
          <p:cNvPr id="14" name="Right Arrow 13"/>
          <p:cNvSpPr/>
          <p:nvPr/>
        </p:nvSpPr>
        <p:spPr>
          <a:xfrm>
            <a:off x="2017336" y="1414575"/>
            <a:ext cx="300038" cy="342900"/>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4444695" y="3303811"/>
            <a:ext cx="300038" cy="342900"/>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6226974" y="1414575"/>
            <a:ext cx="300038" cy="342900"/>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07872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1400" dirty="0">
                <a:solidFill>
                  <a:schemeClr val="tx2"/>
                </a:solidFill>
                <a:latin typeface="Arial" panose="020B0604020202020204" pitchFamily="34" charset="0"/>
                <a:cs typeface="Arial" panose="020B0604020202020204" pitchFamily="34" charset="0"/>
              </a:rPr>
              <a:t>Distributed Trace Analysis</a:t>
            </a:r>
            <a:br>
              <a:rPr lang="en-US" sz="1400" dirty="0">
                <a:solidFill>
                  <a:schemeClr val="tx2"/>
                </a:solidFill>
                <a:latin typeface="Arial" panose="020B0604020202020204" pitchFamily="34" charset="0"/>
                <a:cs typeface="Arial" panose="020B0604020202020204" pitchFamily="34" charset="0"/>
              </a:rPr>
            </a:br>
            <a:r>
              <a:rPr lang="en-US" sz="1400" b="0" dirty="0">
                <a:latin typeface="Arial" panose="020B0604020202020204" pitchFamily="34" charset="0"/>
                <a:cs typeface="Arial" panose="020B0604020202020204" pitchFamily="34" charset="0"/>
              </a:rPr>
              <a:t>Using LSTMs</a:t>
            </a:r>
            <a:endParaRPr lang="en-US" sz="1400" dirty="0"/>
          </a:p>
        </p:txBody>
      </p:sp>
      <p:sp>
        <p:nvSpPr>
          <p:cNvPr id="26" name="Oval 25"/>
          <p:cNvSpPr/>
          <p:nvPr/>
        </p:nvSpPr>
        <p:spPr>
          <a:xfrm>
            <a:off x="361322" y="2455844"/>
            <a:ext cx="190500" cy="1905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latin typeface="Arial" panose="020B0604020202020204" pitchFamily="34" charset="0"/>
                <a:cs typeface="Arial" panose="020B0604020202020204" pitchFamily="34" charset="0"/>
              </a:rPr>
              <a:t>8</a:t>
            </a:r>
          </a:p>
        </p:txBody>
      </p:sp>
      <p:sp>
        <p:nvSpPr>
          <p:cNvPr id="27" name="TextBox 26"/>
          <p:cNvSpPr txBox="1"/>
          <p:nvPr/>
        </p:nvSpPr>
        <p:spPr>
          <a:xfrm>
            <a:off x="523782" y="2455844"/>
            <a:ext cx="729687" cy="215444"/>
          </a:xfrm>
          <a:prstGeom prst="rect">
            <a:avLst/>
          </a:prstGeom>
          <a:noFill/>
        </p:spPr>
        <p:txBody>
          <a:bodyPr wrap="none" rtlCol="0">
            <a:spAutoFit/>
          </a:bodyPr>
          <a:lstStyle/>
          <a:p>
            <a:r>
              <a:rPr lang="en-US" sz="800" b="1" dirty="0">
                <a:solidFill>
                  <a:schemeClr val="tx2"/>
                </a:solidFill>
                <a:latin typeface="Arial" panose="020B0604020202020204" pitchFamily="34" charset="0"/>
                <a:cs typeface="Arial" panose="020B0604020202020204" pitchFamily="34" charset="0"/>
              </a:rPr>
              <a:t>Test traces</a:t>
            </a:r>
            <a:endParaRPr lang="en-US" sz="600" b="1" dirty="0">
              <a:latin typeface="Arial" panose="020B0604020202020204" pitchFamily="34" charset="0"/>
              <a:cs typeface="Arial" panose="020B0604020202020204" pitchFamily="34" charset="0"/>
            </a:endParaRPr>
          </a:p>
        </p:txBody>
      </p:sp>
      <p:sp>
        <p:nvSpPr>
          <p:cNvPr id="31" name="Oval 30"/>
          <p:cNvSpPr/>
          <p:nvPr/>
        </p:nvSpPr>
        <p:spPr>
          <a:xfrm>
            <a:off x="361322" y="681426"/>
            <a:ext cx="190500" cy="1905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latin typeface="Arial" panose="020B0604020202020204" pitchFamily="34" charset="0"/>
                <a:cs typeface="Arial" panose="020B0604020202020204" pitchFamily="34" charset="0"/>
              </a:rPr>
              <a:t>7</a:t>
            </a:r>
          </a:p>
        </p:txBody>
      </p:sp>
      <p:sp>
        <p:nvSpPr>
          <p:cNvPr id="32" name="TextBox 31"/>
          <p:cNvSpPr txBox="1"/>
          <p:nvPr/>
        </p:nvSpPr>
        <p:spPr>
          <a:xfrm>
            <a:off x="523782" y="681426"/>
            <a:ext cx="950901" cy="215444"/>
          </a:xfrm>
          <a:prstGeom prst="rect">
            <a:avLst/>
          </a:prstGeom>
          <a:noFill/>
        </p:spPr>
        <p:txBody>
          <a:bodyPr wrap="none" rtlCol="0">
            <a:spAutoFit/>
          </a:bodyPr>
          <a:lstStyle/>
          <a:p>
            <a:r>
              <a:rPr lang="en-US" sz="800" b="1" dirty="0">
                <a:solidFill>
                  <a:schemeClr val="tx2"/>
                </a:solidFill>
                <a:latin typeface="Arial" panose="020B0604020202020204" pitchFamily="34" charset="0"/>
                <a:cs typeface="Arial" panose="020B0604020202020204" pitchFamily="34" charset="0"/>
              </a:rPr>
              <a:t>Train the model</a:t>
            </a:r>
            <a:endParaRPr lang="en-US" sz="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3"/>
          <a:srcRect l="321" t="939" b="33743"/>
          <a:stretch/>
        </p:blipFill>
        <p:spPr>
          <a:xfrm>
            <a:off x="4267994" y="946758"/>
            <a:ext cx="4007422" cy="1219201"/>
          </a:xfrm>
          <a:prstGeom prst="rect">
            <a:avLst/>
          </a:prstGeom>
        </p:spPr>
      </p:pic>
      <p:pic>
        <p:nvPicPr>
          <p:cNvPr id="7" name="Picture 6"/>
          <p:cNvPicPr>
            <a:picLocks noChangeAspect="1"/>
          </p:cNvPicPr>
          <p:nvPr/>
        </p:nvPicPr>
        <p:blipFill>
          <a:blip r:embed="rId4"/>
          <a:stretch>
            <a:fillRect/>
          </a:stretch>
        </p:blipFill>
        <p:spPr>
          <a:xfrm>
            <a:off x="361322" y="1237326"/>
            <a:ext cx="3558618" cy="631454"/>
          </a:xfrm>
          <a:prstGeom prst="rect">
            <a:avLst/>
          </a:prstGeom>
        </p:spPr>
      </p:pic>
      <p:sp>
        <p:nvSpPr>
          <p:cNvPr id="19" name="Right Arrow 18"/>
          <p:cNvSpPr/>
          <p:nvPr/>
        </p:nvSpPr>
        <p:spPr>
          <a:xfrm>
            <a:off x="3967956" y="1375527"/>
            <a:ext cx="300038" cy="342900"/>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161921" y="2646344"/>
            <a:ext cx="3222459" cy="2123658"/>
          </a:xfrm>
          <a:prstGeom prst="rect">
            <a:avLst/>
          </a:prstGeom>
        </p:spPr>
        <p:txBody>
          <a:bodyPr wrap="square">
            <a:spAutoFit/>
          </a:bodyPr>
          <a:lstStyle/>
          <a:p>
            <a:r>
              <a:rPr lang="en-US" sz="600" b="1" dirty="0">
                <a:latin typeface="Courier New" panose="02070309020205020404" pitchFamily="49" charset="0"/>
                <a:cs typeface="Courier New" panose="02070309020205020404" pitchFamily="49" charset="0"/>
              </a:rPr>
              <a:t>Test Traces</a:t>
            </a:r>
          </a:p>
          <a:p>
            <a:r>
              <a:rPr lang="en-US" sz="600" b="1" dirty="0">
                <a:latin typeface="Courier New" panose="02070309020205020404" pitchFamily="49" charset="0"/>
                <a:cs typeface="Courier New" panose="02070309020205020404" pitchFamily="49" charset="0"/>
              </a:rPr>
              <a:t>X [</a:t>
            </a:r>
            <a:r>
              <a:rPr lang="en-US" sz="600" b="1" dirty="0">
                <a:solidFill>
                  <a:srgbClr val="FF0000"/>
                </a:solidFill>
                <a:latin typeface="Courier New" panose="02070309020205020404" pitchFamily="49" charset="0"/>
                <a:cs typeface="Courier New" panose="02070309020205020404" pitchFamily="49" charset="0"/>
              </a:rPr>
              <a:t>[0 0 3 5 5 1 9 8 6 7 6 2 6 6 1 6]</a:t>
            </a:r>
          </a:p>
          <a:p>
            <a:r>
              <a:rPr lang="en-US" sz="600" b="1" dirty="0">
                <a:latin typeface="Courier New" panose="02070309020205020404" pitchFamily="49" charset="0"/>
                <a:cs typeface="Courier New" panose="02070309020205020404" pitchFamily="49" charset="0"/>
              </a:rPr>
              <a:t>   </a:t>
            </a:r>
            <a:r>
              <a:rPr lang="en-US" sz="600" b="1" dirty="0">
                <a:solidFill>
                  <a:srgbClr val="009900"/>
                </a:solidFill>
                <a:latin typeface="Courier New" panose="02070309020205020404" pitchFamily="49" charset="0"/>
                <a:cs typeface="Courier New" panose="02070309020205020404" pitchFamily="49" charset="0"/>
              </a:rPr>
              <a:t>[0 0 3 5 5 8 9 8 6 7 6 2 6 4 6 6]</a:t>
            </a:r>
            <a:r>
              <a:rPr lang="en-US" sz="600" b="1" dirty="0">
                <a:latin typeface="Courier New" panose="02070309020205020404" pitchFamily="49" charset="0"/>
                <a:cs typeface="Courier New" panose="02070309020205020404" pitchFamily="49" charset="0"/>
              </a:rPr>
              <a:t>]</a:t>
            </a:r>
          </a:p>
          <a:p>
            <a:endParaRPr lang="en-US" sz="600" b="1" dirty="0">
              <a:latin typeface="Courier New" panose="02070309020205020404" pitchFamily="49" charset="0"/>
              <a:cs typeface="Courier New" panose="02070309020205020404" pitchFamily="49" charset="0"/>
            </a:endParaRPr>
          </a:p>
          <a:p>
            <a:r>
              <a:rPr lang="en-US" sz="600" b="1" dirty="0">
                <a:latin typeface="Courier New" panose="02070309020205020404" pitchFamily="49" charset="0"/>
                <a:cs typeface="Courier New" panose="02070309020205020404" pitchFamily="49" charset="0"/>
              </a:rPr>
              <a:t>X[0]: [0 0 3 5 5 1 9 8 6 7 6 2 6 6 1 6] = </a:t>
            </a:r>
          </a:p>
          <a:p>
            <a:r>
              <a:rPr lang="en-US" sz="600" b="1" dirty="0">
                <a:latin typeface="Courier New" panose="02070309020205020404" pitchFamily="49" charset="0"/>
                <a:cs typeface="Courier New" panose="02070309020205020404" pitchFamily="49" charset="0"/>
              </a:rPr>
              <a:t>[[0, 0.2625601],  [1, 0.38167596],   [0, 0.75843567], </a:t>
            </a:r>
          </a:p>
          <a:p>
            <a:r>
              <a:rPr lang="en-US" sz="600" b="1" dirty="0">
                <a:latin typeface="Courier New" panose="02070309020205020404" pitchFamily="49" charset="0"/>
                <a:cs typeface="Courier New" panose="02070309020205020404" pitchFamily="49" charset="0"/>
              </a:rPr>
              <a:t> [0, 0.8912414],  </a:t>
            </a:r>
            <a:r>
              <a:rPr lang="en-US" sz="600" b="1" dirty="0">
                <a:solidFill>
                  <a:srgbClr val="FF0000"/>
                </a:solidFill>
                <a:latin typeface="Courier New" panose="02070309020205020404" pitchFamily="49" charset="0"/>
                <a:cs typeface="Courier New" panose="02070309020205020404" pitchFamily="49" charset="0"/>
              </a:rPr>
              <a:t>[9, 2.394792e-05]</a:t>
            </a:r>
            <a:r>
              <a:rPr lang="en-US" sz="600" b="1" dirty="0">
                <a:latin typeface="Courier New" panose="02070309020205020404" pitchFamily="49" charset="0"/>
                <a:cs typeface="Courier New" panose="02070309020205020404" pitchFamily="49" charset="0"/>
              </a:rPr>
              <a:t>, [0, 0.94694203], </a:t>
            </a:r>
          </a:p>
          <a:p>
            <a:r>
              <a:rPr lang="en-US" sz="600" b="1" dirty="0">
                <a:latin typeface="Courier New" panose="02070309020205020404" pitchFamily="49" charset="0"/>
                <a:cs typeface="Courier New" panose="02070309020205020404" pitchFamily="49" charset="0"/>
              </a:rPr>
              <a:t> [0, 0.9656691],  [0, 0.9686248],    [0, 0.9666971],</a:t>
            </a:r>
          </a:p>
          <a:p>
            <a:r>
              <a:rPr lang="en-US" sz="600" b="1" dirty="0">
                <a:latin typeface="Courier New" panose="02070309020205020404" pitchFamily="49" charset="0"/>
                <a:cs typeface="Courier New" panose="02070309020205020404" pitchFamily="49" charset="0"/>
              </a:rPr>
              <a:t> [0, 0.95213455], [0, 0.94981205],   [0, 0.93016535], </a:t>
            </a:r>
          </a:p>
          <a:p>
            <a:r>
              <a:rPr lang="en-US" sz="600" b="1" dirty="0">
                <a:latin typeface="Courier New" panose="02070309020205020404" pitchFamily="49" charset="0"/>
                <a:cs typeface="Courier New" panose="02070309020205020404" pitchFamily="49" charset="0"/>
              </a:rPr>
              <a:t> [0, 0.60129535], [0, 0.5417027],    [0, 0.6876041],</a:t>
            </a:r>
          </a:p>
          <a:p>
            <a:r>
              <a:rPr lang="en-US" sz="600" b="1" dirty="0">
                <a:latin typeface="Courier New" panose="02070309020205020404" pitchFamily="49" charset="0"/>
                <a:cs typeface="Courier New" panose="02070309020205020404" pitchFamily="49" charset="0"/>
              </a:rPr>
              <a:t> [0, 0.82936114]]</a:t>
            </a:r>
          </a:p>
          <a:p>
            <a:endParaRPr lang="en-US" sz="600" b="1" dirty="0">
              <a:latin typeface="Courier New" panose="02070309020205020404" pitchFamily="49" charset="0"/>
              <a:cs typeface="Courier New" panose="02070309020205020404" pitchFamily="49" charset="0"/>
            </a:endParaRPr>
          </a:p>
          <a:p>
            <a:r>
              <a:rPr lang="en-US" sz="600" b="1" dirty="0">
                <a:latin typeface="Courier New" panose="02070309020205020404" pitchFamily="49" charset="0"/>
                <a:cs typeface="Courier New" panose="02070309020205020404" pitchFamily="49" charset="0"/>
              </a:rPr>
              <a:t>X[1]: [0 0 3 5 5 8 9 8 6 7 6 2 6 4 6 6] =</a:t>
            </a:r>
          </a:p>
          <a:p>
            <a:r>
              <a:rPr lang="en-US" sz="600" b="1" dirty="0">
                <a:latin typeface="Courier New" panose="02070309020205020404" pitchFamily="49" charset="0"/>
                <a:cs typeface="Courier New" panose="02070309020205020404" pitchFamily="49" charset="0"/>
              </a:rPr>
              <a:t>[[0, 0.2625601], [1, 0.38167596], [0, 0.75843567],</a:t>
            </a:r>
          </a:p>
          <a:p>
            <a:r>
              <a:rPr lang="en-US" sz="600" b="1" dirty="0">
                <a:latin typeface="Courier New" panose="02070309020205020404" pitchFamily="49" charset="0"/>
                <a:cs typeface="Courier New" panose="02070309020205020404" pitchFamily="49" charset="0"/>
              </a:rPr>
              <a:t> [0, 0.8912414], [0, 0.9302344],  [0, 0.94507533],</a:t>
            </a:r>
          </a:p>
          <a:p>
            <a:r>
              <a:rPr lang="en-US" sz="600" b="1" dirty="0">
                <a:latin typeface="Courier New" panose="02070309020205020404" pitchFamily="49" charset="0"/>
                <a:cs typeface="Courier New" panose="02070309020205020404" pitchFamily="49" charset="0"/>
              </a:rPr>
              <a:t> [0, 0.9638574], [0, 0.9665326],  [0, 0.9627945],</a:t>
            </a:r>
          </a:p>
          <a:p>
            <a:r>
              <a:rPr lang="en-US" sz="600" b="1" dirty="0">
                <a:latin typeface="Courier New" panose="02070309020205020404" pitchFamily="49" charset="0"/>
                <a:cs typeface="Courier New" panose="02070309020205020404" pitchFamily="49" charset="0"/>
              </a:rPr>
              <a:t> [0, 0.9435249], [0, 0.9405963],  [0, 0.92075515],</a:t>
            </a:r>
          </a:p>
          <a:p>
            <a:r>
              <a:rPr lang="en-US" sz="600" b="1" dirty="0">
                <a:latin typeface="Courier New" panose="02070309020205020404" pitchFamily="49" charset="0"/>
                <a:cs typeface="Courier New" panose="02070309020205020404" pitchFamily="49" charset="0"/>
              </a:rPr>
              <a:t> [1, 0.3207201], [1, 0.46595544], [0, 0.64980185],</a:t>
            </a:r>
          </a:p>
          <a:p>
            <a:r>
              <a:rPr lang="en-US" sz="600" b="1" dirty="0">
                <a:latin typeface="Courier New" panose="02070309020205020404" pitchFamily="49" charset="0"/>
                <a:cs typeface="Courier New" panose="02070309020205020404" pitchFamily="49" charset="0"/>
              </a:rPr>
              <a:t> [0, 0.8390282]]</a:t>
            </a:r>
          </a:p>
          <a:p>
            <a:endParaRPr lang="en-US" sz="600" b="1" dirty="0">
              <a:latin typeface="Courier New" panose="02070309020205020404" pitchFamily="49" charset="0"/>
              <a:cs typeface="Courier New" panose="02070309020205020404" pitchFamily="49" charset="0"/>
            </a:endParaRPr>
          </a:p>
          <a:p>
            <a:r>
              <a:rPr lang="en-US" sz="600" b="1" dirty="0" err="1">
                <a:solidFill>
                  <a:srgbClr val="FF0000"/>
                </a:solidFill>
                <a:latin typeface="Courier New" panose="02070309020205020404" pitchFamily="49" charset="0"/>
                <a:cs typeface="Courier New" panose="02070309020205020404" pitchFamily="49" charset="0"/>
              </a:rPr>
              <a:t>trace_id</a:t>
            </a:r>
            <a:r>
              <a:rPr lang="en-US" sz="600" b="1" dirty="0">
                <a:solidFill>
                  <a:srgbClr val="FF0000"/>
                </a:solidFill>
                <a:latin typeface="Courier New" panose="02070309020205020404" pitchFamily="49" charset="0"/>
                <a:cs typeface="Courier New" panose="02070309020205020404" pitchFamily="49" charset="0"/>
              </a:rPr>
              <a:t> 0 indices [4]</a:t>
            </a:r>
          </a:p>
          <a:p>
            <a:r>
              <a:rPr lang="en-US" sz="600" b="1" dirty="0" err="1">
                <a:solidFill>
                  <a:srgbClr val="009900"/>
                </a:solidFill>
                <a:latin typeface="Courier New" panose="02070309020205020404" pitchFamily="49" charset="0"/>
                <a:cs typeface="Courier New" panose="02070309020205020404" pitchFamily="49" charset="0"/>
              </a:rPr>
              <a:t>trace_id</a:t>
            </a:r>
            <a:r>
              <a:rPr lang="en-US" sz="600" b="1" dirty="0">
                <a:solidFill>
                  <a:srgbClr val="009900"/>
                </a:solidFill>
                <a:latin typeface="Courier New" panose="02070309020205020404" pitchFamily="49" charset="0"/>
                <a:cs typeface="Courier New" panose="02070309020205020404" pitchFamily="49" charset="0"/>
              </a:rPr>
              <a:t> 1 indices []</a:t>
            </a:r>
          </a:p>
        </p:txBody>
      </p:sp>
      <p:pic>
        <p:nvPicPr>
          <p:cNvPr id="9" name="Picture 8"/>
          <p:cNvPicPr>
            <a:picLocks noChangeAspect="1"/>
          </p:cNvPicPr>
          <p:nvPr/>
        </p:nvPicPr>
        <p:blipFill>
          <a:blip r:embed="rId5"/>
          <a:stretch>
            <a:fillRect/>
          </a:stretch>
        </p:blipFill>
        <p:spPr>
          <a:xfrm>
            <a:off x="435769" y="3105900"/>
            <a:ext cx="4264818" cy="1046288"/>
          </a:xfrm>
          <a:prstGeom prst="rect">
            <a:avLst/>
          </a:prstGeom>
        </p:spPr>
      </p:pic>
      <p:sp>
        <p:nvSpPr>
          <p:cNvPr id="24" name="Right Arrow 23"/>
          <p:cNvSpPr/>
          <p:nvPr/>
        </p:nvSpPr>
        <p:spPr>
          <a:xfrm>
            <a:off x="4744243" y="3537702"/>
            <a:ext cx="300038" cy="342900"/>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664281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1400" dirty="0">
                <a:solidFill>
                  <a:schemeClr val="tx2"/>
                </a:solidFill>
                <a:latin typeface="Arial" panose="020B0604020202020204" pitchFamily="34" charset="0"/>
                <a:cs typeface="Arial" panose="020B0604020202020204" pitchFamily="34" charset="0"/>
              </a:rPr>
              <a:t>Distributed Trace Analysis</a:t>
            </a:r>
            <a:br>
              <a:rPr lang="en-US" sz="1400" dirty="0">
                <a:solidFill>
                  <a:schemeClr val="tx2"/>
                </a:solidFill>
                <a:latin typeface="Arial" panose="020B0604020202020204" pitchFamily="34" charset="0"/>
                <a:cs typeface="Arial" panose="020B0604020202020204" pitchFamily="34" charset="0"/>
              </a:rPr>
            </a:br>
            <a:r>
              <a:rPr lang="en-US" sz="1400" b="0" dirty="0">
                <a:latin typeface="Arial" panose="020B0604020202020204" pitchFamily="34" charset="0"/>
                <a:cs typeface="Arial" panose="020B0604020202020204" pitchFamily="34" charset="0"/>
              </a:rPr>
              <a:t>Using LSTMs</a:t>
            </a:r>
            <a:endParaRPr lang="en-US" sz="1400" dirty="0"/>
          </a:p>
        </p:txBody>
      </p:sp>
      <p:sp>
        <p:nvSpPr>
          <p:cNvPr id="31" name="Oval 30"/>
          <p:cNvSpPr/>
          <p:nvPr/>
        </p:nvSpPr>
        <p:spPr>
          <a:xfrm>
            <a:off x="361322" y="681426"/>
            <a:ext cx="190500" cy="1905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latin typeface="Arial" panose="020B0604020202020204" pitchFamily="34" charset="0"/>
                <a:cs typeface="Arial" panose="020B0604020202020204" pitchFamily="34" charset="0"/>
              </a:rPr>
              <a:t>9</a:t>
            </a:r>
          </a:p>
        </p:txBody>
      </p:sp>
      <p:sp>
        <p:nvSpPr>
          <p:cNvPr id="32" name="TextBox 31"/>
          <p:cNvSpPr txBox="1"/>
          <p:nvPr/>
        </p:nvSpPr>
        <p:spPr>
          <a:xfrm>
            <a:off x="523782" y="681426"/>
            <a:ext cx="2228495" cy="215444"/>
          </a:xfrm>
          <a:prstGeom prst="rect">
            <a:avLst/>
          </a:prstGeom>
          <a:noFill/>
        </p:spPr>
        <p:txBody>
          <a:bodyPr wrap="none" rtlCol="0">
            <a:spAutoFit/>
          </a:bodyPr>
          <a:lstStyle/>
          <a:p>
            <a:r>
              <a:rPr lang="en-US" sz="800" b="1" dirty="0">
                <a:solidFill>
                  <a:schemeClr val="tx2"/>
                </a:solidFill>
                <a:latin typeface="Arial" panose="020B0604020202020204" pitchFamily="34" charset="0"/>
                <a:cs typeface="Arial" panose="020B0604020202020204" pitchFamily="34" charset="0"/>
              </a:rPr>
              <a:t>Identifying Anomalous Traces Sequences</a:t>
            </a:r>
            <a:endParaRPr lang="en-US" sz="600" b="1" dirty="0">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3"/>
          <a:stretch>
            <a:fillRect/>
          </a:stretch>
        </p:blipFill>
        <p:spPr>
          <a:xfrm>
            <a:off x="551822" y="1104900"/>
            <a:ext cx="4239582" cy="3161241"/>
          </a:xfrm>
          <a:prstGeom prst="rect">
            <a:avLst/>
          </a:prstGeom>
        </p:spPr>
      </p:pic>
      <p:sp>
        <p:nvSpPr>
          <p:cNvPr id="14" name="Rectangle 13"/>
          <p:cNvSpPr/>
          <p:nvPr/>
        </p:nvSpPr>
        <p:spPr>
          <a:xfrm>
            <a:off x="5396871" y="1477944"/>
            <a:ext cx="3222459" cy="1938992"/>
          </a:xfrm>
          <a:prstGeom prst="rect">
            <a:avLst/>
          </a:prstGeom>
        </p:spPr>
        <p:txBody>
          <a:bodyPr wrap="square">
            <a:spAutoFit/>
          </a:bodyPr>
          <a:lstStyle/>
          <a:p>
            <a:r>
              <a:rPr lang="en-US" sz="600" b="1" u="sng" dirty="0">
                <a:latin typeface="Courier New" panose="02070309020205020404" pitchFamily="49" charset="0"/>
                <a:cs typeface="Courier New" panose="02070309020205020404" pitchFamily="49" charset="0"/>
              </a:rPr>
              <a:t>Test Trace</a:t>
            </a:r>
          </a:p>
          <a:p>
            <a:endParaRPr lang="en-US" sz="600" b="1" dirty="0">
              <a:latin typeface="Courier New" panose="02070309020205020404" pitchFamily="49" charset="0"/>
              <a:cs typeface="Courier New" panose="02070309020205020404" pitchFamily="49" charset="0"/>
            </a:endParaRPr>
          </a:p>
          <a:p>
            <a:r>
              <a:rPr lang="en-US" sz="600" b="1" dirty="0">
                <a:latin typeface="Courier New" panose="02070309020205020404" pitchFamily="49" charset="0"/>
                <a:cs typeface="Courier New" panose="02070309020205020404" pitchFamily="49" charset="0"/>
              </a:rPr>
              <a:t>Input X   = </a:t>
            </a:r>
            <a:r>
              <a:rPr lang="en-US" sz="600" b="1" dirty="0">
                <a:solidFill>
                  <a:srgbClr val="FF0000"/>
                </a:solidFill>
                <a:latin typeface="Courier New" panose="02070309020205020404" pitchFamily="49" charset="0"/>
                <a:cs typeface="Courier New" panose="02070309020205020404" pitchFamily="49" charset="0"/>
              </a:rPr>
              <a:t>[0 0 3 5 5 1 9 8 6 7 6 2 6 6 1 6]</a:t>
            </a:r>
          </a:p>
          <a:p>
            <a:endParaRPr lang="en-US" sz="600" b="1" dirty="0">
              <a:latin typeface="Courier New" panose="02070309020205020404" pitchFamily="49" charset="0"/>
              <a:cs typeface="Courier New" panose="02070309020205020404" pitchFamily="49" charset="0"/>
            </a:endParaRPr>
          </a:p>
          <a:p>
            <a:r>
              <a:rPr lang="en-US" sz="600" b="1" dirty="0" err="1">
                <a:latin typeface="Courier New" panose="02070309020205020404" pitchFamily="49" charset="0"/>
                <a:cs typeface="Courier New" panose="02070309020205020404" pitchFamily="49" charset="0"/>
              </a:rPr>
              <a:t>Shifted_X</a:t>
            </a:r>
            <a:r>
              <a:rPr lang="en-US" sz="600" b="1" dirty="0">
                <a:latin typeface="Courier New" panose="02070309020205020404" pitchFamily="49" charset="0"/>
                <a:cs typeface="Courier New" panose="02070309020205020404" pitchFamily="49" charset="0"/>
              </a:rPr>
              <a:t> = </a:t>
            </a:r>
            <a:r>
              <a:rPr lang="en-US" sz="600" b="1" dirty="0">
                <a:solidFill>
                  <a:srgbClr val="FF0000"/>
                </a:solidFill>
                <a:latin typeface="Courier New" panose="02070309020205020404" pitchFamily="49" charset="0"/>
                <a:cs typeface="Courier New" panose="02070309020205020404" pitchFamily="49" charset="0"/>
              </a:rPr>
              <a:t>[0 0 5 5 </a:t>
            </a:r>
            <a:r>
              <a:rPr lang="en-US" sz="600" b="1" u="sng" dirty="0">
                <a:solidFill>
                  <a:srgbClr val="FF0000"/>
                </a:solidFill>
                <a:latin typeface="Courier New" panose="02070309020205020404" pitchFamily="49" charset="0"/>
                <a:cs typeface="Courier New" panose="02070309020205020404" pitchFamily="49" charset="0"/>
              </a:rPr>
              <a:t>1</a:t>
            </a:r>
            <a:r>
              <a:rPr lang="en-US" sz="600" b="1" dirty="0">
                <a:solidFill>
                  <a:srgbClr val="FF0000"/>
                </a:solidFill>
                <a:latin typeface="Courier New" panose="02070309020205020404" pitchFamily="49" charset="0"/>
                <a:cs typeface="Courier New" panose="02070309020205020404" pitchFamily="49" charset="0"/>
              </a:rPr>
              <a:t> 9 8 6 7 6 2 6 6 1 6 0]</a:t>
            </a:r>
          </a:p>
          <a:p>
            <a:endParaRPr lang="en-US" sz="600" b="1" dirty="0">
              <a:latin typeface="Courier New" panose="02070309020205020404" pitchFamily="49" charset="0"/>
              <a:cs typeface="Courier New" panose="02070309020205020404" pitchFamily="49" charset="0"/>
            </a:endParaRPr>
          </a:p>
          <a:p>
            <a:endParaRPr lang="en-US" sz="600" b="1" dirty="0">
              <a:latin typeface="Courier New" panose="02070309020205020404" pitchFamily="49" charset="0"/>
              <a:cs typeface="Courier New" panose="02070309020205020404" pitchFamily="49" charset="0"/>
            </a:endParaRPr>
          </a:p>
          <a:p>
            <a:r>
              <a:rPr lang="en-US" sz="600" b="1" dirty="0">
                <a:latin typeface="Courier New" panose="02070309020205020404" pitchFamily="49" charset="0"/>
                <a:cs typeface="Courier New" panose="02070309020205020404" pitchFamily="49" charset="0"/>
              </a:rPr>
              <a:t>Prediction</a:t>
            </a:r>
          </a:p>
          <a:p>
            <a:r>
              <a:rPr lang="en-US" sz="600" b="1" dirty="0" err="1">
                <a:latin typeface="Courier New" panose="02070309020205020404" pitchFamily="49" charset="0"/>
                <a:cs typeface="Courier New" panose="02070309020205020404" pitchFamily="49" charset="0"/>
              </a:rPr>
              <a:t>yhat</a:t>
            </a:r>
            <a:r>
              <a:rPr lang="en-US" sz="600" b="1" dirty="0">
                <a:latin typeface="Courier New" panose="02070309020205020404" pitchFamily="49" charset="0"/>
                <a:cs typeface="Courier New" panose="02070309020205020404" pitchFamily="49" charset="0"/>
              </a:rPr>
              <a:t> =      </a:t>
            </a:r>
            <a:r>
              <a:rPr lang="en-US" sz="600" b="1" dirty="0">
                <a:solidFill>
                  <a:srgbClr val="FF0000"/>
                </a:solidFill>
                <a:latin typeface="Courier New" panose="02070309020205020404" pitchFamily="49" charset="0"/>
                <a:cs typeface="Courier New" panose="02070309020205020404" pitchFamily="49" charset="0"/>
              </a:rPr>
              <a:t>[0 0 5 5 </a:t>
            </a:r>
            <a:r>
              <a:rPr lang="en-US" sz="600" b="1" u="sng" dirty="0">
                <a:solidFill>
                  <a:srgbClr val="FF0000"/>
                </a:solidFill>
                <a:latin typeface="Courier New" panose="02070309020205020404" pitchFamily="49" charset="0"/>
                <a:cs typeface="Courier New" panose="02070309020205020404" pitchFamily="49" charset="0"/>
              </a:rPr>
              <a:t>12</a:t>
            </a:r>
            <a:r>
              <a:rPr lang="en-US" sz="600" b="1" dirty="0">
                <a:solidFill>
                  <a:srgbClr val="FF0000"/>
                </a:solidFill>
                <a:latin typeface="Courier New" panose="02070309020205020404" pitchFamily="49" charset="0"/>
                <a:cs typeface="Courier New" panose="02070309020205020404" pitchFamily="49" charset="0"/>
              </a:rPr>
              <a:t> 9 8 6 7 6 2 6 6 1 6 0]</a:t>
            </a:r>
          </a:p>
          <a:p>
            <a:endParaRPr lang="en-US" sz="600" b="1" dirty="0">
              <a:latin typeface="Courier New" panose="02070309020205020404" pitchFamily="49" charset="0"/>
              <a:cs typeface="Courier New" panose="02070309020205020404" pitchFamily="49" charset="0"/>
            </a:endParaRPr>
          </a:p>
          <a:p>
            <a:endParaRPr lang="en-US" sz="600" b="1" dirty="0">
              <a:latin typeface="Courier New" panose="02070309020205020404" pitchFamily="49" charset="0"/>
              <a:cs typeface="Courier New" panose="02070309020205020404" pitchFamily="49" charset="0"/>
            </a:endParaRPr>
          </a:p>
          <a:p>
            <a:r>
              <a:rPr lang="en-US" sz="600" b="1" dirty="0">
                <a:latin typeface="Courier New" panose="02070309020205020404" pitchFamily="49" charset="0"/>
                <a:cs typeface="Courier New" panose="02070309020205020404" pitchFamily="49" charset="0"/>
              </a:rPr>
              <a:t>X[0]: [0 0 3 5 5 1 9 8 6 7 6 2 6 6 1 6] = </a:t>
            </a:r>
          </a:p>
          <a:p>
            <a:r>
              <a:rPr lang="en-US" sz="600" b="1" dirty="0">
                <a:latin typeface="Courier New" panose="02070309020205020404" pitchFamily="49" charset="0"/>
                <a:cs typeface="Courier New" panose="02070309020205020404" pitchFamily="49" charset="0"/>
              </a:rPr>
              <a:t>[[0, 0.2625601],  [1, 0.38167596],   [0, 0.75843567], </a:t>
            </a:r>
          </a:p>
          <a:p>
            <a:r>
              <a:rPr lang="en-US" sz="600" b="1" dirty="0">
                <a:latin typeface="Courier New" panose="02070309020205020404" pitchFamily="49" charset="0"/>
                <a:cs typeface="Courier New" panose="02070309020205020404" pitchFamily="49" charset="0"/>
              </a:rPr>
              <a:t> [0, 0.8912414],  </a:t>
            </a:r>
            <a:r>
              <a:rPr lang="en-US" sz="600" b="1" dirty="0">
                <a:solidFill>
                  <a:srgbClr val="FF0000"/>
                </a:solidFill>
                <a:latin typeface="Courier New" panose="02070309020205020404" pitchFamily="49" charset="0"/>
                <a:cs typeface="Courier New" panose="02070309020205020404" pitchFamily="49" charset="0"/>
              </a:rPr>
              <a:t>[9, 2.394792e-05]</a:t>
            </a:r>
            <a:r>
              <a:rPr lang="en-US" sz="600" b="1" dirty="0">
                <a:latin typeface="Courier New" panose="02070309020205020404" pitchFamily="49" charset="0"/>
                <a:cs typeface="Courier New" panose="02070309020205020404" pitchFamily="49" charset="0"/>
              </a:rPr>
              <a:t>, [0, 0.94694203], </a:t>
            </a:r>
          </a:p>
          <a:p>
            <a:r>
              <a:rPr lang="en-US" sz="600" b="1" dirty="0">
                <a:latin typeface="Courier New" panose="02070309020205020404" pitchFamily="49" charset="0"/>
                <a:cs typeface="Courier New" panose="02070309020205020404" pitchFamily="49" charset="0"/>
              </a:rPr>
              <a:t> [0, 0.9656691],  [0, 0.9686248],    [0, 0.9666971],</a:t>
            </a:r>
          </a:p>
          <a:p>
            <a:r>
              <a:rPr lang="en-US" sz="600" b="1" dirty="0">
                <a:latin typeface="Courier New" panose="02070309020205020404" pitchFamily="49" charset="0"/>
                <a:cs typeface="Courier New" panose="02070309020205020404" pitchFamily="49" charset="0"/>
              </a:rPr>
              <a:t> [0, 0.95213455], [0, 0.94981205],   [0, 0.93016535], </a:t>
            </a:r>
          </a:p>
          <a:p>
            <a:r>
              <a:rPr lang="en-US" sz="600" b="1" dirty="0">
                <a:latin typeface="Courier New" panose="02070309020205020404" pitchFamily="49" charset="0"/>
                <a:cs typeface="Courier New" panose="02070309020205020404" pitchFamily="49" charset="0"/>
              </a:rPr>
              <a:t> [0, 0.60129535], [0, 0.5417027],    [0, 0.6876041],</a:t>
            </a:r>
          </a:p>
          <a:p>
            <a:r>
              <a:rPr lang="en-US" sz="600" b="1" dirty="0">
                <a:latin typeface="Courier New" panose="02070309020205020404" pitchFamily="49" charset="0"/>
                <a:cs typeface="Courier New" panose="02070309020205020404" pitchFamily="49" charset="0"/>
              </a:rPr>
              <a:t> [0, 0.82936114]]</a:t>
            </a:r>
          </a:p>
          <a:p>
            <a:endParaRPr lang="en-US" sz="600" b="1" dirty="0">
              <a:latin typeface="Courier New" panose="02070309020205020404" pitchFamily="49" charset="0"/>
              <a:cs typeface="Courier New" panose="02070309020205020404" pitchFamily="49" charset="0"/>
            </a:endParaRPr>
          </a:p>
          <a:p>
            <a:r>
              <a:rPr lang="en-US" sz="600" b="1" dirty="0">
                <a:solidFill>
                  <a:srgbClr val="FF0000"/>
                </a:solidFill>
                <a:latin typeface="Courier New" panose="02070309020205020404" pitchFamily="49" charset="0"/>
                <a:cs typeface="Courier New" panose="02070309020205020404" pitchFamily="49" charset="0"/>
              </a:rPr>
              <a:t>Error at index [4]</a:t>
            </a:r>
          </a:p>
        </p:txBody>
      </p:sp>
    </p:spTree>
    <p:extLst>
      <p:ext uri="{BB962C8B-B14F-4D97-AF65-F5344CB8AC3E}">
        <p14:creationId xmlns:p14="http://schemas.microsoft.com/office/powerpoint/2010/main" val="171332566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1400" dirty="0">
                <a:solidFill>
                  <a:schemeClr val="tx2"/>
                </a:solidFill>
                <a:latin typeface="Arial" panose="020B0604020202020204" pitchFamily="34" charset="0"/>
                <a:cs typeface="Arial" panose="020B0604020202020204" pitchFamily="34" charset="0"/>
              </a:rPr>
              <a:t>Distributed Trace Analysis </a:t>
            </a:r>
            <a:br>
              <a:rPr lang="en-US" sz="1400" dirty="0">
                <a:solidFill>
                  <a:schemeClr val="tx2"/>
                </a:solidFill>
                <a:latin typeface="Arial" panose="020B0604020202020204" pitchFamily="34" charset="0"/>
                <a:cs typeface="Arial" panose="020B0604020202020204" pitchFamily="34" charset="0"/>
              </a:rPr>
            </a:br>
            <a:r>
              <a:rPr lang="en-US" sz="1400" b="0" dirty="0">
                <a:solidFill>
                  <a:schemeClr val="tx2"/>
                </a:solidFill>
                <a:latin typeface="Arial" panose="020B0604020202020204" pitchFamily="34" charset="0"/>
                <a:cs typeface="Arial" panose="020B0604020202020204" pitchFamily="34" charset="0"/>
              </a:rPr>
              <a:t>Why is trace analysis challenging? </a:t>
            </a:r>
          </a:p>
        </p:txBody>
      </p:sp>
      <p:sp>
        <p:nvSpPr>
          <p:cNvPr id="16" name="Rectangle 15"/>
          <p:cNvSpPr/>
          <p:nvPr/>
        </p:nvSpPr>
        <p:spPr>
          <a:xfrm>
            <a:off x="364966" y="2448579"/>
            <a:ext cx="1939132" cy="253916"/>
          </a:xfrm>
          <a:prstGeom prst="rect">
            <a:avLst/>
          </a:prstGeom>
        </p:spPr>
        <p:txBody>
          <a:bodyPr wrap="square">
            <a:spAutoFit/>
          </a:bodyPr>
          <a:lstStyle/>
          <a:p>
            <a:r>
              <a:rPr lang="en-US" sz="1050" b="1" dirty="0">
                <a:latin typeface="Arial" panose="020B0604020202020204" pitchFamily="34" charset="0"/>
                <a:cs typeface="Arial" panose="020B0604020202020204" pitchFamily="34" charset="0"/>
              </a:rPr>
              <a:t>2. Cache-Aside pattern</a:t>
            </a:r>
          </a:p>
        </p:txBody>
      </p:sp>
      <p:sp>
        <p:nvSpPr>
          <p:cNvPr id="187" name="Rectangle 186"/>
          <p:cNvSpPr/>
          <p:nvPr/>
        </p:nvSpPr>
        <p:spPr>
          <a:xfrm>
            <a:off x="364966" y="1106926"/>
            <a:ext cx="1308894" cy="261610"/>
          </a:xfrm>
          <a:prstGeom prst="rect">
            <a:avLst/>
          </a:prstGeom>
        </p:spPr>
        <p:txBody>
          <a:bodyPr wrap="square">
            <a:spAutoFit/>
          </a:bodyPr>
          <a:lstStyle/>
          <a:p>
            <a:r>
              <a:rPr lang="en-US" sz="1050" b="1" dirty="0">
                <a:latin typeface="Arial" panose="020B0604020202020204" pitchFamily="34" charset="0"/>
                <a:cs typeface="Arial" panose="020B0604020202020204" pitchFamily="34" charset="0"/>
              </a:rPr>
              <a:t>1. Retry pattern</a:t>
            </a:r>
          </a:p>
        </p:txBody>
      </p:sp>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5275" y="1457603"/>
            <a:ext cx="2040745" cy="707189"/>
          </a:xfrm>
          <a:prstGeom prst="rect">
            <a:avLst/>
          </a:prstGeom>
        </p:spPr>
      </p:pic>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288" y="2681986"/>
            <a:ext cx="1403032" cy="950773"/>
          </a:xfrm>
          <a:prstGeom prst="rect">
            <a:avLst/>
          </a:prstGeom>
        </p:spPr>
      </p:pic>
      <p:sp>
        <p:nvSpPr>
          <p:cNvPr id="26" name="Rectangle 25"/>
          <p:cNvSpPr/>
          <p:nvPr/>
        </p:nvSpPr>
        <p:spPr>
          <a:xfrm>
            <a:off x="2825854" y="1084734"/>
            <a:ext cx="3574946" cy="1323439"/>
          </a:xfrm>
          <a:prstGeom prst="rect">
            <a:avLst/>
          </a:prstGeom>
        </p:spPr>
        <p:txBody>
          <a:bodyPr wrap="square">
            <a:spAutoFit/>
          </a:bodyPr>
          <a:lstStyle/>
          <a:p>
            <a:r>
              <a:rPr lang="en-US" sz="800" b="1" dirty="0" err="1">
                <a:latin typeface="Courier New" panose="02070309020205020404" pitchFamily="49" charset="0"/>
                <a:cs typeface="Courier New" panose="02070309020205020404" pitchFamily="49" charset="0"/>
              </a:rPr>
              <a:t>n_tries</a:t>
            </a:r>
            <a:r>
              <a:rPr lang="en-US" sz="800" b="1" dirty="0">
                <a:latin typeface="Courier New" panose="02070309020205020404" pitchFamily="49" charset="0"/>
                <a:cs typeface="Courier New" panose="02070309020205020404" pitchFamily="49" charset="0"/>
              </a:rPr>
              <a:t> = 3</a:t>
            </a:r>
          </a:p>
          <a:p>
            <a:r>
              <a:rPr lang="en-US" sz="800" b="1" dirty="0">
                <a:solidFill>
                  <a:srgbClr val="0070C0"/>
                </a:solidFill>
                <a:latin typeface="Courier New" panose="02070309020205020404" pitchFamily="49" charset="0"/>
                <a:cs typeface="Courier New" panose="02070309020205020404" pitchFamily="49" charset="0"/>
              </a:rPr>
              <a:t>while</a:t>
            </a:r>
            <a:r>
              <a:rPr lang="en-US" sz="800" b="1" dirty="0">
                <a:latin typeface="Courier New" panose="02070309020205020404" pitchFamily="49" charset="0"/>
                <a:cs typeface="Courier New" panose="02070309020205020404" pitchFamily="49" charset="0"/>
              </a:rPr>
              <a:t> </a:t>
            </a:r>
            <a:r>
              <a:rPr lang="en-US" sz="800" b="1" dirty="0">
                <a:solidFill>
                  <a:srgbClr val="CF5211"/>
                </a:solidFill>
                <a:latin typeface="Courier New" panose="02070309020205020404" pitchFamily="49" charset="0"/>
                <a:cs typeface="Courier New" panose="02070309020205020404" pitchFamily="49" charset="0"/>
              </a:rPr>
              <a:t>True</a:t>
            </a:r>
            <a:r>
              <a:rPr lang="en-US" sz="800" b="1" dirty="0">
                <a:latin typeface="Courier New" panose="02070309020205020404" pitchFamily="49" charset="0"/>
                <a:cs typeface="Courier New" panose="02070309020205020404" pitchFamily="49" charset="0"/>
              </a:rPr>
              <a:t>:</a:t>
            </a:r>
          </a:p>
          <a:p>
            <a:r>
              <a:rPr lang="en-US" sz="800" b="1" dirty="0">
                <a:solidFill>
                  <a:srgbClr val="0070C0"/>
                </a:solidFill>
                <a:latin typeface="Courier New" panose="02070309020205020404" pitchFamily="49" charset="0"/>
                <a:cs typeface="Courier New" panose="02070309020205020404" pitchFamily="49" charset="0"/>
              </a:rPr>
              <a:t>  try</a:t>
            </a:r>
            <a:r>
              <a:rPr lang="en-US" sz="800" b="1" dirty="0">
                <a:latin typeface="Courier New" panose="02070309020205020404" pitchFamily="49" charset="0"/>
                <a:cs typeface="Courier New" panose="02070309020205020404" pitchFamily="49" charset="0"/>
              </a:rPr>
              <a:t>: </a:t>
            </a:r>
          </a:p>
          <a:p>
            <a:r>
              <a:rPr lang="en-US" sz="800" b="1" dirty="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ExecuteOperation</a:t>
            </a:r>
            <a:r>
              <a:rPr lang="en-US" sz="800" b="1" dirty="0">
                <a:latin typeface="Courier New" panose="02070309020205020404" pitchFamily="49" charset="0"/>
                <a:cs typeface="Courier New" panose="02070309020205020404" pitchFamily="49" charset="0"/>
              </a:rPr>
              <a:t>() </a:t>
            </a:r>
            <a:r>
              <a:rPr lang="en-US" sz="800" b="1" dirty="0">
                <a:solidFill>
                  <a:srgbClr val="009900"/>
                </a:solidFill>
                <a:latin typeface="Courier New" panose="02070309020205020404" pitchFamily="49" charset="0"/>
                <a:cs typeface="Courier New" panose="02070309020205020404" pitchFamily="49" charset="0"/>
              </a:rPr>
              <a:t># Success </a:t>
            </a:r>
          </a:p>
          <a:p>
            <a:r>
              <a:rPr lang="en-US" sz="800" b="1" dirty="0">
                <a:solidFill>
                  <a:srgbClr val="0070C0"/>
                </a:solidFill>
                <a:latin typeface="Courier New" panose="02070309020205020404" pitchFamily="49" charset="0"/>
                <a:cs typeface="Courier New" panose="02070309020205020404" pitchFamily="49" charset="0"/>
              </a:rPr>
              <a:t>     break</a:t>
            </a:r>
          </a:p>
          <a:p>
            <a:r>
              <a:rPr lang="en-US" sz="800" b="1" dirty="0">
                <a:solidFill>
                  <a:srgbClr val="0070C0"/>
                </a:solidFill>
                <a:latin typeface="Courier New" panose="02070309020205020404" pitchFamily="49" charset="0"/>
                <a:cs typeface="Courier New" panose="02070309020205020404" pitchFamily="49" charset="0"/>
              </a:rPr>
              <a:t>  except</a:t>
            </a:r>
            <a:r>
              <a:rPr lang="en-US" sz="800" b="1" dirty="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TimeoutException</a:t>
            </a:r>
            <a:r>
              <a:rPr lang="en-US" sz="800" b="1" dirty="0">
                <a:latin typeface="Courier New" panose="02070309020205020404" pitchFamily="49" charset="0"/>
                <a:cs typeface="Courier New" panose="02070309020205020404" pitchFamily="49" charset="0"/>
              </a:rPr>
              <a:t>:   </a:t>
            </a:r>
          </a:p>
          <a:p>
            <a:r>
              <a:rPr lang="en-US" sz="800" b="1" dirty="0">
                <a:latin typeface="Courier New" panose="02070309020205020404" pitchFamily="49" charset="0"/>
                <a:cs typeface="Courier New" panose="02070309020205020404" pitchFamily="49" charset="0"/>
              </a:rPr>
              <a:t>     </a:t>
            </a:r>
            <a:r>
              <a:rPr lang="en-US" sz="800" b="1" dirty="0">
                <a:solidFill>
                  <a:srgbClr val="0070C0"/>
                </a:solidFill>
                <a:latin typeface="Courier New" panose="02070309020205020404" pitchFamily="49" charset="0"/>
                <a:cs typeface="Courier New" panose="02070309020205020404" pitchFamily="49" charset="0"/>
              </a:rPr>
              <a:t>if</a:t>
            </a:r>
            <a:r>
              <a:rPr lang="en-US" sz="800" b="1" dirty="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n_tries</a:t>
            </a:r>
            <a:r>
              <a:rPr lang="en-US" sz="800" b="1" dirty="0">
                <a:latin typeface="Courier New" panose="02070309020205020404" pitchFamily="49" charset="0"/>
                <a:cs typeface="Courier New" panose="02070309020205020404" pitchFamily="49" charset="0"/>
              </a:rPr>
              <a:t> == 0:   </a:t>
            </a:r>
            <a:r>
              <a:rPr lang="en-US" sz="800" b="1" dirty="0">
                <a:solidFill>
                  <a:srgbClr val="009900"/>
                </a:solidFill>
                <a:latin typeface="Courier New" panose="02070309020205020404" pitchFamily="49" charset="0"/>
                <a:cs typeface="Courier New" panose="02070309020205020404" pitchFamily="49" charset="0"/>
              </a:rPr>
              <a:t># give up </a:t>
            </a:r>
          </a:p>
          <a:p>
            <a:r>
              <a:rPr lang="en-US" sz="800" b="1" dirty="0">
                <a:solidFill>
                  <a:srgbClr val="0070C0"/>
                </a:solidFill>
                <a:latin typeface="Courier New" panose="02070309020205020404" pitchFamily="49" charset="0"/>
                <a:cs typeface="Courier New" panose="02070309020205020404" pitchFamily="49" charset="0"/>
              </a:rPr>
              <a:t>       raise</a:t>
            </a:r>
            <a:r>
              <a:rPr lang="en-US" sz="800" b="1" dirty="0">
                <a:latin typeface="Courier New" panose="02070309020205020404" pitchFamily="49" charset="0"/>
                <a:cs typeface="Courier New" panose="02070309020205020404" pitchFamily="49" charset="0"/>
              </a:rPr>
              <a:t> Failure</a:t>
            </a:r>
          </a:p>
          <a:p>
            <a:r>
              <a:rPr lang="en-US" sz="800" b="1" dirty="0">
                <a:solidFill>
                  <a:srgbClr val="0070C0"/>
                </a:solidFill>
                <a:latin typeface="Courier New" panose="02070309020205020404" pitchFamily="49" charset="0"/>
                <a:cs typeface="Courier New" panose="02070309020205020404" pitchFamily="49" charset="0"/>
              </a:rPr>
              <a:t>     else</a:t>
            </a:r>
            <a:r>
              <a:rPr lang="en-US" sz="800" b="1" dirty="0">
                <a:latin typeface="Courier New" panose="02070309020205020404" pitchFamily="49" charset="0"/>
                <a:cs typeface="Courier New" panose="02070309020205020404" pitchFamily="49" charset="0"/>
              </a:rPr>
              <a:t>:</a:t>
            </a:r>
          </a:p>
          <a:p>
            <a:r>
              <a:rPr lang="en-US" sz="800" b="1" dirty="0">
                <a:latin typeface="Courier New" panose="02070309020205020404" pitchFamily="49" charset="0"/>
                <a:cs typeface="Courier New" panose="02070309020205020404" pitchFamily="49" charset="0"/>
              </a:rPr>
              <a:t>       sleep(1000) </a:t>
            </a:r>
            <a:r>
              <a:rPr lang="en-US" sz="800" b="1" dirty="0">
                <a:solidFill>
                  <a:srgbClr val="009900"/>
                </a:solidFill>
                <a:latin typeface="Courier New" panose="02070309020205020404" pitchFamily="49" charset="0"/>
                <a:cs typeface="Courier New" panose="02070309020205020404" pitchFamily="49" charset="0"/>
              </a:rPr>
              <a:t># Wait until retrying the call</a:t>
            </a:r>
            <a:endParaRPr lang="en-US" sz="800" b="1" dirty="0">
              <a:latin typeface="Courier New" panose="02070309020205020404" pitchFamily="49" charset="0"/>
              <a:cs typeface="Courier New" panose="02070309020205020404" pitchFamily="49" charset="0"/>
            </a:endParaRPr>
          </a:p>
        </p:txBody>
      </p:sp>
      <p:sp>
        <p:nvSpPr>
          <p:cNvPr id="27" name="Rectangle 26"/>
          <p:cNvSpPr/>
          <p:nvPr/>
        </p:nvSpPr>
        <p:spPr>
          <a:xfrm>
            <a:off x="2201014" y="2875771"/>
            <a:ext cx="4321706" cy="584775"/>
          </a:xfrm>
          <a:prstGeom prst="rect">
            <a:avLst/>
          </a:prstGeom>
        </p:spPr>
        <p:txBody>
          <a:bodyPr wrap="square">
            <a:spAutoFit/>
          </a:bodyPr>
          <a:lstStyle/>
          <a:p>
            <a:r>
              <a:rPr lang="en-US" sz="800" b="1" dirty="0">
                <a:latin typeface="Courier New" panose="02070309020205020404" pitchFamily="49" charset="0"/>
                <a:cs typeface="Courier New" panose="02070309020205020404" pitchFamily="49" charset="0"/>
              </a:rPr>
              <a:t>v = </a:t>
            </a:r>
            <a:r>
              <a:rPr lang="en-US" sz="800" b="1" dirty="0" err="1">
                <a:latin typeface="Courier New" panose="02070309020205020404" pitchFamily="49" charset="0"/>
                <a:cs typeface="Courier New" panose="02070309020205020404" pitchFamily="49" charset="0"/>
              </a:rPr>
              <a:t>cache.get</a:t>
            </a:r>
            <a:r>
              <a:rPr lang="en-US" sz="800" b="1" dirty="0">
                <a:latin typeface="Courier New" panose="02070309020205020404" pitchFamily="49" charset="0"/>
                <a:cs typeface="Courier New" panose="02070309020205020404" pitchFamily="49" charset="0"/>
              </a:rPr>
              <a:t>(k)</a:t>
            </a:r>
          </a:p>
          <a:p>
            <a:r>
              <a:rPr lang="en-US" sz="800" b="1" dirty="0">
                <a:solidFill>
                  <a:srgbClr val="0070C0"/>
                </a:solidFill>
                <a:latin typeface="Courier New" panose="02070309020205020404" pitchFamily="49" charset="0"/>
                <a:cs typeface="Courier New" panose="02070309020205020404" pitchFamily="49" charset="0"/>
              </a:rPr>
              <a:t>if</a:t>
            </a:r>
            <a:r>
              <a:rPr lang="en-US" sz="800" b="1" dirty="0">
                <a:latin typeface="Courier New" panose="02070309020205020404" pitchFamily="49" charset="0"/>
                <a:cs typeface="Courier New" panose="02070309020205020404" pitchFamily="49" charset="0"/>
              </a:rPr>
              <a:t> v == </a:t>
            </a:r>
            <a:r>
              <a:rPr lang="en-US" sz="800" b="1" dirty="0">
                <a:solidFill>
                  <a:srgbClr val="CF5211"/>
                </a:solidFill>
                <a:latin typeface="Courier New" panose="02070309020205020404" pitchFamily="49" charset="0"/>
                <a:cs typeface="Courier New" panose="02070309020205020404" pitchFamily="49" charset="0"/>
              </a:rPr>
              <a:t>None</a:t>
            </a:r>
            <a:r>
              <a:rPr lang="en-US" sz="800" b="1" dirty="0">
                <a:latin typeface="Courier New" panose="02070309020205020404" pitchFamily="49" charset="0"/>
                <a:cs typeface="Courier New" panose="02070309020205020404" pitchFamily="49" charset="0"/>
              </a:rPr>
              <a:t>:       </a:t>
            </a:r>
            <a:r>
              <a:rPr lang="en-US" sz="800" b="1" dirty="0">
                <a:solidFill>
                  <a:srgbClr val="009900"/>
                </a:solidFill>
                <a:latin typeface="Courier New" panose="02070309020205020404" pitchFamily="49" charset="0"/>
                <a:cs typeface="Courier New" panose="02070309020205020404" pitchFamily="49" charset="0"/>
              </a:rPr>
              <a:t># Check if the item is in the cache</a:t>
            </a:r>
          </a:p>
          <a:p>
            <a:r>
              <a:rPr lang="en-US" sz="800" b="1" dirty="0">
                <a:latin typeface="Courier New" panose="02070309020205020404" pitchFamily="49" charset="0"/>
                <a:cs typeface="Courier New" panose="02070309020205020404" pitchFamily="49" charset="0"/>
              </a:rPr>
              <a:t>   v = </a:t>
            </a:r>
            <a:r>
              <a:rPr lang="en-US" sz="800" b="1" dirty="0" err="1">
                <a:latin typeface="Courier New" panose="02070309020205020404" pitchFamily="49" charset="0"/>
                <a:cs typeface="Courier New" panose="02070309020205020404" pitchFamily="49" charset="0"/>
              </a:rPr>
              <a:t>store.get</a:t>
            </a:r>
            <a:r>
              <a:rPr lang="en-US" sz="800" b="1" dirty="0">
                <a:latin typeface="Courier New" panose="02070309020205020404" pitchFamily="49" charset="0"/>
                <a:cs typeface="Courier New" panose="02070309020205020404" pitchFamily="49" charset="0"/>
              </a:rPr>
              <a:t>(k) </a:t>
            </a:r>
            <a:r>
              <a:rPr lang="en-US" sz="800" b="1" dirty="0">
                <a:solidFill>
                  <a:srgbClr val="009900"/>
                </a:solidFill>
                <a:latin typeface="Courier New" panose="02070309020205020404" pitchFamily="49" charset="0"/>
                <a:cs typeface="Courier New" panose="02070309020205020404" pitchFamily="49" charset="0"/>
              </a:rPr>
              <a:t># If not in cache, read from data store</a:t>
            </a:r>
          </a:p>
          <a:p>
            <a:r>
              <a:rPr lang="en-US" sz="800" b="1" dirty="0">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cache.put</a:t>
            </a:r>
            <a:r>
              <a:rPr lang="en-US" sz="800" b="1" dirty="0">
                <a:latin typeface="Courier New" panose="02070309020205020404" pitchFamily="49" charset="0"/>
                <a:cs typeface="Courier New" panose="02070309020205020404" pitchFamily="49" charset="0"/>
              </a:rPr>
              <a:t>(k, v) </a:t>
            </a:r>
            <a:r>
              <a:rPr lang="en-US" sz="800" b="1" dirty="0">
                <a:solidFill>
                  <a:srgbClr val="009900"/>
                </a:solidFill>
                <a:latin typeface="Courier New" panose="02070309020205020404" pitchFamily="49" charset="0"/>
                <a:cs typeface="Courier New" panose="02070309020205020404" pitchFamily="49" charset="0"/>
              </a:rPr>
              <a:t># Put a copy of the item into the cache</a:t>
            </a:r>
            <a:endParaRPr lang="en-US" sz="800" b="1" dirty="0">
              <a:latin typeface="Courier New" panose="02070309020205020404" pitchFamily="49" charset="0"/>
              <a:cs typeface="Courier New" panose="02070309020205020404" pitchFamily="49" charset="0"/>
            </a:endParaRPr>
          </a:p>
        </p:txBody>
      </p:sp>
      <p:sp>
        <p:nvSpPr>
          <p:cNvPr id="188" name="Rectangle 187"/>
          <p:cNvSpPr/>
          <p:nvPr/>
        </p:nvSpPr>
        <p:spPr>
          <a:xfrm>
            <a:off x="364966" y="3747152"/>
            <a:ext cx="1815148" cy="253916"/>
          </a:xfrm>
          <a:prstGeom prst="rect">
            <a:avLst/>
          </a:prstGeom>
        </p:spPr>
        <p:txBody>
          <a:bodyPr wrap="square">
            <a:spAutoFit/>
          </a:bodyPr>
          <a:lstStyle/>
          <a:p>
            <a:r>
              <a:rPr lang="en-US" sz="1050" b="1" dirty="0">
                <a:latin typeface="Arial" panose="020B0604020202020204" pitchFamily="34" charset="0"/>
                <a:cs typeface="Arial" panose="020B0604020202020204" pitchFamily="34" charset="0"/>
              </a:rPr>
              <a:t>3. One-to-many </a:t>
            </a:r>
            <a:r>
              <a:rPr lang="en-US" sz="1050" b="1" dirty="0" err="1">
                <a:latin typeface="Arial" panose="020B0604020202020204" pitchFamily="34" charset="0"/>
                <a:cs typeface="Arial" panose="020B0604020202020204" pitchFamily="34" charset="0"/>
              </a:rPr>
              <a:t>subcalls</a:t>
            </a:r>
            <a:endParaRPr lang="en-US" sz="1050" b="1" dirty="0">
              <a:latin typeface="Arial" panose="020B0604020202020204" pitchFamily="34" charset="0"/>
              <a:cs typeface="Arial" panose="020B0604020202020204" pitchFamily="34" charset="0"/>
            </a:endParaRPr>
          </a:p>
        </p:txBody>
      </p:sp>
      <p:sp>
        <p:nvSpPr>
          <p:cNvPr id="189" name="Rectangle 188"/>
          <p:cNvSpPr/>
          <p:nvPr/>
        </p:nvSpPr>
        <p:spPr>
          <a:xfrm>
            <a:off x="2180114" y="3929096"/>
            <a:ext cx="3722209" cy="830997"/>
          </a:xfrm>
          <a:prstGeom prst="rect">
            <a:avLst/>
          </a:prstGeom>
        </p:spPr>
        <p:txBody>
          <a:bodyPr wrap="square">
            <a:spAutoFit/>
          </a:bodyPr>
          <a:lstStyle/>
          <a:p>
            <a:r>
              <a:rPr lang="nn-NO" sz="800" b="1" dirty="0">
                <a:latin typeface="Courier New" panose="02070309020205020404" pitchFamily="49" charset="0"/>
                <a:cs typeface="Courier New" panose="02070309020205020404" pitchFamily="49" charset="0"/>
              </a:rPr>
              <a:t>@app.route('/servers/&lt;int:user_id&gt;/&lt;int:number&gt;')</a:t>
            </a:r>
          </a:p>
          <a:p>
            <a:r>
              <a:rPr lang="nn-NO" sz="800" b="1" dirty="0">
                <a:solidFill>
                  <a:srgbClr val="0070C0"/>
                </a:solidFill>
                <a:latin typeface="Courier New" panose="02070309020205020404" pitchFamily="49" charset="0"/>
                <a:cs typeface="Courier New" panose="02070309020205020404" pitchFamily="49" charset="0"/>
              </a:rPr>
              <a:t>def</a:t>
            </a:r>
            <a:r>
              <a:rPr lang="nn-NO" sz="800" b="1" dirty="0">
                <a:latin typeface="Courier New" panose="02070309020205020404" pitchFamily="49" charset="0"/>
                <a:cs typeface="Courier New" panose="02070309020205020404" pitchFamily="49" charset="0"/>
              </a:rPr>
              <a:t> create(user_id, number):</a:t>
            </a:r>
          </a:p>
          <a:p>
            <a:r>
              <a:rPr lang="nn-NO" sz="800" b="1" dirty="0">
                <a:latin typeface="Courier New" panose="02070309020205020404" pitchFamily="49" charset="0"/>
                <a:cs typeface="Courier New" panose="02070309020205020404" pitchFamily="49" charset="0"/>
              </a:rPr>
              <a:t>  </a:t>
            </a:r>
            <a:r>
              <a:rPr lang="nn-NO" sz="800" b="1" dirty="0">
                <a:solidFill>
                  <a:srgbClr val="0070C0"/>
                </a:solidFill>
                <a:latin typeface="Courier New" panose="02070309020205020404" pitchFamily="49" charset="0"/>
                <a:cs typeface="Courier New" panose="02070309020205020404" pitchFamily="49" charset="0"/>
              </a:rPr>
              <a:t>for</a:t>
            </a:r>
            <a:r>
              <a:rPr lang="nn-NO" sz="800" b="1" dirty="0">
                <a:latin typeface="Courier New" panose="02070309020205020404" pitchFamily="49" charset="0"/>
                <a:cs typeface="Courier New" panose="02070309020205020404" pitchFamily="49" charset="0"/>
              </a:rPr>
              <a:t> i </a:t>
            </a:r>
            <a:r>
              <a:rPr lang="nn-NO" sz="800" b="1" dirty="0">
                <a:solidFill>
                  <a:srgbClr val="0070C0"/>
                </a:solidFill>
                <a:latin typeface="Courier New" panose="02070309020205020404" pitchFamily="49" charset="0"/>
                <a:cs typeface="Courier New" panose="02070309020205020404" pitchFamily="49" charset="0"/>
              </a:rPr>
              <a:t>in</a:t>
            </a:r>
            <a:r>
              <a:rPr lang="nn-NO" sz="800" b="1" dirty="0">
                <a:latin typeface="Courier New" panose="02070309020205020404" pitchFamily="49" charset="0"/>
                <a:cs typeface="Courier New" panose="02070309020205020404" pitchFamily="49" charset="0"/>
              </a:rPr>
              <a:t> range(number):</a:t>
            </a:r>
          </a:p>
          <a:p>
            <a:r>
              <a:rPr lang="nn-NO" sz="800" b="1" dirty="0">
                <a:latin typeface="Courier New" panose="02070309020205020404" pitchFamily="49" charset="0"/>
                <a:cs typeface="Courier New" panose="02070309020205020404" pitchFamily="49" charset="0"/>
              </a:rPr>
              <a:t>     authentication(user_id)</a:t>
            </a:r>
          </a:p>
          <a:p>
            <a:r>
              <a:rPr lang="nn-NO" sz="800" b="1" dirty="0">
                <a:latin typeface="Courier New" panose="02070309020205020404" pitchFamily="49" charset="0"/>
                <a:cs typeface="Courier New" panose="02070309020205020404" pitchFamily="49" charset="0"/>
              </a:rPr>
              <a:t>     </a:t>
            </a:r>
            <a:r>
              <a:rPr lang="en-US" sz="800" b="1" dirty="0">
                <a:solidFill>
                  <a:srgbClr val="009900"/>
                </a:solidFill>
                <a:latin typeface="Courier New" panose="02070309020205020404" pitchFamily="49" charset="0"/>
                <a:cs typeface="Courier New" panose="02070309020205020404" pitchFamily="49" charset="0"/>
              </a:rPr>
              <a:t># Call remote </a:t>
            </a:r>
            <a:r>
              <a:rPr lang="en-US" sz="800" b="1" dirty="0" err="1">
                <a:solidFill>
                  <a:srgbClr val="009900"/>
                </a:solidFill>
                <a:latin typeface="Courier New" panose="02070309020205020404" pitchFamily="49" charset="0"/>
                <a:cs typeface="Courier New" panose="02070309020205020404" pitchFamily="49" charset="0"/>
              </a:rPr>
              <a:t>microservice</a:t>
            </a:r>
            <a:r>
              <a:rPr lang="en-US" sz="800" b="1" dirty="0">
                <a:solidFill>
                  <a:srgbClr val="009900"/>
                </a:solidFill>
                <a:latin typeface="Courier New" panose="02070309020205020404" pitchFamily="49" charset="0"/>
                <a:cs typeface="Courier New" panose="02070309020205020404" pitchFamily="49" charset="0"/>
              </a:rPr>
              <a:t> to create a server</a:t>
            </a:r>
          </a:p>
          <a:p>
            <a:r>
              <a:rPr lang="en-US" sz="800" b="1" dirty="0">
                <a:solidFill>
                  <a:srgbClr val="0070C0"/>
                </a:solidFill>
                <a:latin typeface="Courier New" panose="02070309020205020404" pitchFamily="49" charset="0"/>
                <a:cs typeface="Courier New" panose="02070309020205020404" pitchFamily="49" charset="0"/>
              </a:rPr>
              <a:t>     </a:t>
            </a:r>
            <a:r>
              <a:rPr lang="en-US" sz="800" b="1" dirty="0" err="1">
                <a:latin typeface="Courier New" panose="02070309020205020404" pitchFamily="49" charset="0"/>
                <a:cs typeface="Courier New" panose="02070309020205020404" pitchFamily="49" charset="0"/>
              </a:rPr>
              <a:t>rpc.create_server</a:t>
            </a:r>
            <a:r>
              <a:rPr lang="en-US" sz="800" b="1" dirty="0">
                <a:latin typeface="Courier New" panose="02070309020205020404" pitchFamily="49" charset="0"/>
                <a:cs typeface="Courier New" panose="02070309020205020404" pitchFamily="49" charset="0"/>
              </a:rPr>
              <a:t>()</a:t>
            </a:r>
            <a:endParaRPr lang="en-US" sz="800" b="1" dirty="0">
              <a:solidFill>
                <a:srgbClr val="009900"/>
              </a:solidFill>
              <a:latin typeface="Courier New" panose="02070309020205020404" pitchFamily="49" charset="0"/>
              <a:cs typeface="Courier New" panose="02070309020205020404" pitchFamily="49" charset="0"/>
            </a:endParaRPr>
          </a:p>
        </p:txBody>
      </p:sp>
      <p:sp>
        <p:nvSpPr>
          <p:cNvPr id="28" name="Rectangle 27"/>
          <p:cNvSpPr/>
          <p:nvPr/>
        </p:nvSpPr>
        <p:spPr>
          <a:xfrm>
            <a:off x="686431" y="4321511"/>
            <a:ext cx="198120" cy="1524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p:cNvSpPr/>
          <p:nvPr/>
        </p:nvSpPr>
        <p:spPr>
          <a:xfrm>
            <a:off x="1334532" y="4065742"/>
            <a:ext cx="198120" cy="1524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p:cNvSpPr/>
          <p:nvPr/>
        </p:nvSpPr>
        <p:spPr>
          <a:xfrm>
            <a:off x="1334532" y="4283411"/>
            <a:ext cx="198120" cy="1524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p:cNvSpPr/>
          <p:nvPr/>
        </p:nvSpPr>
        <p:spPr>
          <a:xfrm>
            <a:off x="1334532" y="4592751"/>
            <a:ext cx="198120" cy="1524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a:stCxn id="191" idx="2"/>
            <a:endCxn id="192" idx="0"/>
          </p:cNvCxnSpPr>
          <p:nvPr/>
        </p:nvCxnSpPr>
        <p:spPr>
          <a:xfrm>
            <a:off x="1433592" y="4435811"/>
            <a:ext cx="0" cy="156940"/>
          </a:xfrm>
          <a:prstGeom prst="line">
            <a:avLst/>
          </a:prstGeom>
          <a:ln>
            <a:solidFill>
              <a:srgbClr val="00B0F0"/>
            </a:solidFill>
            <a:prstDash val="sysDot"/>
          </a:ln>
        </p:spPr>
        <p:style>
          <a:lnRef idx="1">
            <a:schemeClr val="dk1"/>
          </a:lnRef>
          <a:fillRef idx="0">
            <a:schemeClr val="dk1"/>
          </a:fillRef>
          <a:effectRef idx="0">
            <a:schemeClr val="dk1"/>
          </a:effectRef>
          <a:fontRef idx="minor">
            <a:schemeClr val="tx1"/>
          </a:fontRef>
        </p:style>
      </p:cxnSp>
      <p:cxnSp>
        <p:nvCxnSpPr>
          <p:cNvPr id="33" name="Elbow Connector 32"/>
          <p:cNvCxnSpPr>
            <a:stCxn id="28" idx="3"/>
            <a:endCxn id="190" idx="1"/>
          </p:cNvCxnSpPr>
          <p:nvPr/>
        </p:nvCxnSpPr>
        <p:spPr>
          <a:xfrm flipV="1">
            <a:off x="884551" y="4141942"/>
            <a:ext cx="449981" cy="255769"/>
          </a:xfrm>
          <a:prstGeom prst="bentConnector3">
            <a:avLst/>
          </a:prstGeom>
          <a:ln w="6350">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193" name="Elbow Connector 192"/>
          <p:cNvCxnSpPr>
            <a:stCxn id="28" idx="3"/>
            <a:endCxn id="191" idx="1"/>
          </p:cNvCxnSpPr>
          <p:nvPr/>
        </p:nvCxnSpPr>
        <p:spPr>
          <a:xfrm flipV="1">
            <a:off x="884551" y="4359611"/>
            <a:ext cx="449981" cy="38100"/>
          </a:xfrm>
          <a:prstGeom prst="bentConnector3">
            <a:avLst/>
          </a:prstGeom>
          <a:ln w="6350">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194" name="Elbow Connector 193"/>
          <p:cNvCxnSpPr>
            <a:stCxn id="28" idx="3"/>
            <a:endCxn id="192" idx="1"/>
          </p:cNvCxnSpPr>
          <p:nvPr/>
        </p:nvCxnSpPr>
        <p:spPr>
          <a:xfrm>
            <a:off x="884551" y="4397711"/>
            <a:ext cx="449981" cy="271240"/>
          </a:xfrm>
          <a:prstGeom prst="bentConnector3">
            <a:avLst/>
          </a:prstGeom>
          <a:ln w="6350">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p:cNvCxnSpPr>
            <a:endCxn id="28" idx="1"/>
          </p:cNvCxnSpPr>
          <p:nvPr/>
        </p:nvCxnSpPr>
        <p:spPr>
          <a:xfrm>
            <a:off x="405275" y="4397711"/>
            <a:ext cx="281156" cy="0"/>
          </a:xfrm>
          <a:prstGeom prst="straightConnector1">
            <a:avLst/>
          </a:prstGeom>
          <a:ln w="6350">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44" name="TextBox 43"/>
          <p:cNvSpPr txBox="1"/>
          <p:nvPr/>
        </p:nvSpPr>
        <p:spPr>
          <a:xfrm>
            <a:off x="6522720" y="1431002"/>
            <a:ext cx="1952329" cy="830997"/>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T1: A, B, </a:t>
            </a:r>
            <a:r>
              <a:rPr lang="en-US" sz="1200" dirty="0">
                <a:solidFill>
                  <a:srgbClr val="0070C0"/>
                </a:solidFill>
                <a:latin typeface="Arial" panose="020B0604020202020204" pitchFamily="34" charset="0"/>
                <a:cs typeface="Arial" panose="020B0604020202020204" pitchFamily="34" charset="0"/>
              </a:rPr>
              <a:t>C,</a:t>
            </a:r>
            <a:r>
              <a:rPr lang="en-US" sz="1200" dirty="0">
                <a:latin typeface="Arial" panose="020B0604020202020204" pitchFamily="34" charset="0"/>
                <a:cs typeface="Arial" panose="020B0604020202020204" pitchFamily="34" charset="0"/>
              </a:rPr>
              <a:t> D, E, …</a:t>
            </a:r>
          </a:p>
          <a:p>
            <a:r>
              <a:rPr lang="en-US" sz="1200" dirty="0">
                <a:latin typeface="Arial" panose="020B0604020202020204" pitchFamily="34" charset="0"/>
                <a:cs typeface="Arial" panose="020B0604020202020204" pitchFamily="34" charset="0"/>
              </a:rPr>
              <a:t>T2: A, B, </a:t>
            </a:r>
            <a:r>
              <a:rPr lang="en-US" sz="1200" dirty="0">
                <a:solidFill>
                  <a:srgbClr val="0070C0"/>
                </a:solidFill>
                <a:latin typeface="Arial" panose="020B0604020202020204" pitchFamily="34" charset="0"/>
                <a:cs typeface="Arial" panose="020B0604020202020204" pitchFamily="34" charset="0"/>
              </a:rPr>
              <a:t>C, C</a:t>
            </a:r>
            <a:r>
              <a:rPr lang="en-US" sz="1200" dirty="0">
                <a:latin typeface="Arial" panose="020B0604020202020204" pitchFamily="34" charset="0"/>
                <a:cs typeface="Arial" panose="020B0604020202020204" pitchFamily="34" charset="0"/>
              </a:rPr>
              <a:t>, D, E, …. </a:t>
            </a:r>
          </a:p>
          <a:p>
            <a:r>
              <a:rPr lang="en-US" sz="1200" dirty="0">
                <a:latin typeface="Arial" panose="020B0604020202020204" pitchFamily="34" charset="0"/>
                <a:cs typeface="Arial" panose="020B0604020202020204" pitchFamily="34" charset="0"/>
              </a:rPr>
              <a:t>T3: A, B, </a:t>
            </a:r>
            <a:r>
              <a:rPr lang="en-US" sz="1200" dirty="0">
                <a:solidFill>
                  <a:srgbClr val="0070C0"/>
                </a:solidFill>
                <a:latin typeface="Arial" panose="020B0604020202020204" pitchFamily="34" charset="0"/>
                <a:cs typeface="Arial" panose="020B0604020202020204" pitchFamily="34" charset="0"/>
              </a:rPr>
              <a:t>C, C, C</a:t>
            </a:r>
            <a:r>
              <a:rPr lang="en-US" sz="1200" dirty="0">
                <a:latin typeface="Arial" panose="020B0604020202020204" pitchFamily="34" charset="0"/>
                <a:cs typeface="Arial" panose="020B0604020202020204" pitchFamily="34" charset="0"/>
              </a:rPr>
              <a:t>, D, E, …</a:t>
            </a:r>
          </a:p>
          <a:p>
            <a:r>
              <a:rPr lang="en-US" sz="1200" dirty="0">
                <a:latin typeface="Arial" panose="020B0604020202020204" pitchFamily="34" charset="0"/>
                <a:cs typeface="Arial" panose="020B0604020202020204" pitchFamily="34" charset="0"/>
              </a:rPr>
              <a:t>T4: A, B, </a:t>
            </a:r>
            <a:r>
              <a:rPr lang="en-US" sz="1200" dirty="0">
                <a:solidFill>
                  <a:srgbClr val="0070C0"/>
                </a:solidFill>
                <a:latin typeface="Arial" panose="020B0604020202020204" pitchFamily="34" charset="0"/>
                <a:cs typeface="Arial" panose="020B0604020202020204" pitchFamily="34" charset="0"/>
              </a:rPr>
              <a:t>C, C, C</a:t>
            </a:r>
            <a:r>
              <a:rPr lang="en-US" sz="1200" dirty="0">
                <a:latin typeface="Arial" panose="020B0604020202020204" pitchFamily="34" charset="0"/>
                <a:cs typeface="Arial" panose="020B0604020202020204" pitchFamily="34" charset="0"/>
              </a:rPr>
              <a:t>, </a:t>
            </a:r>
            <a:r>
              <a:rPr lang="en-US" sz="1200" dirty="0">
                <a:solidFill>
                  <a:srgbClr val="009900"/>
                </a:solidFill>
                <a:latin typeface="Arial" panose="020B0604020202020204" pitchFamily="34" charset="0"/>
                <a:cs typeface="Arial" panose="020B0604020202020204" pitchFamily="34" charset="0"/>
              </a:rPr>
              <a:t>Z</a:t>
            </a:r>
          </a:p>
        </p:txBody>
      </p:sp>
      <p:sp>
        <p:nvSpPr>
          <p:cNvPr id="195" name="TextBox 194"/>
          <p:cNvSpPr txBox="1"/>
          <p:nvPr/>
        </p:nvSpPr>
        <p:spPr>
          <a:xfrm>
            <a:off x="6522720" y="2958705"/>
            <a:ext cx="1557991" cy="461665"/>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T1: </a:t>
            </a:r>
            <a:r>
              <a:rPr lang="en-US" sz="1200" dirty="0">
                <a:solidFill>
                  <a:srgbClr val="0070C0"/>
                </a:solidFill>
                <a:latin typeface="Arial" panose="020B0604020202020204" pitchFamily="34" charset="0"/>
                <a:cs typeface="Arial" panose="020B0604020202020204" pitchFamily="34" charset="0"/>
              </a:rPr>
              <a:t>A, </a:t>
            </a:r>
            <a:r>
              <a:rPr lang="en-US" sz="1200" dirty="0">
                <a:solidFill>
                  <a:srgbClr val="009900"/>
                </a:solidFill>
                <a:latin typeface="Arial" panose="020B0604020202020204" pitchFamily="34" charset="0"/>
                <a:cs typeface="Arial" panose="020B0604020202020204" pitchFamily="34" charset="0"/>
              </a:rPr>
              <a:t>B,</a:t>
            </a:r>
            <a:r>
              <a:rPr lang="en-US" sz="1200" dirty="0">
                <a:solidFill>
                  <a:srgbClr val="0070C0"/>
                </a:solidFill>
                <a:latin typeface="Arial" panose="020B0604020202020204" pitchFamily="34" charset="0"/>
                <a:cs typeface="Arial" panose="020B0604020202020204" pitchFamily="34" charset="0"/>
              </a:rPr>
              <a:t> C, </a:t>
            </a:r>
            <a:r>
              <a:rPr lang="en-US" sz="1200" dirty="0">
                <a:latin typeface="Arial" panose="020B0604020202020204" pitchFamily="34" charset="0"/>
                <a:cs typeface="Arial" panose="020B0604020202020204" pitchFamily="34" charset="0"/>
              </a:rPr>
              <a:t>D, E, …</a:t>
            </a:r>
          </a:p>
          <a:p>
            <a:r>
              <a:rPr lang="en-US" sz="1200" dirty="0">
                <a:latin typeface="Arial" panose="020B0604020202020204" pitchFamily="34" charset="0"/>
                <a:cs typeface="Arial" panose="020B0604020202020204" pitchFamily="34" charset="0"/>
              </a:rPr>
              <a:t>T1: </a:t>
            </a:r>
            <a:r>
              <a:rPr lang="en-US" sz="1200" dirty="0">
                <a:solidFill>
                  <a:srgbClr val="0070C0"/>
                </a:solidFill>
                <a:latin typeface="Arial" panose="020B0604020202020204" pitchFamily="34" charset="0"/>
                <a:cs typeface="Arial" panose="020B0604020202020204" pitchFamily="34" charset="0"/>
              </a:rPr>
              <a:t>A, C, </a:t>
            </a:r>
            <a:r>
              <a:rPr lang="en-US" sz="1200" dirty="0">
                <a:latin typeface="Arial" panose="020B0604020202020204" pitchFamily="34" charset="0"/>
                <a:cs typeface="Arial" panose="020B0604020202020204" pitchFamily="34" charset="0"/>
              </a:rPr>
              <a:t>D, E, …</a:t>
            </a:r>
          </a:p>
        </p:txBody>
      </p:sp>
      <p:sp>
        <p:nvSpPr>
          <p:cNvPr id="196" name="TextBox 195"/>
          <p:cNvSpPr txBox="1"/>
          <p:nvPr/>
        </p:nvSpPr>
        <p:spPr>
          <a:xfrm>
            <a:off x="6522720" y="3929096"/>
            <a:ext cx="2149499" cy="830997"/>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T1: A, B, </a:t>
            </a:r>
            <a:r>
              <a:rPr lang="en-US" sz="1200" dirty="0">
                <a:solidFill>
                  <a:srgbClr val="0070C0"/>
                </a:solidFill>
                <a:latin typeface="Arial" panose="020B0604020202020204" pitchFamily="34" charset="0"/>
                <a:cs typeface="Arial" panose="020B0604020202020204" pitchFamily="34" charset="0"/>
              </a:rPr>
              <a:t>C</a:t>
            </a:r>
            <a:r>
              <a:rPr lang="en-US" sz="1200" dirty="0">
                <a:latin typeface="Arial" panose="020B0604020202020204" pitchFamily="34" charset="0"/>
                <a:cs typeface="Arial" panose="020B0604020202020204" pitchFamily="34" charset="0"/>
              </a:rPr>
              <a:t>, D, E, …</a:t>
            </a:r>
          </a:p>
          <a:p>
            <a:r>
              <a:rPr lang="en-US" sz="1200" dirty="0">
                <a:latin typeface="Arial" panose="020B0604020202020204" pitchFamily="34" charset="0"/>
                <a:cs typeface="Arial" panose="020B0604020202020204" pitchFamily="34" charset="0"/>
              </a:rPr>
              <a:t>T2: A, B, </a:t>
            </a:r>
            <a:r>
              <a:rPr lang="en-US" sz="1200" dirty="0">
                <a:solidFill>
                  <a:srgbClr val="0070C0"/>
                </a:solidFill>
                <a:latin typeface="Arial" panose="020B0604020202020204" pitchFamily="34" charset="0"/>
                <a:cs typeface="Arial" panose="020B0604020202020204" pitchFamily="34" charset="0"/>
              </a:rPr>
              <a:t>C, </a:t>
            </a:r>
            <a:r>
              <a:rPr lang="en-US" sz="1200" dirty="0">
                <a:solidFill>
                  <a:srgbClr val="009900"/>
                </a:solidFill>
                <a:latin typeface="Arial" panose="020B0604020202020204" pitchFamily="34" charset="0"/>
                <a:cs typeface="Arial" panose="020B0604020202020204" pitchFamily="34" charset="0"/>
              </a:rPr>
              <a:t>C</a:t>
            </a:r>
            <a:r>
              <a:rPr lang="en-US" sz="1200" dirty="0">
                <a:latin typeface="Arial" panose="020B0604020202020204" pitchFamily="34" charset="0"/>
                <a:cs typeface="Arial" panose="020B0604020202020204" pitchFamily="34" charset="0"/>
              </a:rPr>
              <a:t>, D, E, …. </a:t>
            </a:r>
          </a:p>
          <a:p>
            <a:r>
              <a:rPr lang="en-US" sz="1200" dirty="0">
                <a:latin typeface="Arial" panose="020B0604020202020204" pitchFamily="34" charset="0"/>
                <a:cs typeface="Arial" panose="020B0604020202020204" pitchFamily="34" charset="0"/>
              </a:rPr>
              <a:t>T3: A, B, </a:t>
            </a:r>
            <a:r>
              <a:rPr lang="en-US" sz="1200" dirty="0">
                <a:solidFill>
                  <a:srgbClr val="0070C0"/>
                </a:solidFill>
                <a:latin typeface="Arial" panose="020B0604020202020204" pitchFamily="34" charset="0"/>
                <a:cs typeface="Arial" panose="020B0604020202020204" pitchFamily="34" charset="0"/>
              </a:rPr>
              <a:t>C, </a:t>
            </a:r>
            <a:r>
              <a:rPr lang="en-US" sz="1200" dirty="0">
                <a:solidFill>
                  <a:srgbClr val="009900"/>
                </a:solidFill>
                <a:latin typeface="Arial" panose="020B0604020202020204" pitchFamily="34" charset="0"/>
                <a:cs typeface="Arial" panose="020B0604020202020204" pitchFamily="34" charset="0"/>
              </a:rPr>
              <a:t>C, C</a:t>
            </a:r>
            <a:r>
              <a:rPr lang="en-US" sz="1200" dirty="0">
                <a:latin typeface="Arial" panose="020B0604020202020204" pitchFamily="34" charset="0"/>
                <a:cs typeface="Arial" panose="020B0604020202020204" pitchFamily="34" charset="0"/>
              </a:rPr>
              <a:t>, D, E, …</a:t>
            </a:r>
          </a:p>
          <a:p>
            <a:r>
              <a:rPr lang="en-US" sz="1200" dirty="0">
                <a:latin typeface="Arial" panose="020B0604020202020204" pitchFamily="34" charset="0"/>
                <a:cs typeface="Arial" panose="020B0604020202020204" pitchFamily="34" charset="0"/>
              </a:rPr>
              <a:t>T4: A, B, </a:t>
            </a:r>
            <a:r>
              <a:rPr lang="en-US" sz="1200" dirty="0">
                <a:solidFill>
                  <a:srgbClr val="0070C0"/>
                </a:solidFill>
                <a:latin typeface="Arial" panose="020B0604020202020204" pitchFamily="34" charset="0"/>
                <a:cs typeface="Arial" panose="020B0604020202020204" pitchFamily="34" charset="0"/>
              </a:rPr>
              <a:t>C, </a:t>
            </a:r>
            <a:r>
              <a:rPr lang="en-US" sz="1200" dirty="0">
                <a:solidFill>
                  <a:srgbClr val="009900"/>
                </a:solidFill>
                <a:latin typeface="Arial" panose="020B0604020202020204" pitchFamily="34" charset="0"/>
                <a:cs typeface="Arial" panose="020B0604020202020204" pitchFamily="34" charset="0"/>
              </a:rPr>
              <a:t>C, C, C</a:t>
            </a:r>
            <a:r>
              <a:rPr lang="en-US" sz="1200" dirty="0">
                <a:solidFill>
                  <a:srgbClr val="0070C0"/>
                </a:solidFill>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D, E, …</a:t>
            </a:r>
          </a:p>
        </p:txBody>
      </p:sp>
      <p:sp>
        <p:nvSpPr>
          <p:cNvPr id="2" name="Rectangle 1"/>
          <p:cNvSpPr/>
          <p:nvPr/>
        </p:nvSpPr>
        <p:spPr>
          <a:xfrm>
            <a:off x="364966" y="592540"/>
            <a:ext cx="7932367" cy="430887"/>
          </a:xfrm>
          <a:prstGeom prst="rect">
            <a:avLst/>
          </a:prstGeom>
        </p:spPr>
        <p:txBody>
          <a:bodyPr wrap="square">
            <a:spAutoFit/>
          </a:bodyPr>
          <a:lstStyle/>
          <a:p>
            <a:r>
              <a:rPr lang="en-US" sz="1100" b="1" dirty="0">
                <a:latin typeface="Arial" panose="020B0604020202020204" pitchFamily="34" charset="0"/>
                <a:cs typeface="Arial" panose="020B0604020202020204" pitchFamily="34" charset="0"/>
              </a:rPr>
              <a:t>Many “Hidden” Software “Patterns” which affect running systems…Circuit breaker, concurrency and parallelism, priority queues, publisher-subscriber, bulkhead, etc.</a:t>
            </a:r>
            <a:endParaRPr lang="en-US" sz="1100" b="1" dirty="0"/>
          </a:p>
        </p:txBody>
      </p:sp>
    </p:spTree>
    <p:extLst>
      <p:ext uri="{BB962C8B-B14F-4D97-AF65-F5344CB8AC3E}">
        <p14:creationId xmlns:p14="http://schemas.microsoft.com/office/powerpoint/2010/main" val="205156792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1400" dirty="0">
                <a:solidFill>
                  <a:schemeClr val="tx2"/>
                </a:solidFill>
                <a:latin typeface="Arial" panose="020B0604020202020204" pitchFamily="34" charset="0"/>
                <a:cs typeface="Arial" panose="020B0604020202020204" pitchFamily="34" charset="0"/>
              </a:rPr>
              <a:t>Distributed Trace Analysis </a:t>
            </a:r>
            <a:br>
              <a:rPr lang="en-US" sz="1400" dirty="0">
                <a:solidFill>
                  <a:schemeClr val="tx2"/>
                </a:solidFill>
                <a:latin typeface="Arial" panose="020B0604020202020204" pitchFamily="34" charset="0"/>
                <a:cs typeface="Arial" panose="020B0604020202020204" pitchFamily="34" charset="0"/>
              </a:rPr>
            </a:br>
            <a:r>
              <a:rPr lang="en-US" sz="1400" b="0" dirty="0">
                <a:solidFill>
                  <a:schemeClr val="tx2"/>
                </a:solidFill>
                <a:latin typeface="Arial" panose="020B0604020202020204" pitchFamily="34" charset="0"/>
                <a:cs typeface="Arial" panose="020B0604020202020204" pitchFamily="34" charset="0"/>
              </a:rPr>
              <a:t>Why is trace analysis challenging? </a:t>
            </a:r>
          </a:p>
        </p:txBody>
      </p:sp>
      <p:pic>
        <p:nvPicPr>
          <p:cNvPr id="25" name="Picture 2" descr="2a8b6420-bf58-40db-9cd9-757c52a61204@huawe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97281" y="708032"/>
            <a:ext cx="4343419" cy="4095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Picture 2" descr="fan-ou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497" y="1815292"/>
            <a:ext cx="2766920" cy="194627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106"/>
          <p:cNvSpPr>
            <a:spLocks noChangeArrowheads="1"/>
          </p:cNvSpPr>
          <p:nvPr/>
        </p:nvSpPr>
        <p:spPr bwMode="auto">
          <a:xfrm>
            <a:off x="365928" y="733940"/>
            <a:ext cx="3340499" cy="1139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8563" tIns="34281" rIns="68563" bIns="34281"/>
          <a:lstStyle/>
          <a:p>
            <a:pPr marL="7938">
              <a:buClr>
                <a:schemeClr val="tx2"/>
              </a:buClr>
            </a:pPr>
            <a:r>
              <a:rPr lang="en-US" sz="900" b="1" dirty="0">
                <a:latin typeface="Arial" charset="0"/>
                <a:ea typeface="Arial" charset="0"/>
                <a:cs typeface="Arial" charset="0"/>
              </a:rPr>
              <a:t>More design patterns</a:t>
            </a:r>
          </a:p>
          <a:p>
            <a:pPr marL="179388" indent="-171450">
              <a:buClr>
                <a:schemeClr val="tx2"/>
              </a:buClr>
              <a:buFont typeface="Wingdings" panose="05000000000000000000" pitchFamily="2" charset="2"/>
              <a:buChar char="§"/>
            </a:pPr>
            <a:r>
              <a:rPr lang="en-US" sz="800" dirty="0">
                <a:latin typeface="Arial" charset="0"/>
                <a:ea typeface="Arial" charset="0"/>
                <a:cs typeface="Arial" charset="0"/>
              </a:rPr>
              <a:t>Design Principles: Fan-In vs Fan-Out</a:t>
            </a:r>
          </a:p>
          <a:p>
            <a:pPr marL="179388" indent="-171450">
              <a:buClr>
                <a:schemeClr val="tx2"/>
              </a:buClr>
              <a:buFont typeface="Wingdings" panose="05000000000000000000" pitchFamily="2" charset="2"/>
              <a:buChar char="§"/>
            </a:pPr>
            <a:r>
              <a:rPr lang="en-US" sz="800" dirty="0">
                <a:latin typeface="Arial" charset="0"/>
                <a:ea typeface="Arial" charset="0"/>
                <a:cs typeface="Arial" charset="0"/>
              </a:rPr>
              <a:t>Lazy loading (also called on-demand loading) is an optimization technique for the online content, be it a website or a web app</a:t>
            </a:r>
          </a:p>
          <a:p>
            <a:pPr marL="179388" indent="-171450">
              <a:buClr>
                <a:schemeClr val="tx2"/>
              </a:buClr>
              <a:buFont typeface="Wingdings" panose="05000000000000000000" pitchFamily="2" charset="2"/>
              <a:buChar char="§"/>
            </a:pPr>
            <a:r>
              <a:rPr lang="en-US" sz="800" dirty="0">
                <a:latin typeface="Arial" charset="0"/>
                <a:ea typeface="Arial" charset="0"/>
                <a:cs typeface="Arial" charset="0"/>
              </a:rPr>
              <a:t>Chunking is a specific feature of the HTTP 1.1 protocol. Here, the meaning is the opposite of that used in memory management. It refers to a facility that allows inconveniently large messages to be broken into conveniently-sized smaller "chunks"</a:t>
            </a:r>
          </a:p>
          <a:p>
            <a:pPr marL="179388" indent="-171450">
              <a:buClr>
                <a:schemeClr val="tx2"/>
              </a:buClr>
              <a:buFont typeface="Arial" panose="020B0604020202020204" pitchFamily="34" charset="0"/>
              <a:buChar char="•"/>
            </a:pPr>
            <a:endParaRPr lang="en-US" sz="900" dirty="0">
              <a:latin typeface="Arial" charset="0"/>
              <a:ea typeface="Arial" charset="0"/>
              <a:cs typeface="Arial" charset="0"/>
            </a:endParaRPr>
          </a:p>
        </p:txBody>
      </p:sp>
    </p:spTree>
    <p:extLst>
      <p:ext uri="{BB962C8B-B14F-4D97-AF65-F5344CB8AC3E}">
        <p14:creationId xmlns:p14="http://schemas.microsoft.com/office/powerpoint/2010/main" val="81223223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400" dirty="0">
                <a:solidFill>
                  <a:schemeClr val="tx2"/>
                </a:solidFill>
                <a:latin typeface="Arial" panose="020B0604020202020204" pitchFamily="34" charset="0"/>
                <a:cs typeface="Arial" panose="020B0604020202020204" pitchFamily="34" charset="0"/>
              </a:rPr>
              <a:t>Distributed Trace Analysis </a:t>
            </a:r>
            <a:br>
              <a:rPr lang="en-US" sz="1400" dirty="0">
                <a:solidFill>
                  <a:schemeClr val="tx2"/>
                </a:solidFill>
                <a:latin typeface="Arial" panose="020B0604020202020204" pitchFamily="34" charset="0"/>
                <a:cs typeface="Arial" panose="020B0604020202020204" pitchFamily="34" charset="0"/>
              </a:rPr>
            </a:br>
            <a:r>
              <a:rPr lang="en-US" sz="1400" b="0" dirty="0">
                <a:solidFill>
                  <a:schemeClr val="tx2"/>
                </a:solidFill>
                <a:latin typeface="Arial" panose="020B0604020202020204" pitchFamily="34" charset="0"/>
                <a:cs typeface="Arial" panose="020B0604020202020204" pitchFamily="34" charset="0"/>
              </a:rPr>
              <a:t>Why is trace analysis challenging? </a:t>
            </a:r>
            <a:endParaRPr lang="en-US" sz="1400" b="0" dirty="0">
              <a:latin typeface="Arial" panose="020B0604020202020204" pitchFamily="34" charset="0"/>
              <a:cs typeface="Arial" panose="020B0604020202020204" pitchFamily="34" charset="0"/>
            </a:endParaRPr>
          </a:p>
        </p:txBody>
      </p:sp>
      <p:sp>
        <p:nvSpPr>
          <p:cNvPr id="58" name="Rectangle 106"/>
          <p:cNvSpPr>
            <a:spLocks noChangeArrowheads="1"/>
          </p:cNvSpPr>
          <p:nvPr/>
        </p:nvSpPr>
        <p:spPr bwMode="auto">
          <a:xfrm>
            <a:off x="4355069" y="773080"/>
            <a:ext cx="3780893" cy="36391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8563" tIns="34281" rIns="68563" bIns="34281"/>
          <a:lstStyle/>
          <a:p>
            <a:pPr marL="7938">
              <a:buClr>
                <a:schemeClr val="tx2"/>
              </a:buClr>
            </a:pPr>
            <a:r>
              <a:rPr lang="en-US" sz="900" b="1" dirty="0">
                <a:latin typeface="Arial" charset="0"/>
                <a:ea typeface="Arial" charset="0"/>
                <a:cs typeface="Arial" charset="0"/>
              </a:rPr>
              <a:t>Span Model</a:t>
            </a:r>
          </a:p>
          <a:p>
            <a:pPr marL="179388" indent="-171450">
              <a:buClr>
                <a:schemeClr val="tx2"/>
              </a:buClr>
              <a:buFont typeface="Arial" panose="020B0604020202020204" pitchFamily="34" charset="0"/>
              <a:buChar char="•"/>
            </a:pPr>
            <a:r>
              <a:rPr lang="en-US" sz="800" dirty="0">
                <a:latin typeface="Arial" charset="0"/>
                <a:ea typeface="Arial" charset="0"/>
                <a:cs typeface="Arial" charset="0"/>
              </a:rPr>
              <a:t>Introduced in Google Dapper in 2010, base model in Zipkin</a:t>
            </a:r>
          </a:p>
          <a:p>
            <a:pPr marL="179388" indent="-171450">
              <a:buClr>
                <a:schemeClr val="tx2"/>
              </a:buClr>
              <a:buFont typeface="Arial" panose="020B0604020202020204" pitchFamily="34" charset="0"/>
              <a:buChar char="•"/>
            </a:pPr>
            <a:r>
              <a:rPr lang="en-US" sz="800" dirty="0">
                <a:latin typeface="Arial" charset="0"/>
                <a:ea typeface="Arial" charset="0"/>
                <a:cs typeface="Arial" charset="0"/>
              </a:rPr>
              <a:t>Suitable to describe synchronous REST operations</a:t>
            </a:r>
          </a:p>
          <a:p>
            <a:pPr marL="179388" indent="-171450">
              <a:buClr>
                <a:schemeClr val="tx2"/>
              </a:buClr>
              <a:buFont typeface="Arial" panose="020B0604020202020204" pitchFamily="34" charset="0"/>
              <a:buChar char="•"/>
            </a:pPr>
            <a:r>
              <a:rPr lang="en-US" sz="800" dirty="0">
                <a:latin typeface="Arial" charset="0"/>
                <a:ea typeface="Arial" charset="0"/>
                <a:cs typeface="Arial" charset="0"/>
              </a:rPr>
              <a:t>Every span consists of 4 events: “client send”, “server receive”, “server send”, “client receive”</a:t>
            </a:r>
          </a:p>
          <a:p>
            <a:pPr marL="179388" indent="-171450">
              <a:buClr>
                <a:schemeClr val="tx2"/>
              </a:buClr>
              <a:buFont typeface="Arial" panose="020B0604020202020204" pitchFamily="34" charset="0"/>
              <a:buChar char="•"/>
            </a:pPr>
            <a:endParaRPr lang="en-US" sz="900" dirty="0">
              <a:latin typeface="Arial" charset="0"/>
              <a:ea typeface="Arial" charset="0"/>
              <a:cs typeface="Arial" charset="0"/>
            </a:endParaRPr>
          </a:p>
          <a:p>
            <a:pPr marL="7938">
              <a:buClr>
                <a:schemeClr val="tx2"/>
              </a:buClr>
            </a:pPr>
            <a:r>
              <a:rPr lang="en-US" sz="900" b="1" dirty="0">
                <a:latin typeface="Arial" charset="0"/>
                <a:ea typeface="Arial" charset="0"/>
                <a:cs typeface="Arial" charset="0"/>
              </a:rPr>
              <a:t>Limitations of span model</a:t>
            </a:r>
          </a:p>
          <a:p>
            <a:pPr marL="179388" indent="-171450">
              <a:buClr>
                <a:schemeClr val="tx2"/>
              </a:buClr>
              <a:buFont typeface="Arial" panose="020B0604020202020204" pitchFamily="34" charset="0"/>
              <a:buChar char="•"/>
            </a:pPr>
            <a:r>
              <a:rPr lang="en-US" sz="800" dirty="0">
                <a:latin typeface="Arial" charset="0"/>
                <a:ea typeface="Arial" charset="0"/>
                <a:cs typeface="Arial" charset="0"/>
              </a:rPr>
              <a:t>Non-synchronous execution models </a:t>
            </a:r>
            <a:r>
              <a:rPr lang="en-US" sz="800" dirty="0">
                <a:solidFill>
                  <a:srgbClr val="000000"/>
                </a:solidFill>
                <a:latin typeface="Arial" charset="0"/>
                <a:ea typeface="Arial" charset="0"/>
                <a:cs typeface="Arial" charset="0"/>
              </a:rPr>
              <a:t>such as queues and asynchronous executions </a:t>
            </a:r>
            <a:r>
              <a:rPr lang="en-US" sz="800" dirty="0">
                <a:latin typeface="Arial" charset="0"/>
                <a:ea typeface="Arial" charset="0"/>
                <a:cs typeface="Arial" charset="0"/>
              </a:rPr>
              <a:t>can not be described as span trees </a:t>
            </a:r>
          </a:p>
          <a:p>
            <a:pPr marL="179388" indent="-171450">
              <a:buClr>
                <a:schemeClr val="tx2"/>
              </a:buClr>
              <a:buFont typeface="Arial" panose="020B0604020202020204" pitchFamily="34" charset="0"/>
              <a:buChar char="•"/>
            </a:pPr>
            <a:r>
              <a:rPr lang="en-US" sz="800" dirty="0">
                <a:latin typeface="Arial" charset="0"/>
                <a:ea typeface="Arial" charset="0"/>
                <a:cs typeface="Arial" charset="0"/>
              </a:rPr>
              <a:t>Fine-grained metrics are hard to express, e.g. RPC response handler can read the data from network then enqueue it and then process – queue time is not taken into account</a:t>
            </a:r>
          </a:p>
          <a:p>
            <a:pPr marL="179388" indent="-171450">
              <a:buClr>
                <a:schemeClr val="tx2"/>
              </a:buClr>
              <a:buFont typeface="Arial" panose="020B0604020202020204" pitchFamily="34" charset="0"/>
              <a:buChar char="•"/>
            </a:pPr>
            <a:r>
              <a:rPr lang="en-US" sz="800" dirty="0">
                <a:latin typeface="Arial" charset="0"/>
                <a:ea typeface="Arial" charset="0"/>
                <a:cs typeface="Arial" charset="0"/>
              </a:rPr>
              <a:t>Multithreaded processing, like spawning of a group of threads, then joining them requires additional tags to differ from sequential processing.</a:t>
            </a:r>
          </a:p>
          <a:p>
            <a:pPr marL="179388" indent="-171450">
              <a:buClr>
                <a:schemeClr val="tx2"/>
              </a:buClr>
              <a:buFont typeface="Arial" panose="020B0604020202020204" pitchFamily="34" charset="0"/>
              <a:buChar char="•"/>
            </a:pPr>
            <a:endParaRPr lang="en-US" sz="900" dirty="0">
              <a:latin typeface="Arial" charset="0"/>
              <a:ea typeface="Arial" charset="0"/>
              <a:cs typeface="Arial" charset="0"/>
            </a:endParaRPr>
          </a:p>
          <a:p>
            <a:pPr marL="7938">
              <a:buClr>
                <a:schemeClr val="tx2"/>
              </a:buClr>
            </a:pPr>
            <a:r>
              <a:rPr lang="en-US" sz="900" b="1" dirty="0">
                <a:latin typeface="Arial" charset="0"/>
                <a:ea typeface="Arial" charset="0"/>
                <a:cs typeface="Arial" charset="0"/>
              </a:rPr>
              <a:t>Evolution of trace model in Facebook*</a:t>
            </a:r>
          </a:p>
          <a:p>
            <a:pPr marL="236538" indent="-228600">
              <a:buClr>
                <a:schemeClr val="tx2"/>
              </a:buClr>
              <a:buFont typeface="+mj-lt"/>
              <a:buAutoNum type="alphaLcParenR"/>
            </a:pPr>
            <a:r>
              <a:rPr lang="en-US" sz="800" dirty="0">
                <a:latin typeface="Arial" charset="0"/>
                <a:ea typeface="Arial" charset="0"/>
                <a:cs typeface="Arial" charset="0"/>
              </a:rPr>
              <a:t>Started with Dapper span model</a:t>
            </a:r>
          </a:p>
          <a:p>
            <a:pPr marL="236538" indent="-228600">
              <a:buClr>
                <a:schemeClr val="tx2"/>
              </a:buClr>
              <a:buFont typeface="+mj-lt"/>
              <a:buAutoNum type="alphaLcParenR"/>
            </a:pPr>
            <a:r>
              <a:rPr lang="en-US" sz="800" dirty="0">
                <a:latin typeface="Arial" charset="0"/>
                <a:ea typeface="Arial" charset="0"/>
                <a:cs typeface="Arial" charset="0"/>
              </a:rPr>
              <a:t>Idle (blocked) time is taken into account</a:t>
            </a:r>
          </a:p>
          <a:p>
            <a:pPr marL="236538" indent="-228600">
              <a:buClr>
                <a:schemeClr val="tx2"/>
              </a:buClr>
              <a:buFont typeface="+mj-lt"/>
              <a:buAutoNum type="alphaLcParenR"/>
            </a:pPr>
            <a:r>
              <a:rPr lang="en-US" sz="800" dirty="0">
                <a:latin typeface="Arial" charset="0"/>
                <a:ea typeface="Arial" charset="0"/>
                <a:cs typeface="Arial" charset="0"/>
              </a:rPr>
              <a:t>Internal queue is taken into account</a:t>
            </a:r>
          </a:p>
          <a:p>
            <a:pPr marL="236538" indent="-228600">
              <a:buClr>
                <a:schemeClr val="tx2"/>
              </a:buClr>
              <a:buFont typeface="+mj-lt"/>
              <a:buAutoNum type="alphaLcParenR"/>
            </a:pPr>
            <a:r>
              <a:rPr lang="en-US" sz="800" dirty="0">
                <a:latin typeface="Arial" charset="0"/>
                <a:ea typeface="Arial" charset="0"/>
                <a:cs typeface="Arial" charset="0"/>
              </a:rPr>
              <a:t>Client-queue metrics for AJAX processing are added</a:t>
            </a:r>
          </a:p>
          <a:p>
            <a:pPr marL="236538" indent="-228600">
              <a:buClr>
                <a:schemeClr val="tx2"/>
              </a:buClr>
              <a:buFont typeface="+mj-lt"/>
              <a:buAutoNum type="alphaLcParenR"/>
            </a:pPr>
            <a:r>
              <a:rPr lang="en-US" sz="800" b="1" dirty="0">
                <a:latin typeface="Arial" charset="0"/>
                <a:ea typeface="Arial" charset="0"/>
                <a:cs typeface="Arial" charset="0"/>
              </a:rPr>
              <a:t>Request and response are completely decoupled, trace is represented as set of events with causal relations</a:t>
            </a:r>
          </a:p>
        </p:txBody>
      </p:sp>
      <p:pic>
        <p:nvPicPr>
          <p:cNvPr id="27" name="Picture 26"/>
          <p:cNvPicPr>
            <a:picLocks noChangeAspect="1"/>
          </p:cNvPicPr>
          <p:nvPr/>
        </p:nvPicPr>
        <p:blipFill>
          <a:blip r:embed="rId2"/>
          <a:stretch>
            <a:fillRect/>
          </a:stretch>
        </p:blipFill>
        <p:spPr>
          <a:xfrm>
            <a:off x="4476690" y="3841133"/>
            <a:ext cx="3537649" cy="630271"/>
          </a:xfrm>
          <a:prstGeom prst="rect">
            <a:avLst/>
          </a:prstGeom>
        </p:spPr>
      </p:pic>
      <p:sp>
        <p:nvSpPr>
          <p:cNvPr id="9" name="TextBox 8"/>
          <p:cNvSpPr txBox="1"/>
          <p:nvPr/>
        </p:nvSpPr>
        <p:spPr>
          <a:xfrm>
            <a:off x="4355069" y="4502150"/>
            <a:ext cx="3626420" cy="307777"/>
          </a:xfrm>
          <a:prstGeom prst="rect">
            <a:avLst/>
          </a:prstGeom>
          <a:noFill/>
        </p:spPr>
        <p:txBody>
          <a:bodyPr wrap="square" rtlCol="0">
            <a:spAutoFit/>
          </a:bodyPr>
          <a:lstStyle/>
          <a:p>
            <a:r>
              <a:rPr lang="en-US" sz="700" dirty="0">
                <a:latin typeface="Arial" charset="0"/>
                <a:ea typeface="Arial" charset="0"/>
                <a:cs typeface="Arial" charset="0"/>
              </a:rPr>
              <a:t>* </a:t>
            </a:r>
            <a:r>
              <a:rPr lang="en-US" sz="700" dirty="0">
                <a:latin typeface="Arial" charset="0"/>
                <a:ea typeface="Arial" charset="0"/>
                <a:cs typeface="Arial" charset="0"/>
                <a:hlinkClick r:id="rId3"/>
              </a:rPr>
              <a:t>http://cs.brown.edu/~jcmace/papers/kaldor2017canopy.pdf</a:t>
            </a:r>
            <a:endParaRPr lang="en-US" sz="700" dirty="0">
              <a:latin typeface="Arial" charset="0"/>
              <a:ea typeface="Arial" charset="0"/>
              <a:cs typeface="Arial" charset="0"/>
            </a:endParaRPr>
          </a:p>
          <a:p>
            <a:endParaRPr lang="en-US" sz="700" dirty="0"/>
          </a:p>
        </p:txBody>
      </p:sp>
      <p:pic>
        <p:nvPicPr>
          <p:cNvPr id="156" name="Picture 155"/>
          <p:cNvPicPr>
            <a:picLocks noChangeAspect="1"/>
          </p:cNvPicPr>
          <p:nvPr/>
        </p:nvPicPr>
        <p:blipFill>
          <a:blip r:embed="rId4"/>
          <a:stretch>
            <a:fillRect/>
          </a:stretch>
        </p:blipFill>
        <p:spPr>
          <a:xfrm>
            <a:off x="810458" y="2001733"/>
            <a:ext cx="2575312" cy="2203400"/>
          </a:xfrm>
          <a:prstGeom prst="rect">
            <a:avLst/>
          </a:prstGeom>
        </p:spPr>
      </p:pic>
      <p:sp>
        <p:nvSpPr>
          <p:cNvPr id="157" name="Rectangle 106"/>
          <p:cNvSpPr>
            <a:spLocks noChangeArrowheads="1"/>
          </p:cNvSpPr>
          <p:nvPr/>
        </p:nvSpPr>
        <p:spPr bwMode="auto">
          <a:xfrm>
            <a:off x="386781" y="550069"/>
            <a:ext cx="2903816" cy="2794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8563" tIns="34281" rIns="68563" bIns="34281"/>
          <a:lstStyle/>
          <a:p>
            <a:pPr marL="7938">
              <a:buClr>
                <a:schemeClr val="tx2"/>
              </a:buClr>
            </a:pPr>
            <a:r>
              <a:rPr lang="en-US" sz="800" b="1" dirty="0">
                <a:latin typeface="Arial" charset="0"/>
                <a:ea typeface="Arial" charset="0"/>
                <a:cs typeface="Arial" charset="0"/>
              </a:rPr>
              <a:t>Inspired by</a:t>
            </a:r>
            <a:r>
              <a:rPr lang="en-US" sz="800" dirty="0">
                <a:latin typeface="Arial" charset="0"/>
                <a:ea typeface="Arial" charset="0"/>
                <a:cs typeface="Arial" charset="0"/>
              </a:rPr>
              <a:t> </a:t>
            </a:r>
            <a:r>
              <a:rPr lang="en-US" sz="800" b="1" dirty="0">
                <a:solidFill>
                  <a:schemeClr val="tx2"/>
                </a:solidFill>
                <a:latin typeface="Arial" charset="0"/>
                <a:ea typeface="Arial" charset="0"/>
                <a:cs typeface="Arial" charset="0"/>
              </a:rPr>
              <a:t>Facebook Canopy </a:t>
            </a:r>
            <a:r>
              <a:rPr lang="en-US" sz="800" b="1" dirty="0">
                <a:latin typeface="Arial" charset="0"/>
                <a:ea typeface="Arial" charset="0"/>
                <a:cs typeface="Arial" charset="0"/>
              </a:rPr>
              <a:t>design </a:t>
            </a:r>
            <a:r>
              <a:rPr lang="en-US" sz="500" dirty="0">
                <a:latin typeface="Arial" charset="0"/>
                <a:ea typeface="Arial" charset="0"/>
                <a:cs typeface="Arial" charset="0"/>
              </a:rPr>
              <a:t>(</a:t>
            </a:r>
            <a:r>
              <a:rPr lang="en-US" sz="500" dirty="0">
                <a:latin typeface="Arial" charset="0"/>
                <a:ea typeface="Arial" charset="0"/>
                <a:cs typeface="Arial" charset="0"/>
                <a:hlinkClick r:id="rId3"/>
              </a:rPr>
              <a:t>http://cs.brown.edu/~jcmace/papers/kaldor2017canopy.pdf</a:t>
            </a:r>
            <a:r>
              <a:rPr lang="en-US" sz="500" dirty="0">
                <a:latin typeface="Arial" charset="0"/>
                <a:ea typeface="Arial" charset="0"/>
                <a:cs typeface="Arial" charset="0"/>
              </a:rPr>
              <a:t>)</a:t>
            </a:r>
          </a:p>
        </p:txBody>
      </p:sp>
      <p:sp>
        <p:nvSpPr>
          <p:cNvPr id="158" name="Rectangle 106"/>
          <p:cNvSpPr>
            <a:spLocks noChangeArrowheads="1"/>
          </p:cNvSpPr>
          <p:nvPr/>
        </p:nvSpPr>
        <p:spPr bwMode="auto">
          <a:xfrm>
            <a:off x="435607" y="4300549"/>
            <a:ext cx="3111021" cy="5093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8563" tIns="34281" rIns="68563" bIns="34281"/>
          <a:lstStyle/>
          <a:p>
            <a:pPr marL="7938">
              <a:buClr>
                <a:schemeClr val="tx2"/>
              </a:buClr>
            </a:pPr>
            <a:r>
              <a:rPr lang="en-US" sz="700" dirty="0">
                <a:solidFill>
                  <a:schemeClr val="tx2"/>
                </a:solidFill>
                <a:latin typeface="Arial" charset="0"/>
                <a:ea typeface="Arial" charset="0"/>
                <a:cs typeface="Arial" charset="0"/>
              </a:rPr>
              <a:t>Facebook uses end-to-end tracing for all services, from data-center to mobile applications. As of 2017 the system processes 1.3 billion traces per day, each trace contains up to several thousands of events.</a:t>
            </a:r>
          </a:p>
        </p:txBody>
      </p:sp>
      <p:pic>
        <p:nvPicPr>
          <p:cNvPr id="159" name="Picture 158"/>
          <p:cNvPicPr>
            <a:picLocks noChangeAspect="1"/>
          </p:cNvPicPr>
          <p:nvPr/>
        </p:nvPicPr>
        <p:blipFill rotWithShape="1">
          <a:blip r:embed="rId5"/>
          <a:srcRect t="10325" b="16543"/>
          <a:stretch/>
        </p:blipFill>
        <p:spPr>
          <a:xfrm>
            <a:off x="763213" y="845244"/>
            <a:ext cx="2671795" cy="1140719"/>
          </a:xfrm>
          <a:prstGeom prst="rect">
            <a:avLst/>
          </a:prstGeom>
          <a:ln>
            <a:solidFill>
              <a:schemeClr val="bg1">
                <a:lumMod val="50000"/>
              </a:schemeClr>
            </a:solidFill>
          </a:ln>
        </p:spPr>
      </p:pic>
    </p:spTree>
    <p:extLst>
      <p:ext uri="{BB962C8B-B14F-4D97-AF65-F5344CB8AC3E}">
        <p14:creationId xmlns:p14="http://schemas.microsoft.com/office/powerpoint/2010/main" val="262034833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400" dirty="0">
                <a:solidFill>
                  <a:schemeClr val="tx2"/>
                </a:solidFill>
                <a:latin typeface="Arial" panose="020B0604020202020204" pitchFamily="34" charset="0"/>
                <a:cs typeface="Arial" panose="020B0604020202020204" pitchFamily="34" charset="0"/>
              </a:rPr>
              <a:t>Distributed Trace Analysis </a:t>
            </a:r>
            <a:br>
              <a:rPr lang="en-US" sz="1400" dirty="0">
                <a:solidFill>
                  <a:schemeClr val="tx2"/>
                </a:solidFill>
                <a:latin typeface="Arial" panose="020B0604020202020204" pitchFamily="34" charset="0"/>
                <a:cs typeface="Arial" panose="020B0604020202020204" pitchFamily="34" charset="0"/>
              </a:rPr>
            </a:br>
            <a:r>
              <a:rPr lang="en-US" sz="1400" b="0" dirty="0">
                <a:solidFill>
                  <a:schemeClr val="tx2"/>
                </a:solidFill>
                <a:latin typeface="Arial" panose="020B0604020202020204" pitchFamily="34" charset="0"/>
                <a:cs typeface="Arial" panose="020B0604020202020204" pitchFamily="34" charset="0"/>
              </a:rPr>
              <a:t>Why is trace analysis challenging? </a:t>
            </a:r>
            <a:endParaRPr lang="en-US" sz="1400" b="0" dirty="0">
              <a:latin typeface="Arial" panose="020B0604020202020204" pitchFamily="34" charset="0"/>
              <a:cs typeface="Arial" panose="020B0604020202020204" pitchFamily="34" charset="0"/>
            </a:endParaRPr>
          </a:p>
        </p:txBody>
      </p:sp>
      <p:pic>
        <p:nvPicPr>
          <p:cNvPr id="1026" name="Picture 2" descr="575e0eee-2c78-42ad-882e-a2a498afc53b@huawei"/>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159" t="9653" r="-1064" b="20635"/>
          <a:stretch/>
        </p:blipFill>
        <p:spPr bwMode="auto">
          <a:xfrm>
            <a:off x="3290341" y="764498"/>
            <a:ext cx="4948511" cy="3874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3290341" y="4647459"/>
            <a:ext cx="4572000" cy="338554"/>
          </a:xfrm>
          <a:prstGeom prst="rect">
            <a:avLst/>
          </a:prstGeom>
        </p:spPr>
        <p:txBody>
          <a:bodyPr>
            <a:spAutoFit/>
          </a:bodyPr>
          <a:lstStyle/>
          <a:p>
            <a:r>
              <a:rPr lang="en-US" sz="800" dirty="0">
                <a:solidFill>
                  <a:srgbClr val="333333"/>
                </a:solidFill>
                <a:latin typeface="Arial" panose="020B0604020202020204" pitchFamily="34" charset="0"/>
                <a:cs typeface="Arial" panose="020B0604020202020204" pitchFamily="34" charset="0"/>
              </a:rPr>
              <a:t>Tracing Real-Time Distributed Systems, </a:t>
            </a:r>
            <a:r>
              <a:rPr lang="en-US" sz="800" dirty="0" err="1">
                <a:solidFill>
                  <a:srgbClr val="333333"/>
                </a:solidFill>
                <a:latin typeface="Arial" panose="020B0604020202020204" pitchFamily="34" charset="0"/>
                <a:cs typeface="Arial" panose="020B0604020202020204" pitchFamily="34" charset="0"/>
              </a:rPr>
              <a:t>Evgeny</a:t>
            </a:r>
            <a:r>
              <a:rPr lang="en-US" sz="800" dirty="0">
                <a:solidFill>
                  <a:srgbClr val="333333"/>
                </a:solidFill>
                <a:latin typeface="Arial" panose="020B0604020202020204" pitchFamily="34" charset="0"/>
                <a:cs typeface="Arial" panose="020B0604020202020204" pitchFamily="34" charset="0"/>
              </a:rPr>
              <a:t> </a:t>
            </a:r>
            <a:r>
              <a:rPr lang="en-US" sz="800" dirty="0" err="1">
                <a:solidFill>
                  <a:srgbClr val="333333"/>
                </a:solidFill>
                <a:latin typeface="Arial" panose="020B0604020202020204" pitchFamily="34" charset="0"/>
                <a:cs typeface="Arial" panose="020B0604020202020204" pitchFamily="34" charset="0"/>
              </a:rPr>
              <a:t>Yakimov</a:t>
            </a:r>
            <a:r>
              <a:rPr lang="en-US" sz="800" dirty="0">
                <a:solidFill>
                  <a:srgbClr val="333333"/>
                </a:solidFill>
                <a:latin typeface="Arial" panose="020B0604020202020204" pitchFamily="34" charset="0"/>
                <a:cs typeface="Arial" panose="020B0604020202020204" pitchFamily="34" charset="0"/>
              </a:rPr>
              <a:t>, Bloomberg,</a:t>
            </a:r>
          </a:p>
          <a:p>
            <a:r>
              <a:rPr lang="en-US" sz="800" dirty="0">
                <a:solidFill>
                  <a:srgbClr val="333333"/>
                </a:solidFill>
                <a:latin typeface="Arial" panose="020B0604020202020204" pitchFamily="34" charset="0"/>
                <a:cs typeface="Arial" panose="020B0604020202020204" pitchFamily="34" charset="0"/>
              </a:rPr>
              <a:t>SREcon19 EMEA, 2-4 October, 2019, Dublin, Ireland.</a:t>
            </a:r>
          </a:p>
        </p:txBody>
      </p:sp>
      <p:sp>
        <p:nvSpPr>
          <p:cNvPr id="12" name="Rectangle 106"/>
          <p:cNvSpPr>
            <a:spLocks noChangeArrowheads="1"/>
          </p:cNvSpPr>
          <p:nvPr/>
        </p:nvSpPr>
        <p:spPr bwMode="auto">
          <a:xfrm>
            <a:off x="390550" y="772502"/>
            <a:ext cx="2899791" cy="36391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8563" tIns="34281" rIns="68563" bIns="34281"/>
          <a:lstStyle/>
          <a:p>
            <a:pPr marL="7938">
              <a:buClr>
                <a:schemeClr val="tx2"/>
              </a:buClr>
            </a:pPr>
            <a:r>
              <a:rPr lang="en-US" sz="900" b="1" dirty="0">
                <a:latin typeface="Arial" charset="0"/>
                <a:ea typeface="Arial" charset="0"/>
                <a:cs typeface="Arial" charset="0"/>
              </a:rPr>
              <a:t>Add Span Semantics</a:t>
            </a:r>
          </a:p>
          <a:p>
            <a:pPr marL="179388" indent="-171450">
              <a:buClr>
                <a:schemeClr val="tx2"/>
              </a:buClr>
              <a:buFont typeface="Wingdings" panose="05000000000000000000" pitchFamily="2" charset="2"/>
              <a:buChar char="§"/>
            </a:pPr>
            <a:r>
              <a:rPr lang="en-US" sz="800" dirty="0">
                <a:latin typeface="Arial" charset="0"/>
                <a:ea typeface="Arial" charset="0"/>
                <a:cs typeface="Arial" charset="0"/>
              </a:rPr>
              <a:t>Work at Bloomberg</a:t>
            </a:r>
          </a:p>
          <a:p>
            <a:pPr marL="179388" indent="-171450">
              <a:buClr>
                <a:schemeClr val="tx2"/>
              </a:buClr>
              <a:buFont typeface="Wingdings" panose="05000000000000000000" pitchFamily="2" charset="2"/>
              <a:buChar char="§"/>
            </a:pPr>
            <a:r>
              <a:rPr lang="en-US" sz="800" dirty="0">
                <a:latin typeface="Arial" charset="0"/>
                <a:ea typeface="Arial" charset="0"/>
                <a:cs typeface="Arial" charset="0"/>
              </a:rPr>
              <a:t>Semantics: linear span, time reading, </a:t>
            </a:r>
            <a:r>
              <a:rPr lang="en-US" sz="800" dirty="0" err="1">
                <a:latin typeface="Arial" charset="0"/>
                <a:ea typeface="Arial" charset="0"/>
                <a:cs typeface="Arial" charset="0"/>
              </a:rPr>
              <a:t>etc</a:t>
            </a:r>
            <a:r>
              <a:rPr lang="en-US" sz="800" dirty="0">
                <a:latin typeface="Arial" charset="0"/>
                <a:ea typeface="Arial" charset="0"/>
                <a:cs typeface="Arial" charset="0"/>
              </a:rPr>
              <a:t>/</a:t>
            </a:r>
          </a:p>
          <a:p>
            <a:pPr marL="179388" indent="-171450">
              <a:buClr>
                <a:schemeClr val="tx2"/>
              </a:buClr>
              <a:buFont typeface="Arial" panose="020B0604020202020204" pitchFamily="34" charset="0"/>
              <a:buChar char="•"/>
            </a:pPr>
            <a:endParaRPr lang="en-US" sz="900" dirty="0">
              <a:latin typeface="Arial" charset="0"/>
              <a:ea typeface="Arial" charset="0"/>
              <a:cs typeface="Arial" charset="0"/>
            </a:endParaRPr>
          </a:p>
        </p:txBody>
      </p:sp>
    </p:spTree>
    <p:extLst>
      <p:ext uri="{BB962C8B-B14F-4D97-AF65-F5344CB8AC3E}">
        <p14:creationId xmlns:p14="http://schemas.microsoft.com/office/powerpoint/2010/main" val="35723578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106"/>
          <p:cNvSpPr>
            <a:spLocks noChangeArrowheads="1"/>
          </p:cNvSpPr>
          <p:nvPr/>
        </p:nvSpPr>
        <p:spPr bwMode="auto">
          <a:xfrm>
            <a:off x="395289" y="712329"/>
            <a:ext cx="3823600" cy="33834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8563" tIns="34281" rIns="68563" bIns="34281"/>
          <a:lstStyle/>
          <a:p>
            <a:pPr marL="228600" indent="-228600">
              <a:lnSpc>
                <a:spcPct val="150000"/>
              </a:lnSpc>
              <a:buClr>
                <a:schemeClr val="tx2"/>
              </a:buClr>
              <a:buFont typeface="Arial" panose="020B0604020202020204" pitchFamily="34" charset="0"/>
              <a:buChar char="►"/>
            </a:pPr>
            <a:r>
              <a:rPr lang="en-US" altLang="zh-CN" sz="1050" b="1" dirty="0">
                <a:solidFill>
                  <a:srgbClr val="000000"/>
                </a:solidFill>
                <a:latin typeface="Arial" pitchFamily="34" charset="0"/>
                <a:cs typeface="Arial" pitchFamily="34" charset="0"/>
              </a:rPr>
              <a:t>Monitoring and Incident Detection</a:t>
            </a:r>
          </a:p>
          <a:p>
            <a:pPr marL="450850" lvl="1" indent="-222250">
              <a:buClr>
                <a:schemeClr val="tx2"/>
              </a:buClr>
              <a:buFont typeface="Wingdings" panose="05000000000000000000" pitchFamily="2" charset="2"/>
              <a:buChar char="§"/>
            </a:pPr>
            <a:r>
              <a:rPr lang="en-US" sz="1050" dirty="0">
                <a:solidFill>
                  <a:srgbClr val="000000"/>
                </a:solidFill>
                <a:latin typeface="Arial" pitchFamily="34" charset="0"/>
                <a:cs typeface="Arial" pitchFamily="34" charset="0"/>
              </a:rPr>
              <a:t>Anomaly detection in large-scale system is widely studied</a:t>
            </a:r>
          </a:p>
          <a:p>
            <a:pPr marL="450850" lvl="1" indent="-222250">
              <a:buClr>
                <a:schemeClr val="tx2"/>
              </a:buClr>
              <a:buFont typeface="Wingdings" panose="05000000000000000000" pitchFamily="2" charset="2"/>
              <a:buChar char="§"/>
            </a:pPr>
            <a:r>
              <a:rPr lang="en-US" sz="1050" dirty="0">
                <a:solidFill>
                  <a:srgbClr val="000000"/>
                </a:solidFill>
                <a:latin typeface="Arial" pitchFamily="34" charset="0"/>
                <a:cs typeface="Arial" pitchFamily="34" charset="0"/>
              </a:rPr>
              <a:t>IT monitoring systems typically use application logs and resource metrics to detect failures</a:t>
            </a:r>
          </a:p>
          <a:p>
            <a:pPr marL="714375" lvl="2" indent="-263525">
              <a:buClr>
                <a:schemeClr val="tx2"/>
              </a:buClr>
              <a:buFont typeface="AppleSymbols" charset="0"/>
              <a:buChar char="⎻"/>
              <a:tabLst>
                <a:tab pos="442913" algn="l"/>
              </a:tabLst>
            </a:pPr>
            <a:r>
              <a:rPr lang="en-US" sz="1050" dirty="0">
                <a:solidFill>
                  <a:srgbClr val="000000"/>
                </a:solidFill>
                <a:latin typeface="Arial" pitchFamily="34" charset="0"/>
                <a:cs typeface="Arial" pitchFamily="34" charset="0"/>
              </a:rPr>
              <a:t>Distributed tracing is becoming the third pillar of </a:t>
            </a:r>
            <a:r>
              <a:rPr lang="en-US" sz="1050" dirty="0" err="1">
                <a:solidFill>
                  <a:srgbClr val="000000"/>
                </a:solidFill>
                <a:latin typeface="Arial" pitchFamily="34" charset="0"/>
                <a:cs typeface="Arial" pitchFamily="34" charset="0"/>
              </a:rPr>
              <a:t>microservices</a:t>
            </a:r>
            <a:r>
              <a:rPr lang="en-US" sz="1050" dirty="0">
                <a:solidFill>
                  <a:srgbClr val="000000"/>
                </a:solidFill>
                <a:latin typeface="Arial" pitchFamily="34" charset="0"/>
                <a:cs typeface="Arial" pitchFamily="34" charset="0"/>
              </a:rPr>
              <a:t> observability</a:t>
            </a:r>
          </a:p>
          <a:p>
            <a:pPr marL="714375" lvl="2" indent="-263525">
              <a:buClr>
                <a:schemeClr val="tx2"/>
              </a:buClr>
              <a:buFont typeface="AppleSymbols" charset="0"/>
              <a:buChar char="⎻"/>
              <a:tabLst>
                <a:tab pos="442913" algn="l"/>
              </a:tabLst>
            </a:pPr>
            <a:r>
              <a:rPr lang="en-US" sz="1050" dirty="0">
                <a:solidFill>
                  <a:srgbClr val="000000"/>
                </a:solidFill>
                <a:latin typeface="Arial" pitchFamily="34" charset="0"/>
                <a:cs typeface="Arial" pitchFamily="34" charset="0"/>
              </a:rPr>
              <a:t>Logs and metrics were previously investigated (</a:t>
            </a:r>
            <a:r>
              <a:rPr lang="en-US" sz="1050" dirty="0">
                <a:latin typeface="Arial" charset="0"/>
                <a:ea typeface="Arial" charset="0"/>
                <a:cs typeface="Arial" charset="0"/>
              </a:rPr>
              <a:t>see [1-4])</a:t>
            </a:r>
            <a:endParaRPr lang="en-US" sz="1050" dirty="0">
              <a:solidFill>
                <a:srgbClr val="000000"/>
              </a:solidFill>
              <a:latin typeface="Arial" pitchFamily="34" charset="0"/>
              <a:cs typeface="Arial" pitchFamily="34" charset="0"/>
            </a:endParaRPr>
          </a:p>
          <a:p>
            <a:pPr marL="228600" indent="-228600">
              <a:lnSpc>
                <a:spcPct val="150000"/>
              </a:lnSpc>
              <a:buClr>
                <a:schemeClr val="tx2"/>
              </a:buClr>
              <a:buFont typeface="Arial" panose="020B0604020202020204" pitchFamily="34" charset="0"/>
              <a:buChar char="►"/>
            </a:pPr>
            <a:endParaRPr lang="en-US" altLang="zh-CN" sz="1050" b="1" dirty="0">
              <a:solidFill>
                <a:srgbClr val="000000"/>
              </a:solidFill>
              <a:latin typeface="Arial" pitchFamily="34" charset="0"/>
              <a:cs typeface="Arial" pitchFamily="34" charset="0"/>
            </a:endParaRPr>
          </a:p>
          <a:p>
            <a:pPr marL="228600" indent="-228600">
              <a:lnSpc>
                <a:spcPct val="150000"/>
              </a:lnSpc>
              <a:buClr>
                <a:schemeClr val="tx2"/>
              </a:buClr>
              <a:buFont typeface="Arial" panose="020B0604020202020204" pitchFamily="34" charset="0"/>
              <a:buChar char="►"/>
            </a:pPr>
            <a:r>
              <a:rPr lang="en-US" altLang="zh-CN" sz="1050" b="1" dirty="0">
                <a:solidFill>
                  <a:srgbClr val="000000"/>
                </a:solidFill>
                <a:latin typeface="Arial" pitchFamily="34" charset="0"/>
                <a:cs typeface="Arial" pitchFamily="34" charset="0"/>
              </a:rPr>
              <a:t>Single and Bi-Models</a:t>
            </a:r>
            <a:endParaRPr lang="en-US" sz="1050" dirty="0">
              <a:solidFill>
                <a:srgbClr val="000000"/>
              </a:solidFill>
              <a:latin typeface="Arial" pitchFamily="34" charset="0"/>
              <a:cs typeface="Arial" pitchFamily="34" charset="0"/>
            </a:endParaRPr>
          </a:p>
          <a:p>
            <a:pPr marL="450850" lvl="1" indent="-222250">
              <a:buClr>
                <a:schemeClr val="tx2"/>
              </a:buClr>
              <a:buFont typeface="Wingdings" panose="05000000000000000000" pitchFamily="2" charset="2"/>
              <a:buChar char="§"/>
            </a:pPr>
            <a:r>
              <a:rPr lang="en-US" sz="1050" dirty="0">
                <a:solidFill>
                  <a:srgbClr val="000000"/>
                </a:solidFill>
                <a:latin typeface="Arial" pitchFamily="34" charset="0"/>
                <a:cs typeface="Arial" pitchFamily="34" charset="0"/>
              </a:rPr>
              <a:t>Use of single and bi-models to capture traces as </a:t>
            </a:r>
            <a:r>
              <a:rPr lang="en-US" sz="1050" dirty="0">
                <a:solidFill>
                  <a:schemeClr val="tx2"/>
                </a:solidFill>
                <a:latin typeface="Arial" pitchFamily="34" charset="0"/>
                <a:cs typeface="Arial" pitchFamily="34" charset="0"/>
              </a:rPr>
              <a:t>sequences of events</a:t>
            </a:r>
            <a:r>
              <a:rPr lang="en-US" sz="1050" dirty="0">
                <a:solidFill>
                  <a:srgbClr val="000000"/>
                </a:solidFill>
                <a:latin typeface="Arial" pitchFamily="34" charset="0"/>
                <a:cs typeface="Arial" pitchFamily="34" charset="0"/>
              </a:rPr>
              <a:t> and their </a:t>
            </a:r>
            <a:r>
              <a:rPr lang="en-US" sz="1050" dirty="0">
                <a:solidFill>
                  <a:schemeClr val="tx2"/>
                </a:solidFill>
                <a:latin typeface="Arial" pitchFamily="34" charset="0"/>
                <a:cs typeface="Arial" pitchFamily="34" charset="0"/>
              </a:rPr>
              <a:t>response time</a:t>
            </a:r>
          </a:p>
          <a:p>
            <a:pPr marL="450850" lvl="1" indent="-222250">
              <a:buClr>
                <a:schemeClr val="tx2"/>
              </a:buClr>
              <a:buFont typeface="Wingdings" panose="05000000000000000000" pitchFamily="2" charset="2"/>
              <a:buChar char="§"/>
            </a:pPr>
            <a:r>
              <a:rPr lang="en-US" sz="1050" dirty="0">
                <a:solidFill>
                  <a:srgbClr val="000000"/>
                </a:solidFill>
                <a:latin typeface="Arial" pitchFamily="34" charset="0"/>
                <a:cs typeface="Arial" pitchFamily="34" charset="0"/>
              </a:rPr>
              <a:t>Use sequential model representation by utilizing long-short-term memory (LSTM) networks</a:t>
            </a:r>
          </a:p>
          <a:p>
            <a:pPr marL="228600" indent="-228600">
              <a:lnSpc>
                <a:spcPct val="150000"/>
              </a:lnSpc>
              <a:buClr>
                <a:schemeClr val="tx2"/>
              </a:buClr>
              <a:buFont typeface="Arial" panose="020B0604020202020204" pitchFamily="34" charset="0"/>
              <a:buChar char="►"/>
            </a:pPr>
            <a:endParaRPr lang="en-US" altLang="zh-CN" sz="1050" b="1" dirty="0">
              <a:solidFill>
                <a:srgbClr val="000000"/>
              </a:solidFill>
              <a:latin typeface="Arial" pitchFamily="34" charset="0"/>
              <a:cs typeface="Arial" pitchFamily="34" charset="0"/>
            </a:endParaRPr>
          </a:p>
          <a:p>
            <a:pPr marL="228600" indent="-228600">
              <a:lnSpc>
                <a:spcPct val="150000"/>
              </a:lnSpc>
              <a:buClr>
                <a:schemeClr val="tx2"/>
              </a:buClr>
              <a:buFont typeface="Arial" panose="020B0604020202020204" pitchFamily="34" charset="0"/>
              <a:buChar char="►"/>
            </a:pPr>
            <a:r>
              <a:rPr lang="en-US" altLang="zh-CN" sz="1050" b="1" dirty="0">
                <a:solidFill>
                  <a:srgbClr val="000000"/>
                </a:solidFill>
                <a:latin typeface="Arial" pitchFamily="34" charset="0"/>
                <a:cs typeface="Arial" pitchFamily="34" charset="0"/>
              </a:rPr>
              <a:t>Results</a:t>
            </a:r>
            <a:endParaRPr lang="en-US" sz="1050" dirty="0">
              <a:solidFill>
                <a:srgbClr val="000000"/>
              </a:solidFill>
              <a:latin typeface="Arial" pitchFamily="34" charset="0"/>
              <a:cs typeface="Arial" pitchFamily="34" charset="0"/>
            </a:endParaRPr>
          </a:p>
          <a:p>
            <a:pPr marL="450850" lvl="1" indent="-222250">
              <a:buClr>
                <a:schemeClr val="tx2"/>
              </a:buClr>
              <a:buFont typeface="Wingdings" panose="05000000000000000000" pitchFamily="2" charset="2"/>
              <a:buChar char="§"/>
            </a:pPr>
            <a:r>
              <a:rPr lang="en-US" sz="1050" dirty="0">
                <a:solidFill>
                  <a:srgbClr val="000000"/>
                </a:solidFill>
                <a:latin typeface="Arial" pitchFamily="34" charset="0"/>
                <a:cs typeface="Arial" pitchFamily="34" charset="0"/>
              </a:rPr>
              <a:t>Detect anomalies in Huawei Cloud infrastructure</a:t>
            </a:r>
          </a:p>
          <a:p>
            <a:pPr marL="450850" lvl="1" indent="-222250">
              <a:buClr>
                <a:schemeClr val="tx2"/>
              </a:buClr>
              <a:buFont typeface="Wingdings" panose="05000000000000000000" pitchFamily="2" charset="2"/>
              <a:buChar char="§"/>
            </a:pPr>
            <a:r>
              <a:rPr lang="en-US" sz="1050" dirty="0">
                <a:solidFill>
                  <a:srgbClr val="000000"/>
                </a:solidFill>
                <a:latin typeface="Arial" charset="0"/>
                <a:ea typeface="Arial" charset="0"/>
                <a:cs typeface="Arial" charset="0"/>
              </a:rPr>
              <a:t>The novel approach outperforms other deep learning methods based on traditional architectures</a:t>
            </a:r>
            <a:endParaRPr lang="mr-IN" sz="1050" dirty="0">
              <a:latin typeface="Arial" charset="0"/>
              <a:ea typeface="Arial" charset="0"/>
              <a:cs typeface="Arial" charset="0"/>
            </a:endParaRPr>
          </a:p>
        </p:txBody>
      </p:sp>
      <p:sp>
        <p:nvSpPr>
          <p:cNvPr id="12" name="Title 11"/>
          <p:cNvSpPr>
            <a:spLocks noGrp="1"/>
          </p:cNvSpPr>
          <p:nvPr>
            <p:ph type="title"/>
          </p:nvPr>
        </p:nvSpPr>
        <p:spPr/>
        <p:txBody>
          <a:bodyPr/>
          <a:lstStyle/>
          <a:p>
            <a:r>
              <a:rPr lang="en-US" sz="1400" dirty="0">
                <a:solidFill>
                  <a:schemeClr val="tx2"/>
                </a:solidFill>
                <a:latin typeface="Arial" panose="020B0604020202020204" pitchFamily="34" charset="0"/>
                <a:cs typeface="Arial" panose="020B0604020202020204" pitchFamily="34" charset="0"/>
              </a:rPr>
              <a:t>Distributed Trace Analysis</a:t>
            </a:r>
            <a:br>
              <a:rPr lang="en-US" sz="1400" dirty="0">
                <a:solidFill>
                  <a:schemeClr val="tx2"/>
                </a:solidFill>
                <a:latin typeface="Arial" panose="020B0604020202020204" pitchFamily="34" charset="0"/>
                <a:cs typeface="Arial" panose="020B0604020202020204" pitchFamily="34" charset="0"/>
              </a:rPr>
            </a:br>
            <a:r>
              <a:rPr lang="en-US" sz="1400" b="0" dirty="0">
                <a:latin typeface="Arial" panose="020B0604020202020204" pitchFamily="34" charset="0"/>
                <a:cs typeface="Arial" panose="020B0604020202020204" pitchFamily="34" charset="0"/>
              </a:rPr>
              <a:t>Using Multimodal Deep Learning</a:t>
            </a:r>
            <a:endParaRPr lang="en-US" sz="1400" dirty="0"/>
          </a:p>
        </p:txBody>
      </p:sp>
      <p:pic>
        <p:nvPicPr>
          <p:cNvPr id="5" name="Picture 8" descr="Image result for tu berlin logo png">
            <a:extLst>
              <a:ext uri="{FF2B5EF4-FFF2-40B4-BE49-F238E27FC236}">
                <a16:creationId xmlns:a16="http://schemas.microsoft.com/office/drawing/2014/main" id="{75BAC44C-019A-4E50-A879-F3FB4289CE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88965" y="254726"/>
            <a:ext cx="451735" cy="2527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Huawei Logo Vector">
            <a:extLst>
              <a:ext uri="{FF2B5EF4-FFF2-40B4-BE49-F238E27FC236}">
                <a16:creationId xmlns:a16="http://schemas.microsoft.com/office/drawing/2014/main" id="{F5EE3D40-7962-4784-847D-5480C07FD97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40307" y="228600"/>
            <a:ext cx="259673" cy="25274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021580" y="4732383"/>
            <a:ext cx="7167562" cy="415498"/>
          </a:xfrm>
          <a:prstGeom prst="rect">
            <a:avLst/>
          </a:prstGeom>
        </p:spPr>
        <p:txBody>
          <a:bodyPr wrap="square">
            <a:spAutoFit/>
          </a:bodyPr>
          <a:lstStyle/>
          <a:p>
            <a:r>
              <a:rPr lang="en-US" sz="700" dirty="0"/>
              <a:t>S. </a:t>
            </a:r>
            <a:r>
              <a:rPr lang="en-US" sz="700" dirty="0" err="1"/>
              <a:t>Nedelkoski</a:t>
            </a:r>
            <a:r>
              <a:rPr lang="en-US" sz="700" dirty="0"/>
              <a:t>, J. Cardoso, O. Kao, </a:t>
            </a:r>
            <a:r>
              <a:rPr lang="en-US" sz="700" b="1" dirty="0"/>
              <a:t> Anomaly Detection from System Tracing Data using Multimodal Deep Learning, </a:t>
            </a:r>
            <a:r>
              <a:rPr lang="en-US" sz="700" dirty="0"/>
              <a:t>IEEE Cloud 2019, July 3-8, 2019, Milan, Italy. </a:t>
            </a:r>
          </a:p>
          <a:p>
            <a:r>
              <a:rPr lang="en-US" sz="700" dirty="0"/>
              <a:t>S. </a:t>
            </a:r>
            <a:r>
              <a:rPr lang="en-US" sz="700" dirty="0" err="1"/>
              <a:t>Nedelkoski</a:t>
            </a:r>
            <a:r>
              <a:rPr lang="en-US" sz="700" dirty="0"/>
              <a:t>, J. Cardoso, O. Kao,  </a:t>
            </a:r>
            <a:r>
              <a:rPr lang="en-US" sz="700" b="1" dirty="0"/>
              <a:t>Anomaly Detection and Classification using Distributed Tracing and Deep Learning</a:t>
            </a:r>
            <a:r>
              <a:rPr lang="en-US" sz="700" dirty="0"/>
              <a:t>, </a:t>
            </a:r>
            <a:r>
              <a:rPr lang="en-US" sz="700" dirty="0" err="1"/>
              <a:t>CCGrid</a:t>
            </a:r>
            <a:r>
              <a:rPr lang="en-US" sz="700" dirty="0"/>
              <a:t> 2019, 14-17.05, Cyprus. </a:t>
            </a:r>
          </a:p>
          <a:p>
            <a:r>
              <a:rPr lang="en-US" sz="700" dirty="0"/>
              <a:t>J. Cardoso, </a:t>
            </a:r>
            <a:r>
              <a:rPr lang="en-US" sz="700" b="1" dirty="0"/>
              <a:t>Mastering </a:t>
            </a:r>
            <a:r>
              <a:rPr lang="en-US" sz="700" b="1" dirty="0" err="1"/>
              <a:t>AIOps</a:t>
            </a:r>
            <a:r>
              <a:rPr lang="en-US" sz="700" b="1" dirty="0"/>
              <a:t> with Deep Learning</a:t>
            </a:r>
            <a:r>
              <a:rPr lang="en-US" sz="700" dirty="0"/>
              <a:t>, Presentation at SRECon18, 29–31 August 2018, Dusseldorf, Germany.</a:t>
            </a:r>
          </a:p>
        </p:txBody>
      </p:sp>
      <p:sp>
        <p:nvSpPr>
          <p:cNvPr id="8" name="Google Shape;464;p57"/>
          <p:cNvSpPr txBox="1"/>
          <p:nvPr/>
        </p:nvSpPr>
        <p:spPr>
          <a:xfrm>
            <a:off x="4726796" y="2609264"/>
            <a:ext cx="3413904" cy="129105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900" b="1" dirty="0">
                <a:solidFill>
                  <a:schemeClr val="dk1"/>
                </a:solidFill>
              </a:rPr>
              <a:t>Long Short Term Memory (LSTM) </a:t>
            </a:r>
            <a:endParaRPr sz="900" b="1" dirty="0">
              <a:solidFill>
                <a:schemeClr val="dk1"/>
              </a:solidFill>
            </a:endParaRPr>
          </a:p>
          <a:p>
            <a:pPr marL="0" lvl="0" indent="0" rtl="0">
              <a:spcBef>
                <a:spcPts val="0"/>
              </a:spcBef>
              <a:spcAft>
                <a:spcPts val="0"/>
              </a:spcAft>
              <a:buNone/>
            </a:pPr>
            <a:r>
              <a:rPr lang="en" sz="900" dirty="0">
                <a:solidFill>
                  <a:schemeClr val="dk1"/>
                </a:solidFill>
              </a:rPr>
              <a:t>LSTMs [1] are models which capture sequential data by using an internal memory. They are very good for analyzing sequences of values and predicting the next point of a given time series. This makes LSTMs adequate for Machine Learning problems that involve sequential data (see [3]) such </a:t>
            </a:r>
            <a:r>
              <a:rPr lang="en" sz="900" b="1" dirty="0">
                <a:solidFill>
                  <a:schemeClr val="dk1"/>
                </a:solidFill>
              </a:rPr>
              <a:t>speech recognition</a:t>
            </a:r>
            <a:r>
              <a:rPr lang="en" sz="900" dirty="0">
                <a:solidFill>
                  <a:schemeClr val="dk1"/>
                </a:solidFill>
              </a:rPr>
              <a:t>, </a:t>
            </a:r>
            <a:r>
              <a:rPr lang="en" sz="900" b="1" dirty="0">
                <a:solidFill>
                  <a:schemeClr val="dk1"/>
                </a:solidFill>
              </a:rPr>
              <a:t>machine translation</a:t>
            </a:r>
            <a:r>
              <a:rPr lang="en" sz="900" dirty="0">
                <a:solidFill>
                  <a:schemeClr val="dk1"/>
                </a:solidFill>
              </a:rPr>
              <a:t>, </a:t>
            </a:r>
            <a:r>
              <a:rPr lang="en" sz="900" b="1" dirty="0">
                <a:solidFill>
                  <a:schemeClr val="dk1"/>
                </a:solidFill>
              </a:rPr>
              <a:t>visual recognition and description</a:t>
            </a:r>
            <a:r>
              <a:rPr lang="en" sz="900" dirty="0">
                <a:solidFill>
                  <a:schemeClr val="dk1"/>
                </a:solidFill>
              </a:rPr>
              <a:t>, and </a:t>
            </a:r>
            <a:r>
              <a:rPr lang="en" sz="900" b="1" dirty="0">
                <a:solidFill>
                  <a:schemeClr val="dk1"/>
                </a:solidFill>
              </a:rPr>
              <a:t>distributed traces analysis</a:t>
            </a:r>
            <a:r>
              <a:rPr lang="en" sz="900" dirty="0">
                <a:solidFill>
                  <a:schemeClr val="dk1"/>
                </a:solidFill>
              </a:rPr>
              <a:t>. </a:t>
            </a:r>
            <a:endParaRPr sz="900" dirty="0"/>
          </a:p>
        </p:txBody>
      </p:sp>
      <p:pic>
        <p:nvPicPr>
          <p:cNvPr id="9" name="Google Shape;466;p57"/>
          <p:cNvPicPr preferRelativeResize="0"/>
          <p:nvPr/>
        </p:nvPicPr>
        <p:blipFill>
          <a:blip r:embed="rId5">
            <a:alphaModFix/>
          </a:blip>
          <a:stretch>
            <a:fillRect/>
          </a:stretch>
        </p:blipFill>
        <p:spPr>
          <a:xfrm>
            <a:off x="5104093" y="1516509"/>
            <a:ext cx="2659309" cy="1003851"/>
          </a:xfrm>
          <a:prstGeom prst="rect">
            <a:avLst/>
          </a:prstGeom>
          <a:noFill/>
          <a:ln>
            <a:noFill/>
          </a:ln>
        </p:spPr>
      </p:pic>
      <p:sp>
        <p:nvSpPr>
          <p:cNvPr id="11" name="Google Shape;467;p57"/>
          <p:cNvSpPr txBox="1"/>
          <p:nvPr/>
        </p:nvSpPr>
        <p:spPr>
          <a:xfrm>
            <a:off x="4780808" y="3969035"/>
            <a:ext cx="3448791" cy="58554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600" dirty="0">
                <a:solidFill>
                  <a:schemeClr val="dk1"/>
                </a:solidFill>
              </a:rPr>
              <a:t>[1] Hochreiter, Sepp, and Jürgen Schmidhuber. "Long short-term memory." </a:t>
            </a:r>
            <a:r>
              <a:rPr lang="en" sz="600" i="1" dirty="0">
                <a:solidFill>
                  <a:schemeClr val="dk1"/>
                </a:solidFill>
              </a:rPr>
              <a:t>Neural computation</a:t>
            </a:r>
            <a:r>
              <a:rPr lang="en" sz="600" dirty="0">
                <a:solidFill>
                  <a:schemeClr val="dk1"/>
                </a:solidFill>
              </a:rPr>
              <a:t> 9.8 (1997): 1735-1780.</a:t>
            </a:r>
            <a:endParaRPr sz="600" dirty="0">
              <a:solidFill>
                <a:schemeClr val="dk1"/>
              </a:solidFill>
            </a:endParaRPr>
          </a:p>
          <a:p>
            <a:pPr marL="0" lvl="0" indent="0">
              <a:spcBef>
                <a:spcPts val="0"/>
              </a:spcBef>
              <a:spcAft>
                <a:spcPts val="0"/>
              </a:spcAft>
              <a:buNone/>
            </a:pPr>
            <a:r>
              <a:rPr lang="en" sz="600" dirty="0">
                <a:solidFill>
                  <a:schemeClr val="dk1"/>
                </a:solidFill>
              </a:rPr>
              <a:t>[2] Sequential  processing in LSTM (from: </a:t>
            </a:r>
            <a:r>
              <a:rPr lang="en" sz="600" u="sng" dirty="0">
                <a:solidFill>
                  <a:schemeClr val="hlink"/>
                </a:solidFill>
                <a:hlinkClick r:id="rId6"/>
              </a:rPr>
              <a:t>http://colah.github.io/posts/2015-08-Understanding-LSTMs/</a:t>
            </a:r>
            <a:endParaRPr sz="600" dirty="0">
              <a:solidFill>
                <a:schemeClr val="dk1"/>
              </a:solidFill>
            </a:endParaRPr>
          </a:p>
          <a:p>
            <a:pPr marL="0" lvl="0" indent="0" rtl="0">
              <a:spcBef>
                <a:spcPts val="0"/>
              </a:spcBef>
              <a:spcAft>
                <a:spcPts val="0"/>
              </a:spcAft>
              <a:buClr>
                <a:schemeClr val="dk1"/>
              </a:buClr>
              <a:buFont typeface="Arial"/>
              <a:buNone/>
            </a:pPr>
            <a:r>
              <a:rPr lang="en" sz="600" dirty="0">
                <a:solidFill>
                  <a:schemeClr val="dk1"/>
                </a:solidFill>
              </a:rPr>
              <a:t>[3] LSTM model description (from Andrej Karpathy. </a:t>
            </a:r>
            <a:r>
              <a:rPr lang="en" sz="600" u="sng" dirty="0">
                <a:solidFill>
                  <a:schemeClr val="hlink"/>
                </a:solidFill>
                <a:hlinkClick r:id="rId7"/>
              </a:rPr>
              <a:t>http://karpathy.github.io/2015/05/21/rnn-effectiveness/</a:t>
            </a:r>
            <a:endParaRPr sz="600" dirty="0">
              <a:solidFill>
                <a:schemeClr val="dk1"/>
              </a:solidFill>
            </a:endParaRPr>
          </a:p>
        </p:txBody>
      </p:sp>
      <p:sp>
        <p:nvSpPr>
          <p:cNvPr id="4" name="Rectangle 3"/>
          <p:cNvSpPr/>
          <p:nvPr/>
        </p:nvSpPr>
        <p:spPr>
          <a:xfrm>
            <a:off x="4726796" y="807176"/>
            <a:ext cx="3413904" cy="415498"/>
          </a:xfrm>
          <a:prstGeom prst="rect">
            <a:avLst/>
          </a:prstGeom>
          <a:solidFill>
            <a:schemeClr val="bg2">
              <a:lumMod val="40000"/>
              <a:lumOff val="60000"/>
            </a:schemeClr>
          </a:solidFill>
        </p:spPr>
        <p:txBody>
          <a:bodyPr wrap="square">
            <a:spAutoFit/>
          </a:bodyPr>
          <a:lstStyle/>
          <a:p>
            <a:pPr indent="-228600">
              <a:buClr>
                <a:schemeClr val="tx2"/>
              </a:buClr>
            </a:pPr>
            <a:r>
              <a:rPr lang="en-US" sz="1050" b="1" dirty="0">
                <a:solidFill>
                  <a:srgbClr val="000000"/>
                </a:solidFill>
                <a:latin typeface="Arial" pitchFamily="34" charset="0"/>
                <a:cs typeface="Arial" pitchFamily="34" charset="0"/>
              </a:rPr>
              <a:t>Idea</a:t>
            </a:r>
            <a:r>
              <a:rPr lang="en-US" sz="1050" dirty="0">
                <a:solidFill>
                  <a:srgbClr val="000000"/>
                </a:solidFill>
                <a:latin typeface="Arial" pitchFamily="34" charset="0"/>
                <a:cs typeface="Arial" pitchFamily="34" charset="0"/>
              </a:rPr>
              <a:t>: represent distributed traces as </a:t>
            </a:r>
            <a:r>
              <a:rPr lang="en-US" sz="1050" dirty="0">
                <a:solidFill>
                  <a:schemeClr val="tx2"/>
                </a:solidFill>
                <a:latin typeface="Arial" pitchFamily="34" charset="0"/>
                <a:cs typeface="Arial" pitchFamily="34" charset="0"/>
              </a:rPr>
              <a:t>sequences of events</a:t>
            </a:r>
            <a:r>
              <a:rPr lang="en-US" sz="1050" dirty="0">
                <a:solidFill>
                  <a:srgbClr val="000000"/>
                </a:solidFill>
                <a:latin typeface="Arial" pitchFamily="34" charset="0"/>
                <a:cs typeface="Arial" pitchFamily="34" charset="0"/>
              </a:rPr>
              <a:t> and their </a:t>
            </a:r>
            <a:r>
              <a:rPr lang="en-US" sz="1050" dirty="0">
                <a:solidFill>
                  <a:schemeClr val="tx2"/>
                </a:solidFill>
                <a:latin typeface="Arial" pitchFamily="34" charset="0"/>
                <a:cs typeface="Arial" pitchFamily="34" charset="0"/>
              </a:rPr>
              <a:t>response time</a:t>
            </a:r>
          </a:p>
        </p:txBody>
      </p:sp>
    </p:spTree>
    <p:extLst>
      <p:ext uri="{BB962C8B-B14F-4D97-AF65-F5344CB8AC3E}">
        <p14:creationId xmlns:p14="http://schemas.microsoft.com/office/powerpoint/2010/main" val="228998221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41555" y="1779767"/>
            <a:ext cx="3893282" cy="950257"/>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460" name="Rectangle 106"/>
              <p:cNvSpPr>
                <a:spLocks noChangeArrowheads="1"/>
              </p:cNvSpPr>
              <p:nvPr/>
            </p:nvSpPr>
            <p:spPr bwMode="auto">
              <a:xfrm>
                <a:off x="192987" y="711997"/>
                <a:ext cx="4141849" cy="4167500"/>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lIns="68563" tIns="34281" rIns="68563" bIns="34281"/>
              <a:lstStyle/>
              <a:p>
                <a:pPr marL="450850" lvl="1" indent="-222250">
                  <a:buClr>
                    <a:schemeClr val="tx2"/>
                  </a:buClr>
                  <a:buFont typeface="Wingdings" panose="05000000000000000000" pitchFamily="2" charset="2"/>
                  <a:buChar char="§"/>
                </a:pPr>
                <a:r>
                  <a:rPr lang="en-US" sz="1200" dirty="0">
                    <a:solidFill>
                      <a:srgbClr val="000000"/>
                    </a:solidFill>
                    <a:latin typeface="Arial" pitchFamily="34" charset="0"/>
                    <a:cs typeface="Arial" pitchFamily="34" charset="0"/>
                  </a:rPr>
                  <a:t>A span (event) is a vector of key-value pairs </a:t>
                </a:r>
                <a14:m>
                  <m:oMath xmlns:m="http://schemas.openxmlformats.org/officeDocument/2006/math">
                    <m:d>
                      <m:dPr>
                        <m:ctrlPr>
                          <a:rPr lang="mr-IN" sz="1200" i="1" smtClean="0">
                            <a:solidFill>
                              <a:srgbClr val="000000"/>
                            </a:solidFill>
                            <a:latin typeface="Cambria Math" panose="02040503050406030204" pitchFamily="18" charset="0"/>
                            <a:cs typeface="Arial" pitchFamily="34" charset="0"/>
                          </a:rPr>
                        </m:ctrlPr>
                      </m:dPr>
                      <m:e>
                        <m:sSub>
                          <m:sSubPr>
                            <m:ctrlPr>
                              <a:rPr lang="en-US" sz="1200" i="1" smtClean="0">
                                <a:solidFill>
                                  <a:srgbClr val="000000"/>
                                </a:solidFill>
                                <a:latin typeface="Cambria Math" panose="02040503050406030204" pitchFamily="18" charset="0"/>
                                <a:cs typeface="Arial" pitchFamily="34" charset="0"/>
                              </a:rPr>
                            </m:ctrlPr>
                          </m:sSubPr>
                          <m:e>
                            <m:r>
                              <a:rPr lang="en-US" sz="1200" b="0" i="1" smtClean="0">
                                <a:solidFill>
                                  <a:srgbClr val="000000"/>
                                </a:solidFill>
                                <a:latin typeface="Cambria Math" charset="0"/>
                                <a:cs typeface="Arial" pitchFamily="34" charset="0"/>
                              </a:rPr>
                              <m:t>𝑘</m:t>
                            </m:r>
                          </m:e>
                          <m:sub>
                            <m:r>
                              <a:rPr lang="en-US" sz="1200" b="0" i="1" smtClean="0">
                                <a:solidFill>
                                  <a:srgbClr val="000000"/>
                                </a:solidFill>
                                <a:latin typeface="Cambria Math" charset="0"/>
                                <a:cs typeface="Arial" pitchFamily="34" charset="0"/>
                              </a:rPr>
                              <m:t>𝑖</m:t>
                            </m:r>
                          </m:sub>
                        </m:sSub>
                        <m:r>
                          <a:rPr lang="en-US" sz="1200" b="0" i="1" smtClean="0">
                            <a:solidFill>
                              <a:srgbClr val="000000"/>
                            </a:solidFill>
                            <a:latin typeface="Cambria Math" charset="0"/>
                            <a:cs typeface="Arial" pitchFamily="34" charset="0"/>
                          </a:rPr>
                          <m:t>,</m:t>
                        </m:r>
                        <m:sSub>
                          <m:sSubPr>
                            <m:ctrlPr>
                              <a:rPr lang="en-US" sz="1200" i="1">
                                <a:solidFill>
                                  <a:srgbClr val="000000"/>
                                </a:solidFill>
                                <a:latin typeface="Cambria Math" panose="02040503050406030204" pitchFamily="18" charset="0"/>
                                <a:cs typeface="Arial" pitchFamily="34" charset="0"/>
                              </a:rPr>
                            </m:ctrlPr>
                          </m:sSubPr>
                          <m:e>
                            <m:r>
                              <a:rPr lang="en-US" sz="1200" b="0" i="1" smtClean="0">
                                <a:solidFill>
                                  <a:srgbClr val="000000"/>
                                </a:solidFill>
                                <a:latin typeface="Cambria Math" charset="0"/>
                                <a:cs typeface="Arial" pitchFamily="34" charset="0"/>
                              </a:rPr>
                              <m:t>𝑣</m:t>
                            </m:r>
                          </m:e>
                          <m:sub>
                            <m:r>
                              <a:rPr lang="en-US" sz="1200" i="1">
                                <a:solidFill>
                                  <a:srgbClr val="000000"/>
                                </a:solidFill>
                                <a:latin typeface="Cambria Math" charset="0"/>
                                <a:cs typeface="Arial" pitchFamily="34" charset="0"/>
                              </a:rPr>
                              <m:t>𝑖</m:t>
                            </m:r>
                          </m:sub>
                        </m:sSub>
                      </m:e>
                    </m:d>
                  </m:oMath>
                </a14:m>
                <a:r>
                  <a:rPr lang="en-US" sz="1200" dirty="0">
                    <a:solidFill>
                      <a:srgbClr val="000000"/>
                    </a:solidFill>
                    <a:latin typeface="Arial" pitchFamily="34" charset="0"/>
                    <a:cs typeface="Arial" pitchFamily="34" charset="0"/>
                  </a:rPr>
                  <a:t> describing a characteristic of a </a:t>
                </a:r>
                <a:r>
                  <a:rPr lang="en-US" sz="1200" dirty="0" err="1">
                    <a:solidFill>
                      <a:srgbClr val="000000"/>
                    </a:solidFill>
                    <a:latin typeface="Arial" pitchFamily="34" charset="0"/>
                    <a:cs typeface="Arial" pitchFamily="34" charset="0"/>
                  </a:rPr>
                  <a:t>microservice</a:t>
                </a:r>
                <a:r>
                  <a:rPr lang="en-US" sz="1200" dirty="0">
                    <a:solidFill>
                      <a:srgbClr val="000000"/>
                    </a:solidFill>
                    <a:latin typeface="Arial" pitchFamily="34" charset="0"/>
                    <a:cs typeface="Arial" pitchFamily="34" charset="0"/>
                  </a:rPr>
                  <a:t> at time </a:t>
                </a:r>
                <a14:m>
                  <m:oMath xmlns:m="http://schemas.openxmlformats.org/officeDocument/2006/math">
                    <m:sSub>
                      <m:sSubPr>
                        <m:ctrlPr>
                          <a:rPr lang="en-US" sz="1200" i="1" smtClean="0">
                            <a:solidFill>
                              <a:srgbClr val="000000"/>
                            </a:solidFill>
                            <a:latin typeface="Cambria Math" panose="02040503050406030204" pitchFamily="18" charset="0"/>
                            <a:cs typeface="Arial" pitchFamily="34" charset="0"/>
                          </a:rPr>
                        </m:ctrlPr>
                      </m:sSubPr>
                      <m:e>
                        <m:r>
                          <a:rPr lang="en-US" sz="1200" b="0" i="1" smtClean="0">
                            <a:solidFill>
                              <a:srgbClr val="000000"/>
                            </a:solidFill>
                            <a:latin typeface="Cambria Math" charset="0"/>
                            <a:cs typeface="Arial" pitchFamily="34" charset="0"/>
                          </a:rPr>
                          <m:t>𝑡</m:t>
                        </m:r>
                      </m:e>
                      <m:sub>
                        <m:r>
                          <a:rPr lang="en-US" sz="1200" b="0" i="1" smtClean="0">
                            <a:solidFill>
                              <a:srgbClr val="000000"/>
                            </a:solidFill>
                            <a:latin typeface="Cambria Math" charset="0"/>
                            <a:cs typeface="Arial" pitchFamily="34" charset="0"/>
                          </a:rPr>
                          <m:t>𝑖</m:t>
                        </m:r>
                      </m:sub>
                    </m:sSub>
                  </m:oMath>
                </a14:m>
                <a:endParaRPr lang="en-US" sz="1200" dirty="0">
                  <a:solidFill>
                    <a:srgbClr val="000000"/>
                  </a:solidFill>
                  <a:latin typeface="Arial" pitchFamily="34" charset="0"/>
                  <a:cs typeface="Arial" pitchFamily="34" charset="0"/>
                </a:endParaRPr>
              </a:p>
              <a:p>
                <a:pPr marL="450850" lvl="1" indent="-222250">
                  <a:buClr>
                    <a:schemeClr val="tx2"/>
                  </a:buClr>
                  <a:buFont typeface="Wingdings" panose="05000000000000000000" pitchFamily="2" charset="2"/>
                  <a:buChar char="§"/>
                </a:pPr>
                <a:r>
                  <a:rPr lang="en-US" sz="1200" dirty="0">
                    <a:solidFill>
                      <a:srgbClr val="000000"/>
                    </a:solidFill>
                    <a:latin typeface="Arial" pitchFamily="34" charset="0"/>
                    <a:cs typeface="Arial" pitchFamily="34" charset="0"/>
                  </a:rPr>
                  <a:t>A trace </a:t>
                </a:r>
                <a14:m>
                  <m:oMath xmlns:m="http://schemas.openxmlformats.org/officeDocument/2006/math">
                    <m:r>
                      <a:rPr lang="en-US" sz="1200" b="0" i="1" smtClean="0">
                        <a:solidFill>
                          <a:srgbClr val="000000"/>
                        </a:solidFill>
                        <a:latin typeface="Cambria Math" charset="0"/>
                        <a:cs typeface="Arial" pitchFamily="34" charset="0"/>
                      </a:rPr>
                      <m:t>𝑇</m:t>
                    </m:r>
                    <m:r>
                      <a:rPr lang="en-US" sz="1200" b="0" i="1" smtClean="0">
                        <a:solidFill>
                          <a:srgbClr val="000000"/>
                        </a:solidFill>
                        <a:latin typeface="Cambria Math" charset="0"/>
                        <a:cs typeface="Arial" pitchFamily="34" charset="0"/>
                      </a:rPr>
                      <m:t> </m:t>
                    </m:r>
                  </m:oMath>
                </a14:m>
                <a:r>
                  <a:rPr lang="en-US" sz="1200" dirty="0">
                    <a:solidFill>
                      <a:srgbClr val="000000"/>
                    </a:solidFill>
                    <a:latin typeface="Arial" pitchFamily="34" charset="0"/>
                    <a:cs typeface="Arial" pitchFamily="34" charset="0"/>
                  </a:rPr>
                  <a:t>is an enumerated collection of events (i.e., spans) sorted by timestamps </a:t>
                </a:r>
                <a14:m>
                  <m:oMath xmlns:m="http://schemas.openxmlformats.org/officeDocument/2006/math">
                    <m:d>
                      <m:dPr>
                        <m:begChr m:val="{"/>
                        <m:endChr m:val="}"/>
                        <m:ctrlPr>
                          <a:rPr lang="en-US" sz="1200" i="1" smtClean="0">
                            <a:solidFill>
                              <a:srgbClr val="000000"/>
                            </a:solidFill>
                            <a:latin typeface="Cambria Math" panose="02040503050406030204" pitchFamily="18" charset="0"/>
                            <a:cs typeface="Arial" pitchFamily="34" charset="0"/>
                          </a:rPr>
                        </m:ctrlPr>
                      </m:dPr>
                      <m:e>
                        <m:sSub>
                          <m:sSubPr>
                            <m:ctrlPr>
                              <a:rPr lang="en-US" sz="1200" i="1" smtClean="0">
                                <a:solidFill>
                                  <a:srgbClr val="000000"/>
                                </a:solidFill>
                                <a:latin typeface="Cambria Math" panose="02040503050406030204" pitchFamily="18" charset="0"/>
                                <a:cs typeface="Arial" pitchFamily="34" charset="0"/>
                              </a:rPr>
                            </m:ctrlPr>
                          </m:sSubPr>
                          <m:e>
                            <m:r>
                              <a:rPr lang="en-US" sz="1200" b="0" i="1" smtClean="0">
                                <a:solidFill>
                                  <a:srgbClr val="000000"/>
                                </a:solidFill>
                                <a:latin typeface="Cambria Math" charset="0"/>
                                <a:cs typeface="Arial" pitchFamily="34" charset="0"/>
                              </a:rPr>
                              <m:t>𝑒</m:t>
                            </m:r>
                          </m:e>
                          <m:sub>
                            <m:r>
                              <a:rPr lang="en-US" sz="1200" b="0" i="1" smtClean="0">
                                <a:solidFill>
                                  <a:srgbClr val="000000"/>
                                </a:solidFill>
                                <a:latin typeface="Cambria Math" charset="0"/>
                                <a:cs typeface="Arial" pitchFamily="34" charset="0"/>
                              </a:rPr>
                              <m:t>0</m:t>
                            </m:r>
                          </m:sub>
                        </m:sSub>
                        <m:r>
                          <a:rPr lang="en-US" sz="1200" b="0" i="1" smtClean="0">
                            <a:solidFill>
                              <a:srgbClr val="000000"/>
                            </a:solidFill>
                            <a:latin typeface="Cambria Math" charset="0"/>
                            <a:cs typeface="Arial" pitchFamily="34" charset="0"/>
                          </a:rPr>
                          <m:t>,</m:t>
                        </m:r>
                        <m:sSub>
                          <m:sSubPr>
                            <m:ctrlPr>
                              <a:rPr lang="en-US" sz="1200" i="1">
                                <a:solidFill>
                                  <a:srgbClr val="000000"/>
                                </a:solidFill>
                                <a:latin typeface="Cambria Math" panose="02040503050406030204" pitchFamily="18" charset="0"/>
                                <a:cs typeface="Arial" pitchFamily="34" charset="0"/>
                              </a:rPr>
                            </m:ctrlPr>
                          </m:sSubPr>
                          <m:e>
                            <m:r>
                              <a:rPr lang="en-US" sz="1200" i="1">
                                <a:solidFill>
                                  <a:srgbClr val="000000"/>
                                </a:solidFill>
                                <a:latin typeface="Cambria Math" charset="0"/>
                                <a:cs typeface="Arial" pitchFamily="34" charset="0"/>
                              </a:rPr>
                              <m:t>𝑒</m:t>
                            </m:r>
                          </m:e>
                          <m:sub>
                            <m:r>
                              <a:rPr lang="en-US" sz="1200" b="0" i="1" smtClean="0">
                                <a:solidFill>
                                  <a:srgbClr val="000000"/>
                                </a:solidFill>
                                <a:latin typeface="Cambria Math" charset="0"/>
                                <a:cs typeface="Arial" pitchFamily="34" charset="0"/>
                              </a:rPr>
                              <m:t>1</m:t>
                            </m:r>
                          </m:sub>
                        </m:sSub>
                        <m:r>
                          <a:rPr lang="en-US" sz="1200" b="0" i="1" smtClean="0">
                            <a:solidFill>
                              <a:srgbClr val="000000"/>
                            </a:solidFill>
                            <a:latin typeface="Cambria Math" charset="0"/>
                            <a:cs typeface="Arial" pitchFamily="34" charset="0"/>
                          </a:rPr>
                          <m:t>, …,</m:t>
                        </m:r>
                        <m:sSub>
                          <m:sSubPr>
                            <m:ctrlPr>
                              <a:rPr lang="en-US" sz="1200" i="1">
                                <a:solidFill>
                                  <a:srgbClr val="000000"/>
                                </a:solidFill>
                                <a:latin typeface="Cambria Math" panose="02040503050406030204" pitchFamily="18" charset="0"/>
                                <a:cs typeface="Arial" pitchFamily="34" charset="0"/>
                              </a:rPr>
                            </m:ctrlPr>
                          </m:sSubPr>
                          <m:e>
                            <m:r>
                              <a:rPr lang="en-US" sz="1200" i="1">
                                <a:solidFill>
                                  <a:srgbClr val="000000"/>
                                </a:solidFill>
                                <a:latin typeface="Cambria Math" charset="0"/>
                                <a:cs typeface="Arial" pitchFamily="34" charset="0"/>
                              </a:rPr>
                              <m:t>𝑒</m:t>
                            </m:r>
                          </m:e>
                          <m:sub>
                            <m:r>
                              <a:rPr lang="en-US" sz="1200" b="0" i="1" smtClean="0">
                                <a:solidFill>
                                  <a:srgbClr val="000000"/>
                                </a:solidFill>
                                <a:latin typeface="Cambria Math" charset="0"/>
                                <a:cs typeface="Arial" pitchFamily="34" charset="0"/>
                              </a:rPr>
                              <m:t>𝑖</m:t>
                            </m:r>
                          </m:sub>
                        </m:sSub>
                      </m:e>
                    </m:d>
                  </m:oMath>
                </a14:m>
                <a:r>
                  <a:rPr lang="en-US" sz="1200" dirty="0">
                    <a:solidFill>
                      <a:srgbClr val="000000"/>
                    </a:solidFill>
                    <a:latin typeface="Arial" pitchFamily="34" charset="0"/>
                    <a:cs typeface="Arial" pitchFamily="34" charset="0"/>
                  </a:rPr>
                  <a:t> [16]</a:t>
                </a:r>
              </a:p>
              <a:p>
                <a:pPr marL="450850" lvl="1" indent="-222250">
                  <a:buClr>
                    <a:schemeClr val="tx2"/>
                  </a:buClr>
                  <a:buFont typeface="Wingdings" panose="05000000000000000000" pitchFamily="2" charset="2"/>
                  <a:buChar char="§"/>
                </a:pPr>
                <a:endParaRPr lang="en-US" sz="1200" dirty="0">
                  <a:solidFill>
                    <a:srgbClr val="000000"/>
                  </a:solidFill>
                  <a:latin typeface="Arial" pitchFamily="34" charset="0"/>
                  <a:cs typeface="Arial" pitchFamily="34" charset="0"/>
                </a:endParaRPr>
              </a:p>
              <a:p>
                <a:pPr marL="450850" lvl="1" indent="-222250">
                  <a:buClr>
                    <a:schemeClr val="tx2"/>
                  </a:buClr>
                  <a:buFont typeface="Wingdings" panose="05000000000000000000" pitchFamily="2" charset="2"/>
                  <a:buChar char="§"/>
                </a:pPr>
                <a:r>
                  <a:rPr lang="en-US" sz="1200" dirty="0">
                    <a:solidFill>
                      <a:srgbClr val="000000"/>
                    </a:solidFill>
                    <a:latin typeface="Arial" pitchFamily="34" charset="0"/>
                    <a:cs typeface="Arial" pitchFamily="34" charset="0"/>
                  </a:rPr>
                  <a:t>An event contains</a:t>
                </a:r>
                <a:endParaRPr lang="en-US" altLang="zh-CN" sz="1200" dirty="0">
                  <a:solidFill>
                    <a:srgbClr val="000000"/>
                  </a:solidFill>
                  <a:latin typeface="Arial" charset="0"/>
                  <a:ea typeface="Arial" charset="0"/>
                  <a:cs typeface="Arial" charset="0"/>
                </a:endParaRPr>
              </a:p>
              <a:p>
                <a:pPr marL="714375" lvl="2" indent="-263525">
                  <a:buClr>
                    <a:schemeClr val="tx2"/>
                  </a:buClr>
                  <a:buFont typeface="AppleSymbols" charset="0"/>
                  <a:buChar char="⎻"/>
                  <a:tabLst>
                    <a:tab pos="442913" algn="l"/>
                  </a:tabLst>
                </a:pPr>
                <a:r>
                  <a:rPr lang="en-US" altLang="zh-CN" sz="1100" i="1" dirty="0">
                    <a:solidFill>
                      <a:schemeClr val="tx2"/>
                    </a:solidFill>
                    <a:latin typeface="Arial" charset="0"/>
                    <a:ea typeface="Arial" charset="0"/>
                    <a:cs typeface="Arial" charset="0"/>
                  </a:rPr>
                  <a:t>trace id</a:t>
                </a:r>
                <a:r>
                  <a:rPr lang="en-US" altLang="zh-CN" sz="1100" i="1" dirty="0">
                    <a:latin typeface="Arial" charset="0"/>
                    <a:ea typeface="Arial" charset="0"/>
                    <a:cs typeface="Arial" charset="0"/>
                  </a:rPr>
                  <a:t>, event id, parent id</a:t>
                </a:r>
              </a:p>
              <a:p>
                <a:pPr marL="714375" lvl="2" indent="-263525">
                  <a:buClr>
                    <a:schemeClr val="tx2"/>
                  </a:buClr>
                  <a:buFont typeface="AppleSymbols" charset="0"/>
                  <a:buChar char="⎻"/>
                  <a:tabLst>
                    <a:tab pos="442913" algn="l"/>
                  </a:tabLst>
                </a:pPr>
                <a:r>
                  <a:rPr lang="en-US" sz="1100" i="1" dirty="0">
                    <a:latin typeface="Arial" charset="0"/>
                    <a:ea typeface="Arial" charset="0"/>
                    <a:cs typeface="Arial" charset="0"/>
                  </a:rPr>
                  <a:t>protocol, </a:t>
                </a:r>
                <a:r>
                  <a:rPr lang="en-US" sz="1100" i="1" dirty="0">
                    <a:solidFill>
                      <a:schemeClr val="tx2"/>
                    </a:solidFill>
                    <a:latin typeface="Arial" charset="0"/>
                    <a:ea typeface="Arial" charset="0"/>
                    <a:cs typeface="Arial" charset="0"/>
                  </a:rPr>
                  <a:t>host </a:t>
                </a:r>
                <a:r>
                  <a:rPr lang="en-US" sz="1100" i="1" dirty="0" err="1">
                    <a:solidFill>
                      <a:schemeClr val="tx2"/>
                    </a:solidFill>
                    <a:latin typeface="Arial" charset="0"/>
                    <a:ea typeface="Arial" charset="0"/>
                    <a:cs typeface="Arial" charset="0"/>
                  </a:rPr>
                  <a:t>ip</a:t>
                </a:r>
                <a:r>
                  <a:rPr lang="en-US" sz="1100" i="1" dirty="0">
                    <a:latin typeface="Arial" charset="0"/>
                    <a:ea typeface="Arial" charset="0"/>
                    <a:cs typeface="Arial" charset="0"/>
                  </a:rPr>
                  <a:t>, </a:t>
                </a:r>
                <a:r>
                  <a:rPr lang="en-US" sz="1100" i="1" dirty="0">
                    <a:solidFill>
                      <a:schemeClr val="tx2"/>
                    </a:solidFill>
                    <a:latin typeface="Arial" charset="0"/>
                    <a:ea typeface="Arial" charset="0"/>
                    <a:cs typeface="Arial" charset="0"/>
                  </a:rPr>
                  <a:t>status code</a:t>
                </a:r>
                <a:r>
                  <a:rPr lang="en-US" sz="1100" i="1" dirty="0">
                    <a:latin typeface="Arial" charset="0"/>
                    <a:ea typeface="Arial" charset="0"/>
                    <a:cs typeface="Arial" charset="0"/>
                  </a:rPr>
                  <a:t>, </a:t>
                </a:r>
                <a:r>
                  <a:rPr lang="en-US" sz="1100" i="1" dirty="0" err="1">
                    <a:solidFill>
                      <a:schemeClr val="tx2"/>
                    </a:solidFill>
                    <a:latin typeface="Arial" charset="0"/>
                    <a:ea typeface="Arial" charset="0"/>
                    <a:cs typeface="Arial" charset="0"/>
                  </a:rPr>
                  <a:t>url</a:t>
                </a:r>
                <a:endParaRPr lang="en-US" sz="1100" i="1" dirty="0">
                  <a:solidFill>
                    <a:schemeClr val="tx2"/>
                  </a:solidFill>
                  <a:latin typeface="Arial" charset="0"/>
                  <a:ea typeface="Arial" charset="0"/>
                  <a:cs typeface="Arial" charset="0"/>
                </a:endParaRPr>
              </a:p>
              <a:p>
                <a:pPr marL="714375" lvl="2" indent="-263525">
                  <a:buClr>
                    <a:schemeClr val="tx2"/>
                  </a:buClr>
                  <a:buFont typeface="AppleSymbols" charset="0"/>
                  <a:buChar char="⎻"/>
                  <a:tabLst>
                    <a:tab pos="442913" algn="l"/>
                  </a:tabLst>
                </a:pPr>
                <a:r>
                  <a:rPr lang="en-US" sz="1100" i="1" dirty="0">
                    <a:solidFill>
                      <a:schemeClr val="tx2"/>
                    </a:solidFill>
                    <a:latin typeface="Arial" charset="0"/>
                    <a:ea typeface="Arial" charset="0"/>
                    <a:cs typeface="Arial" charset="0"/>
                  </a:rPr>
                  <a:t>response time</a:t>
                </a:r>
                <a:r>
                  <a:rPr lang="en-US" sz="1100" i="1" dirty="0">
                    <a:latin typeface="Arial" charset="0"/>
                    <a:ea typeface="Arial" charset="0"/>
                    <a:cs typeface="Arial" charset="0"/>
                  </a:rPr>
                  <a:t>, </a:t>
                </a:r>
                <a:r>
                  <a:rPr lang="en-US" sz="1100" i="1" dirty="0">
                    <a:solidFill>
                      <a:schemeClr val="tx2"/>
                    </a:solidFill>
                    <a:latin typeface="Arial" charset="0"/>
                    <a:ea typeface="Arial" charset="0"/>
                    <a:cs typeface="Arial" charset="0"/>
                  </a:rPr>
                  <a:t>timestamp</a:t>
                </a:r>
              </a:p>
              <a:p>
                <a:pPr marL="714375" lvl="2" indent="-263525">
                  <a:buClr>
                    <a:schemeClr val="tx2"/>
                  </a:buClr>
                  <a:buFont typeface="AppleSymbols" charset="0"/>
                  <a:buChar char="⎻"/>
                  <a:tabLst>
                    <a:tab pos="442913" algn="l"/>
                  </a:tabLst>
                </a:pPr>
                <a:r>
                  <a:rPr lang="en-US" sz="1100" i="1" dirty="0">
                    <a:latin typeface="Arial" charset="0"/>
                    <a:cs typeface="Arial" charset="0"/>
                  </a:rPr>
                  <a:t>and much more</a:t>
                </a:r>
                <a:endParaRPr lang="en-US" sz="1100" dirty="0">
                  <a:latin typeface="Arial" pitchFamily="34" charset="0"/>
                  <a:cs typeface="Arial" pitchFamily="34" charset="0"/>
                </a:endParaRPr>
              </a:p>
              <a:p>
                <a:pPr marL="450850" lvl="1" indent="-222250">
                  <a:buClr>
                    <a:schemeClr val="tx2"/>
                  </a:buClr>
                  <a:buFont typeface="Wingdings" panose="05000000000000000000" pitchFamily="2" charset="2"/>
                  <a:buChar char="§"/>
                </a:pPr>
                <a:endParaRPr lang="en-US" sz="1200" dirty="0">
                  <a:solidFill>
                    <a:srgbClr val="000000"/>
                  </a:solidFill>
                  <a:latin typeface="Arial" pitchFamily="34" charset="0"/>
                  <a:cs typeface="Arial" pitchFamily="34" charset="0"/>
                </a:endParaRPr>
              </a:p>
              <a:p>
                <a:pPr marL="450850" lvl="1" indent="-222250">
                  <a:buClr>
                    <a:schemeClr val="tx2"/>
                  </a:buClr>
                  <a:buFont typeface="Wingdings" panose="05000000000000000000" pitchFamily="2" charset="2"/>
                  <a:buChar char="§"/>
                </a:pPr>
                <a:r>
                  <a:rPr lang="en-US" sz="1200" dirty="0">
                    <a:solidFill>
                      <a:srgbClr val="000000"/>
                    </a:solidFill>
                    <a:latin typeface="Arial" pitchFamily="34" charset="0"/>
                    <a:cs typeface="Arial" pitchFamily="34" charset="0"/>
                  </a:rPr>
                  <a:t>Trace can have different lengths</a:t>
                </a:r>
              </a:p>
              <a:p>
                <a:pPr marL="714375" lvl="2" indent="-263525">
                  <a:buClr>
                    <a:schemeClr val="tx2"/>
                  </a:buClr>
                  <a:buFont typeface="AppleSymbols" charset="0"/>
                  <a:buChar char="⎻"/>
                  <a:tabLst>
                    <a:tab pos="442913" algn="l"/>
                  </a:tabLst>
                </a:pPr>
                <a14:m>
                  <m:oMath xmlns:m="http://schemas.openxmlformats.org/officeDocument/2006/math">
                    <m:sSub>
                      <m:sSubPr>
                        <m:ctrlPr>
                          <a:rPr lang="en-US" sz="1100" i="1" smtClean="0">
                            <a:solidFill>
                              <a:srgbClr val="000000"/>
                            </a:solidFill>
                            <a:latin typeface="Cambria Math" panose="02040503050406030204" pitchFamily="18" charset="0"/>
                            <a:cs typeface="Arial" pitchFamily="34" charset="0"/>
                          </a:rPr>
                        </m:ctrlPr>
                      </m:sSubPr>
                      <m:e>
                        <m:r>
                          <a:rPr lang="en-US" sz="1100" b="0" i="1" smtClean="0">
                            <a:solidFill>
                              <a:srgbClr val="000000"/>
                            </a:solidFill>
                            <a:latin typeface="Cambria Math" charset="0"/>
                            <a:cs typeface="Arial" pitchFamily="34" charset="0"/>
                          </a:rPr>
                          <m:t>𝑇</m:t>
                        </m:r>
                      </m:e>
                      <m:sub>
                        <m:r>
                          <a:rPr lang="en-US" sz="1100" b="0" i="1" smtClean="0">
                            <a:solidFill>
                              <a:srgbClr val="000000"/>
                            </a:solidFill>
                            <a:latin typeface="Cambria Math" charset="0"/>
                            <a:cs typeface="Arial" pitchFamily="34" charset="0"/>
                          </a:rPr>
                          <m:t>𝑝</m:t>
                        </m:r>
                      </m:sub>
                    </m:sSub>
                    <m:r>
                      <a:rPr lang="en-US" sz="1100" b="0" i="1" smtClean="0">
                        <a:solidFill>
                          <a:srgbClr val="000000"/>
                        </a:solidFill>
                        <a:latin typeface="Cambria Math" charset="0"/>
                        <a:cs typeface="Arial" pitchFamily="34" charset="0"/>
                      </a:rPr>
                      <m:t>=</m:t>
                    </m:r>
                    <m:d>
                      <m:dPr>
                        <m:begChr m:val="{"/>
                        <m:endChr m:val="}"/>
                        <m:ctrlPr>
                          <a:rPr lang="en-US" sz="1100" b="0" i="1" smtClean="0">
                            <a:solidFill>
                              <a:srgbClr val="000000"/>
                            </a:solidFill>
                            <a:latin typeface="Cambria Math" panose="02040503050406030204" pitchFamily="18" charset="0"/>
                            <a:cs typeface="Arial" pitchFamily="34" charset="0"/>
                          </a:rPr>
                        </m:ctrlPr>
                      </m:dPr>
                      <m:e>
                        <m:sSubSup>
                          <m:sSubSupPr>
                            <m:ctrlPr>
                              <a:rPr lang="en-US" sz="1100" b="0" i="1" smtClean="0">
                                <a:solidFill>
                                  <a:srgbClr val="000000"/>
                                </a:solidFill>
                                <a:latin typeface="Cambria Math" panose="02040503050406030204" pitchFamily="18" charset="0"/>
                                <a:cs typeface="Arial" pitchFamily="34" charset="0"/>
                              </a:rPr>
                            </m:ctrlPr>
                          </m:sSubSupPr>
                          <m:e>
                            <m:r>
                              <a:rPr lang="en-US" sz="1100" b="0" i="1" smtClean="0">
                                <a:solidFill>
                                  <a:srgbClr val="000000"/>
                                </a:solidFill>
                                <a:latin typeface="Cambria Math" charset="0"/>
                                <a:cs typeface="Arial" pitchFamily="34" charset="0"/>
                              </a:rPr>
                              <m:t>𝑒</m:t>
                            </m:r>
                          </m:e>
                          <m:sub>
                            <m:r>
                              <a:rPr lang="en-US" sz="1100" b="0" i="1" smtClean="0">
                                <a:solidFill>
                                  <a:srgbClr val="000000"/>
                                </a:solidFill>
                                <a:latin typeface="Cambria Math" charset="0"/>
                                <a:cs typeface="Arial" pitchFamily="34" charset="0"/>
                              </a:rPr>
                              <m:t>0</m:t>
                            </m:r>
                          </m:sub>
                          <m:sup>
                            <m:r>
                              <a:rPr lang="en-US" sz="1100" b="0" i="1" smtClean="0">
                                <a:solidFill>
                                  <a:srgbClr val="000000"/>
                                </a:solidFill>
                                <a:latin typeface="Cambria Math" charset="0"/>
                                <a:cs typeface="Arial" pitchFamily="34" charset="0"/>
                              </a:rPr>
                              <m:t>𝑝</m:t>
                            </m:r>
                          </m:sup>
                        </m:sSubSup>
                        <m:r>
                          <a:rPr lang="en-US" sz="1100" b="0" i="1" smtClean="0">
                            <a:solidFill>
                              <a:srgbClr val="000000"/>
                            </a:solidFill>
                            <a:latin typeface="Cambria Math" charset="0"/>
                            <a:cs typeface="Arial" pitchFamily="34" charset="0"/>
                          </a:rPr>
                          <m:t>,</m:t>
                        </m:r>
                        <m:sSubSup>
                          <m:sSubSupPr>
                            <m:ctrlPr>
                              <a:rPr lang="en-US" sz="1100" i="1">
                                <a:solidFill>
                                  <a:srgbClr val="000000"/>
                                </a:solidFill>
                                <a:latin typeface="Cambria Math" panose="02040503050406030204" pitchFamily="18" charset="0"/>
                                <a:cs typeface="Arial" pitchFamily="34" charset="0"/>
                              </a:rPr>
                            </m:ctrlPr>
                          </m:sSubSupPr>
                          <m:e>
                            <m:r>
                              <a:rPr lang="en-US" sz="1100" i="1">
                                <a:solidFill>
                                  <a:srgbClr val="000000"/>
                                </a:solidFill>
                                <a:latin typeface="Cambria Math" charset="0"/>
                                <a:cs typeface="Arial" pitchFamily="34" charset="0"/>
                              </a:rPr>
                              <m:t>𝑒</m:t>
                            </m:r>
                          </m:e>
                          <m:sub>
                            <m:r>
                              <a:rPr lang="en-US" sz="1100" b="0" i="1" smtClean="0">
                                <a:solidFill>
                                  <a:srgbClr val="000000"/>
                                </a:solidFill>
                                <a:latin typeface="Cambria Math" charset="0"/>
                                <a:cs typeface="Arial" pitchFamily="34" charset="0"/>
                              </a:rPr>
                              <m:t>1</m:t>
                            </m:r>
                          </m:sub>
                          <m:sup>
                            <m:r>
                              <a:rPr lang="en-US" sz="1100" i="1">
                                <a:solidFill>
                                  <a:srgbClr val="000000"/>
                                </a:solidFill>
                                <a:latin typeface="Cambria Math" charset="0"/>
                                <a:cs typeface="Arial" pitchFamily="34" charset="0"/>
                              </a:rPr>
                              <m:t>𝑝</m:t>
                            </m:r>
                          </m:sup>
                        </m:sSubSup>
                        <m:r>
                          <a:rPr lang="en-US" sz="1100" b="0" i="1" smtClean="0">
                            <a:solidFill>
                              <a:srgbClr val="000000"/>
                            </a:solidFill>
                            <a:latin typeface="Cambria Math" charset="0"/>
                            <a:cs typeface="Arial" pitchFamily="34" charset="0"/>
                          </a:rPr>
                          <m:t>,</m:t>
                        </m:r>
                        <m:sSubSup>
                          <m:sSubSupPr>
                            <m:ctrlPr>
                              <a:rPr lang="en-US" sz="1100" i="1">
                                <a:solidFill>
                                  <a:srgbClr val="000000"/>
                                </a:solidFill>
                                <a:latin typeface="Cambria Math" panose="02040503050406030204" pitchFamily="18" charset="0"/>
                                <a:cs typeface="Arial" pitchFamily="34" charset="0"/>
                              </a:rPr>
                            </m:ctrlPr>
                          </m:sSubSupPr>
                          <m:e>
                            <m:r>
                              <a:rPr lang="en-US" sz="1100" i="1">
                                <a:solidFill>
                                  <a:srgbClr val="000000"/>
                                </a:solidFill>
                                <a:latin typeface="Cambria Math" charset="0"/>
                                <a:cs typeface="Arial" pitchFamily="34" charset="0"/>
                              </a:rPr>
                              <m:t>𝑒</m:t>
                            </m:r>
                          </m:e>
                          <m:sub>
                            <m:r>
                              <a:rPr lang="en-US" sz="1100" b="0" i="1" smtClean="0">
                                <a:solidFill>
                                  <a:srgbClr val="000000"/>
                                </a:solidFill>
                                <a:latin typeface="Cambria Math" charset="0"/>
                                <a:cs typeface="Arial" pitchFamily="34" charset="0"/>
                              </a:rPr>
                              <m:t>2</m:t>
                            </m:r>
                          </m:sub>
                          <m:sup>
                            <m:r>
                              <a:rPr lang="en-US" sz="1100" i="1">
                                <a:solidFill>
                                  <a:srgbClr val="000000"/>
                                </a:solidFill>
                                <a:latin typeface="Cambria Math" charset="0"/>
                                <a:cs typeface="Arial" pitchFamily="34" charset="0"/>
                              </a:rPr>
                              <m:t>𝑝</m:t>
                            </m:r>
                          </m:sup>
                        </m:sSubSup>
                        <m:r>
                          <a:rPr lang="en-US" sz="1100" b="0" i="1" smtClean="0">
                            <a:solidFill>
                              <a:srgbClr val="000000"/>
                            </a:solidFill>
                            <a:latin typeface="Cambria Math" charset="0"/>
                            <a:cs typeface="Arial" pitchFamily="34" charset="0"/>
                          </a:rPr>
                          <m:t>,…,</m:t>
                        </m:r>
                        <m:sSubSup>
                          <m:sSubSupPr>
                            <m:ctrlPr>
                              <a:rPr lang="en-US" sz="1100" i="1">
                                <a:solidFill>
                                  <a:srgbClr val="000000"/>
                                </a:solidFill>
                                <a:latin typeface="Cambria Math" panose="02040503050406030204" pitchFamily="18" charset="0"/>
                                <a:cs typeface="Arial" pitchFamily="34" charset="0"/>
                              </a:rPr>
                            </m:ctrlPr>
                          </m:sSubSupPr>
                          <m:e>
                            <m:r>
                              <a:rPr lang="en-US" sz="1100" i="1">
                                <a:solidFill>
                                  <a:srgbClr val="000000"/>
                                </a:solidFill>
                                <a:latin typeface="Cambria Math" charset="0"/>
                                <a:cs typeface="Arial" pitchFamily="34" charset="0"/>
                              </a:rPr>
                              <m:t>𝑒</m:t>
                            </m:r>
                          </m:e>
                          <m:sub>
                            <m:r>
                              <a:rPr lang="en-US" sz="1100" b="0" i="1" smtClean="0">
                                <a:solidFill>
                                  <a:srgbClr val="000000"/>
                                </a:solidFill>
                                <a:latin typeface="Cambria Math" charset="0"/>
                                <a:cs typeface="Arial" pitchFamily="34" charset="0"/>
                              </a:rPr>
                              <m:t>𝑖</m:t>
                            </m:r>
                          </m:sub>
                          <m:sup>
                            <m:r>
                              <a:rPr lang="en-US" sz="1100" i="1">
                                <a:solidFill>
                                  <a:srgbClr val="000000"/>
                                </a:solidFill>
                                <a:latin typeface="Cambria Math" charset="0"/>
                                <a:cs typeface="Arial" pitchFamily="34" charset="0"/>
                              </a:rPr>
                              <m:t>𝑝</m:t>
                            </m:r>
                          </m:sup>
                        </m:sSubSup>
                      </m:e>
                    </m:d>
                  </m:oMath>
                </a14:m>
                <a:r>
                  <a:rPr lang="en-US" sz="1100" dirty="0">
                    <a:solidFill>
                      <a:srgbClr val="000000"/>
                    </a:solidFill>
                    <a:latin typeface="Arial" pitchFamily="34" charset="0"/>
                    <a:cs typeface="Arial" pitchFamily="34" charset="0"/>
                  </a:rPr>
                  <a:t> and </a:t>
                </a:r>
                <a14:m>
                  <m:oMath xmlns:m="http://schemas.openxmlformats.org/officeDocument/2006/math">
                    <m:sSub>
                      <m:sSubPr>
                        <m:ctrlPr>
                          <a:rPr lang="en-US" sz="1100" i="1">
                            <a:solidFill>
                              <a:srgbClr val="000000"/>
                            </a:solidFill>
                            <a:latin typeface="Cambria Math" panose="02040503050406030204" pitchFamily="18" charset="0"/>
                            <a:cs typeface="Arial" pitchFamily="34" charset="0"/>
                          </a:rPr>
                        </m:ctrlPr>
                      </m:sSubPr>
                      <m:e>
                        <m:r>
                          <a:rPr lang="en-US" sz="1100" i="1">
                            <a:solidFill>
                              <a:srgbClr val="000000"/>
                            </a:solidFill>
                            <a:latin typeface="Cambria Math" charset="0"/>
                            <a:cs typeface="Arial" pitchFamily="34" charset="0"/>
                          </a:rPr>
                          <m:t>𝑇</m:t>
                        </m:r>
                      </m:e>
                      <m:sub>
                        <m:r>
                          <a:rPr lang="en-US" sz="1100" b="0" i="1" smtClean="0">
                            <a:solidFill>
                              <a:srgbClr val="000000"/>
                            </a:solidFill>
                            <a:latin typeface="Cambria Math" charset="0"/>
                            <a:cs typeface="Arial" pitchFamily="34" charset="0"/>
                          </a:rPr>
                          <m:t>𝑞</m:t>
                        </m:r>
                      </m:sub>
                    </m:sSub>
                    <m:r>
                      <a:rPr lang="en-US" sz="1100" i="1">
                        <a:solidFill>
                          <a:srgbClr val="000000"/>
                        </a:solidFill>
                        <a:latin typeface="Cambria Math" charset="0"/>
                        <a:cs typeface="Arial" pitchFamily="34" charset="0"/>
                      </a:rPr>
                      <m:t>=</m:t>
                    </m:r>
                    <m:d>
                      <m:dPr>
                        <m:begChr m:val="{"/>
                        <m:endChr m:val="}"/>
                        <m:ctrlPr>
                          <a:rPr lang="en-US" sz="1100" i="1">
                            <a:solidFill>
                              <a:srgbClr val="000000"/>
                            </a:solidFill>
                            <a:latin typeface="Cambria Math" panose="02040503050406030204" pitchFamily="18" charset="0"/>
                            <a:cs typeface="Arial" pitchFamily="34" charset="0"/>
                          </a:rPr>
                        </m:ctrlPr>
                      </m:dPr>
                      <m:e>
                        <m:sSubSup>
                          <m:sSubSupPr>
                            <m:ctrlPr>
                              <a:rPr lang="en-US" sz="1100" i="1">
                                <a:solidFill>
                                  <a:srgbClr val="000000"/>
                                </a:solidFill>
                                <a:latin typeface="Cambria Math" panose="02040503050406030204" pitchFamily="18" charset="0"/>
                                <a:cs typeface="Arial" pitchFamily="34" charset="0"/>
                              </a:rPr>
                            </m:ctrlPr>
                          </m:sSubSupPr>
                          <m:e>
                            <m:r>
                              <a:rPr lang="en-US" sz="1100" i="1">
                                <a:solidFill>
                                  <a:srgbClr val="000000"/>
                                </a:solidFill>
                                <a:latin typeface="Cambria Math" charset="0"/>
                                <a:cs typeface="Arial" pitchFamily="34" charset="0"/>
                              </a:rPr>
                              <m:t>𝑒</m:t>
                            </m:r>
                          </m:e>
                          <m:sub>
                            <m:r>
                              <a:rPr lang="en-US" sz="1100" i="1">
                                <a:solidFill>
                                  <a:srgbClr val="000000"/>
                                </a:solidFill>
                                <a:latin typeface="Cambria Math" charset="0"/>
                                <a:cs typeface="Arial" pitchFamily="34" charset="0"/>
                              </a:rPr>
                              <m:t>0</m:t>
                            </m:r>
                          </m:sub>
                          <m:sup>
                            <m:r>
                              <a:rPr lang="en-US" sz="1100" b="0" i="1" smtClean="0">
                                <a:solidFill>
                                  <a:srgbClr val="000000"/>
                                </a:solidFill>
                                <a:latin typeface="Cambria Math" charset="0"/>
                                <a:cs typeface="Arial" pitchFamily="34" charset="0"/>
                              </a:rPr>
                              <m:t>𝑞</m:t>
                            </m:r>
                          </m:sup>
                        </m:sSubSup>
                        <m:r>
                          <a:rPr lang="en-US" sz="1100" i="1">
                            <a:solidFill>
                              <a:srgbClr val="000000"/>
                            </a:solidFill>
                            <a:latin typeface="Cambria Math" charset="0"/>
                            <a:cs typeface="Arial" pitchFamily="34" charset="0"/>
                          </a:rPr>
                          <m:t>,</m:t>
                        </m:r>
                        <m:sSubSup>
                          <m:sSubSupPr>
                            <m:ctrlPr>
                              <a:rPr lang="en-US" sz="1100" i="1">
                                <a:solidFill>
                                  <a:srgbClr val="000000"/>
                                </a:solidFill>
                                <a:latin typeface="Cambria Math" panose="02040503050406030204" pitchFamily="18" charset="0"/>
                                <a:cs typeface="Arial" pitchFamily="34" charset="0"/>
                              </a:rPr>
                            </m:ctrlPr>
                          </m:sSubSupPr>
                          <m:e>
                            <m:r>
                              <a:rPr lang="en-US" sz="1100" i="1">
                                <a:solidFill>
                                  <a:srgbClr val="000000"/>
                                </a:solidFill>
                                <a:latin typeface="Cambria Math" charset="0"/>
                                <a:cs typeface="Arial" pitchFamily="34" charset="0"/>
                              </a:rPr>
                              <m:t>𝑒</m:t>
                            </m:r>
                          </m:e>
                          <m:sub>
                            <m:r>
                              <a:rPr lang="en-US" sz="1100" b="0" i="1" smtClean="0">
                                <a:solidFill>
                                  <a:srgbClr val="000000"/>
                                </a:solidFill>
                                <a:latin typeface="Cambria Math" charset="0"/>
                                <a:cs typeface="Arial" pitchFamily="34" charset="0"/>
                              </a:rPr>
                              <m:t>2</m:t>
                            </m:r>
                          </m:sub>
                          <m:sup>
                            <m:r>
                              <a:rPr lang="en-US" sz="1100" b="0" i="1" smtClean="0">
                                <a:solidFill>
                                  <a:srgbClr val="000000"/>
                                </a:solidFill>
                                <a:latin typeface="Cambria Math" charset="0"/>
                                <a:cs typeface="Arial" pitchFamily="34" charset="0"/>
                              </a:rPr>
                              <m:t>𝑞</m:t>
                            </m:r>
                          </m:sup>
                        </m:sSubSup>
                        <m:r>
                          <a:rPr lang="en-US" sz="1100" i="1">
                            <a:solidFill>
                              <a:srgbClr val="000000"/>
                            </a:solidFill>
                            <a:latin typeface="Cambria Math" charset="0"/>
                            <a:cs typeface="Arial" pitchFamily="34" charset="0"/>
                          </a:rPr>
                          <m:t>,</m:t>
                        </m:r>
                        <m:sSubSup>
                          <m:sSubSupPr>
                            <m:ctrlPr>
                              <a:rPr lang="en-US" sz="1100" i="1">
                                <a:solidFill>
                                  <a:srgbClr val="000000"/>
                                </a:solidFill>
                                <a:latin typeface="Cambria Math" panose="02040503050406030204" pitchFamily="18" charset="0"/>
                                <a:cs typeface="Arial" pitchFamily="34" charset="0"/>
                              </a:rPr>
                            </m:ctrlPr>
                          </m:sSubSupPr>
                          <m:e>
                            <m:r>
                              <a:rPr lang="en-US" sz="1100" i="1">
                                <a:solidFill>
                                  <a:srgbClr val="000000"/>
                                </a:solidFill>
                                <a:latin typeface="Cambria Math" charset="0"/>
                                <a:cs typeface="Arial" pitchFamily="34" charset="0"/>
                              </a:rPr>
                              <m:t>𝑒</m:t>
                            </m:r>
                          </m:e>
                          <m:sub>
                            <m:r>
                              <a:rPr lang="en-US" sz="1100" b="0" i="1" smtClean="0">
                                <a:solidFill>
                                  <a:srgbClr val="000000"/>
                                </a:solidFill>
                                <a:latin typeface="Cambria Math" charset="0"/>
                                <a:cs typeface="Arial" pitchFamily="34" charset="0"/>
                              </a:rPr>
                              <m:t>1</m:t>
                            </m:r>
                          </m:sub>
                          <m:sup>
                            <m:r>
                              <a:rPr lang="en-US" sz="1100" b="0" i="1" smtClean="0">
                                <a:solidFill>
                                  <a:srgbClr val="000000"/>
                                </a:solidFill>
                                <a:latin typeface="Cambria Math" charset="0"/>
                                <a:cs typeface="Arial" pitchFamily="34" charset="0"/>
                              </a:rPr>
                              <m:t>𝑞</m:t>
                            </m:r>
                          </m:sup>
                        </m:sSubSup>
                        <m:r>
                          <a:rPr lang="en-US" sz="1100" b="0" i="1" smtClean="0">
                            <a:solidFill>
                              <a:srgbClr val="000000"/>
                            </a:solidFill>
                            <a:latin typeface="Cambria Math" charset="0"/>
                            <a:cs typeface="Arial" pitchFamily="34" charset="0"/>
                          </a:rPr>
                          <m:t>,</m:t>
                        </m:r>
                        <m:r>
                          <a:rPr lang="en-US" sz="1100" i="1" smtClean="0">
                            <a:solidFill>
                              <a:srgbClr val="000000"/>
                            </a:solidFill>
                            <a:latin typeface="Cambria Math" charset="0"/>
                            <a:cs typeface="Arial" pitchFamily="34" charset="0"/>
                          </a:rPr>
                          <m:t>…</m:t>
                        </m:r>
                        <m:r>
                          <a:rPr lang="en-US" sz="1100" i="1">
                            <a:solidFill>
                              <a:srgbClr val="000000"/>
                            </a:solidFill>
                            <a:latin typeface="Cambria Math" charset="0"/>
                            <a:cs typeface="Arial" pitchFamily="34" charset="0"/>
                          </a:rPr>
                          <m:t>,</m:t>
                        </m:r>
                        <m:sSubSup>
                          <m:sSubSupPr>
                            <m:ctrlPr>
                              <a:rPr lang="en-US" sz="1100" i="1">
                                <a:solidFill>
                                  <a:srgbClr val="000000"/>
                                </a:solidFill>
                                <a:latin typeface="Cambria Math" panose="02040503050406030204" pitchFamily="18" charset="0"/>
                                <a:cs typeface="Arial" pitchFamily="34" charset="0"/>
                              </a:rPr>
                            </m:ctrlPr>
                          </m:sSubSupPr>
                          <m:e>
                            <m:r>
                              <a:rPr lang="en-US" sz="1100" i="1">
                                <a:solidFill>
                                  <a:srgbClr val="000000"/>
                                </a:solidFill>
                                <a:latin typeface="Cambria Math" charset="0"/>
                                <a:cs typeface="Arial" pitchFamily="34" charset="0"/>
                              </a:rPr>
                              <m:t>𝑒</m:t>
                            </m:r>
                          </m:e>
                          <m:sub>
                            <m:r>
                              <a:rPr lang="en-US" sz="1100" i="1">
                                <a:solidFill>
                                  <a:srgbClr val="000000"/>
                                </a:solidFill>
                                <a:latin typeface="Cambria Math" charset="0"/>
                                <a:cs typeface="Arial" pitchFamily="34" charset="0"/>
                              </a:rPr>
                              <m:t>𝑖</m:t>
                            </m:r>
                          </m:sub>
                          <m:sup>
                            <m:r>
                              <a:rPr lang="en-US" sz="1100" b="0" i="1" smtClean="0">
                                <a:solidFill>
                                  <a:srgbClr val="000000"/>
                                </a:solidFill>
                                <a:latin typeface="Cambria Math" charset="0"/>
                                <a:cs typeface="Arial" pitchFamily="34" charset="0"/>
                              </a:rPr>
                              <m:t>𝑞</m:t>
                            </m:r>
                          </m:sup>
                        </m:sSubSup>
                      </m:e>
                    </m:d>
                  </m:oMath>
                </a14:m>
                <a:r>
                  <a:rPr lang="en-US" sz="1100" dirty="0">
                    <a:solidFill>
                      <a:srgbClr val="000000"/>
                    </a:solidFill>
                    <a:latin typeface="Arial" pitchFamily="34" charset="0"/>
                    <a:cs typeface="Arial" pitchFamily="34" charset="0"/>
                  </a:rPr>
                  <a:t> are different (</a:t>
                </a:r>
                <a14:m>
                  <m:oMath xmlns:m="http://schemas.openxmlformats.org/officeDocument/2006/math">
                    <m:sSub>
                      <m:sSubPr>
                        <m:ctrlPr>
                          <a:rPr lang="en-US" sz="1100" i="1">
                            <a:solidFill>
                              <a:srgbClr val="000000"/>
                            </a:solidFill>
                            <a:latin typeface="Cambria Math" panose="02040503050406030204" pitchFamily="18" charset="0"/>
                            <a:cs typeface="Arial" pitchFamily="34" charset="0"/>
                          </a:rPr>
                        </m:ctrlPr>
                      </m:sSubPr>
                      <m:e>
                        <m:r>
                          <a:rPr lang="en-US" sz="1100" i="1">
                            <a:solidFill>
                              <a:srgbClr val="000000"/>
                            </a:solidFill>
                            <a:latin typeface="Cambria Math" charset="0"/>
                            <a:cs typeface="Arial" pitchFamily="34" charset="0"/>
                          </a:rPr>
                          <m:t>𝑒</m:t>
                        </m:r>
                      </m:e>
                      <m:sub>
                        <m:r>
                          <a:rPr lang="en-US" sz="1100" b="0" i="1" smtClean="0">
                            <a:solidFill>
                              <a:srgbClr val="000000"/>
                            </a:solidFill>
                            <a:latin typeface="Cambria Math" charset="0"/>
                            <a:cs typeface="Arial" pitchFamily="34" charset="0"/>
                          </a:rPr>
                          <m:t>1</m:t>
                        </m:r>
                      </m:sub>
                    </m:sSub>
                  </m:oMath>
                </a14:m>
                <a:r>
                  <a:rPr lang="en-US" sz="1100" dirty="0">
                    <a:solidFill>
                      <a:srgbClr val="000000"/>
                    </a:solidFill>
                    <a:latin typeface="Arial" pitchFamily="34" charset="0"/>
                    <a:cs typeface="Arial" pitchFamily="34" charset="0"/>
                  </a:rPr>
                  <a:t> and </a:t>
                </a:r>
                <a14:m>
                  <m:oMath xmlns:m="http://schemas.openxmlformats.org/officeDocument/2006/math">
                    <m:sSub>
                      <m:sSubPr>
                        <m:ctrlPr>
                          <a:rPr lang="en-US" sz="1100" i="1">
                            <a:solidFill>
                              <a:srgbClr val="000000"/>
                            </a:solidFill>
                            <a:latin typeface="Cambria Math" panose="02040503050406030204" pitchFamily="18" charset="0"/>
                            <a:cs typeface="Arial" pitchFamily="34" charset="0"/>
                          </a:rPr>
                        </m:ctrlPr>
                      </m:sSubPr>
                      <m:e>
                        <m:r>
                          <a:rPr lang="en-US" sz="1100" i="1">
                            <a:solidFill>
                              <a:srgbClr val="000000"/>
                            </a:solidFill>
                            <a:latin typeface="Cambria Math" charset="0"/>
                            <a:cs typeface="Arial" pitchFamily="34" charset="0"/>
                          </a:rPr>
                          <m:t>𝑒</m:t>
                        </m:r>
                      </m:e>
                      <m:sub>
                        <m:r>
                          <a:rPr lang="en-US" sz="1100" b="0" i="1" smtClean="0">
                            <a:solidFill>
                              <a:srgbClr val="000000"/>
                            </a:solidFill>
                            <a:latin typeface="Cambria Math" charset="0"/>
                            <a:cs typeface="Arial" pitchFamily="34" charset="0"/>
                          </a:rPr>
                          <m:t>2</m:t>
                        </m:r>
                      </m:sub>
                    </m:sSub>
                  </m:oMath>
                </a14:m>
                <a:r>
                  <a:rPr lang="en-US" sz="1100" dirty="0">
                    <a:solidFill>
                      <a:srgbClr val="000000"/>
                    </a:solidFill>
                    <a:latin typeface="Arial" pitchFamily="34" charset="0"/>
                    <a:cs typeface="Arial" pitchFamily="34" charset="0"/>
                  </a:rPr>
                  <a:t> are swapped) but originate from the same activity</a:t>
                </a:r>
              </a:p>
              <a:p>
                <a:pPr marL="714375" lvl="2" indent="-263525">
                  <a:buClr>
                    <a:schemeClr val="tx2"/>
                  </a:buClr>
                  <a:buFont typeface="AppleSymbols" charset="0"/>
                  <a:buChar char="⎻"/>
                  <a:tabLst>
                    <a:tab pos="442913" algn="l"/>
                  </a:tabLst>
                </a:pPr>
                <a:r>
                  <a:rPr lang="en-US" sz="1100" dirty="0">
                    <a:solidFill>
                      <a:srgbClr val="000000"/>
                    </a:solidFill>
                    <a:latin typeface="Arial" pitchFamily="34" charset="0"/>
                    <a:cs typeface="Arial" pitchFamily="34" charset="0"/>
                  </a:rPr>
                  <a:t>Possibly caused by concurrent systems </a:t>
                </a:r>
              </a:p>
              <a:p>
                <a:pPr marL="450850" lvl="1" indent="-222250">
                  <a:buClr>
                    <a:schemeClr val="tx2"/>
                  </a:buClr>
                  <a:buFont typeface="Wingdings" panose="05000000000000000000" pitchFamily="2" charset="2"/>
                  <a:buChar char="§"/>
                </a:pPr>
                <a:r>
                  <a:rPr lang="en-US" sz="1200" dirty="0">
                    <a:solidFill>
                      <a:srgbClr val="000000"/>
                    </a:solidFill>
                    <a:latin typeface="Arial" pitchFamily="34" charset="0"/>
                    <a:cs typeface="Arial" pitchFamily="34" charset="0"/>
                  </a:rPr>
                  <a:t>Label each span as</a:t>
                </a:r>
              </a:p>
              <a:p>
                <a:pPr marL="714375" lvl="2" indent="-263525">
                  <a:buClr>
                    <a:schemeClr val="tx2"/>
                  </a:buClr>
                  <a:buFont typeface="AppleSymbols" charset="0"/>
                  <a:buChar char="⎻"/>
                  <a:tabLst>
                    <a:tab pos="442913" algn="l"/>
                  </a:tabLst>
                </a:pPr>
                <a:r>
                  <a:rPr lang="en-US" sz="1100" dirty="0">
                    <a:solidFill>
                      <a:srgbClr val="000000"/>
                    </a:solidFill>
                    <a:latin typeface="Arial" pitchFamily="34" charset="0"/>
                    <a:cs typeface="Arial" pitchFamily="34" charset="0"/>
                  </a:rPr>
                  <a:t>Label</a:t>
                </a:r>
                <a:r>
                  <a:rPr lang="en-US" sz="1100" i="1" dirty="0">
                    <a:solidFill>
                      <a:srgbClr val="000000"/>
                    </a:solidFill>
                    <a:latin typeface="Arial" pitchFamily="34" charset="0"/>
                    <a:cs typeface="Arial" pitchFamily="34" charset="0"/>
                  </a:rPr>
                  <a:t> = </a:t>
                </a:r>
                <a:r>
                  <a:rPr lang="en-US" sz="1100" i="1" dirty="0" err="1">
                    <a:solidFill>
                      <a:srgbClr val="000000"/>
                    </a:solidFill>
                    <a:latin typeface="Arial" pitchFamily="34" charset="0"/>
                    <a:cs typeface="Arial" pitchFamily="34" charset="0"/>
                  </a:rPr>
                  <a:t>concat</a:t>
                </a:r>
                <a:r>
                  <a:rPr lang="en-US" sz="1100" dirty="0">
                    <a:solidFill>
                      <a:srgbClr val="000000"/>
                    </a:solidFill>
                    <a:latin typeface="Arial" pitchFamily="34" charset="0"/>
                    <a:cs typeface="Arial" pitchFamily="34" charset="0"/>
                  </a:rPr>
                  <a:t>(</a:t>
                </a:r>
                <a:r>
                  <a:rPr lang="en-US" sz="1100" dirty="0" err="1">
                    <a:solidFill>
                      <a:srgbClr val="000000"/>
                    </a:solidFill>
                    <a:latin typeface="Arial" pitchFamily="34" charset="0"/>
                    <a:cs typeface="Arial" pitchFamily="34" charset="0"/>
                  </a:rPr>
                  <a:t>url</a:t>
                </a:r>
                <a:r>
                  <a:rPr lang="en-US" sz="1100" dirty="0">
                    <a:solidFill>
                      <a:srgbClr val="000000"/>
                    </a:solidFill>
                    <a:latin typeface="Arial" pitchFamily="34" charset="0"/>
                    <a:cs typeface="Arial" pitchFamily="34" charset="0"/>
                  </a:rPr>
                  <a:t>, status code, host </a:t>
                </a:r>
                <a:r>
                  <a:rPr lang="en-US" sz="1100" dirty="0" err="1">
                    <a:solidFill>
                      <a:srgbClr val="000000"/>
                    </a:solidFill>
                    <a:latin typeface="Arial" pitchFamily="34" charset="0"/>
                    <a:cs typeface="Arial" pitchFamily="34" charset="0"/>
                  </a:rPr>
                  <a:t>ip</a:t>
                </a:r>
                <a:r>
                  <a:rPr lang="en-US" sz="1100" dirty="0">
                    <a:solidFill>
                      <a:srgbClr val="000000"/>
                    </a:solidFill>
                    <a:latin typeface="Arial" pitchFamily="34" charset="0"/>
                    <a:cs typeface="Arial" pitchFamily="34" charset="0"/>
                  </a:rPr>
                  <a:t>)</a:t>
                </a:r>
              </a:p>
              <a:p>
                <a:pPr marL="714375" lvl="2" indent="-263525">
                  <a:buClr>
                    <a:schemeClr val="tx2"/>
                  </a:buClr>
                  <a:buFont typeface="AppleSymbols" charset="0"/>
                  <a:buChar char="⎻"/>
                  <a:tabLst>
                    <a:tab pos="442913" algn="l"/>
                  </a:tabLst>
                </a:pPr>
                <a:r>
                  <a:rPr lang="en-US" sz="1100" dirty="0">
                    <a:solidFill>
                      <a:srgbClr val="000000"/>
                    </a:solidFill>
                    <a:latin typeface="Arial" pitchFamily="34" charset="0"/>
                    <a:cs typeface="Arial" pitchFamily="34" charset="0"/>
                  </a:rPr>
                  <a:t>We have </a:t>
                </a:r>
                <a14:m>
                  <m:oMath xmlns:m="http://schemas.openxmlformats.org/officeDocument/2006/math">
                    <m:sSub>
                      <m:sSubPr>
                        <m:ctrlPr>
                          <a:rPr lang="en-US" sz="1100" i="1" smtClean="0">
                            <a:solidFill>
                              <a:srgbClr val="000000"/>
                            </a:solidFill>
                            <a:latin typeface="Cambria Math" panose="02040503050406030204" pitchFamily="18" charset="0"/>
                            <a:cs typeface="Arial" pitchFamily="34" charset="0"/>
                          </a:rPr>
                        </m:ctrlPr>
                      </m:sSubPr>
                      <m:e>
                        <m:r>
                          <a:rPr lang="en-US" sz="1100" b="0" i="1" smtClean="0">
                            <a:solidFill>
                              <a:srgbClr val="000000"/>
                            </a:solidFill>
                            <a:latin typeface="Cambria Math" charset="0"/>
                            <a:cs typeface="Arial" pitchFamily="34" charset="0"/>
                          </a:rPr>
                          <m:t>𝑁</m:t>
                        </m:r>
                      </m:e>
                      <m:sub>
                        <m:r>
                          <a:rPr lang="en-US" sz="1100" b="0" i="1" smtClean="0">
                            <a:solidFill>
                              <a:srgbClr val="000000"/>
                            </a:solidFill>
                            <a:latin typeface="Cambria Math" charset="0"/>
                            <a:cs typeface="Arial" pitchFamily="34" charset="0"/>
                          </a:rPr>
                          <m:t>𝑙</m:t>
                        </m:r>
                      </m:sub>
                    </m:sSub>
                  </m:oMath>
                </a14:m>
                <a:r>
                  <a:rPr lang="en-US" sz="1100" dirty="0">
                    <a:solidFill>
                      <a:srgbClr val="000000"/>
                    </a:solidFill>
                    <a:latin typeface="Arial" pitchFamily="34" charset="0"/>
                    <a:cs typeface="Arial" pitchFamily="34" charset="0"/>
                  </a:rPr>
                  <a:t> labels</a:t>
                </a:r>
              </a:p>
              <a:p>
                <a:pPr marL="450850" lvl="1" indent="-222250">
                  <a:buClr>
                    <a:schemeClr val="tx2"/>
                  </a:buClr>
                  <a:buFont typeface="Wingdings" panose="05000000000000000000" pitchFamily="2" charset="2"/>
                  <a:buChar char="§"/>
                </a:pPr>
                <a:r>
                  <a:rPr lang="en-US" sz="1200" dirty="0">
                    <a:solidFill>
                      <a:srgbClr val="000000"/>
                    </a:solidFill>
                    <a:latin typeface="Arial" pitchFamily="34" charset="0"/>
                    <a:cs typeface="Arial" pitchFamily="34" charset="0"/>
                  </a:rPr>
                  <a:t>Pad trace vector up to </a:t>
                </a:r>
                <a14:m>
                  <m:oMath xmlns:m="http://schemas.openxmlformats.org/officeDocument/2006/math">
                    <m:sSub>
                      <m:sSubPr>
                        <m:ctrlPr>
                          <a:rPr lang="en-US" sz="1200" i="1">
                            <a:solidFill>
                              <a:srgbClr val="000000"/>
                            </a:solidFill>
                            <a:latin typeface="Cambria Math" panose="02040503050406030204" pitchFamily="18" charset="0"/>
                            <a:cs typeface="Arial" pitchFamily="34" charset="0"/>
                          </a:rPr>
                        </m:ctrlPr>
                      </m:sSubPr>
                      <m:e>
                        <m:r>
                          <a:rPr lang="en-US" sz="1200" b="0" i="1" smtClean="0">
                            <a:solidFill>
                              <a:srgbClr val="000000"/>
                            </a:solidFill>
                            <a:latin typeface="Cambria Math" charset="0"/>
                            <a:cs typeface="Arial" pitchFamily="34" charset="0"/>
                          </a:rPr>
                          <m:t>𝑇</m:t>
                        </m:r>
                      </m:e>
                      <m:sub>
                        <m:r>
                          <a:rPr lang="en-US" sz="1200" i="1">
                            <a:solidFill>
                              <a:srgbClr val="000000"/>
                            </a:solidFill>
                            <a:latin typeface="Cambria Math" charset="0"/>
                            <a:cs typeface="Arial" pitchFamily="34" charset="0"/>
                          </a:rPr>
                          <m:t>𝑙</m:t>
                        </m:r>
                      </m:sub>
                    </m:sSub>
                  </m:oMath>
                </a14:m>
                <a:r>
                  <a:rPr lang="en-US" sz="1200" dirty="0">
                    <a:solidFill>
                      <a:srgbClr val="000000"/>
                    </a:solidFill>
                    <a:latin typeface="Arial" pitchFamily="34" charset="0"/>
                    <a:cs typeface="Arial" pitchFamily="34" charset="0"/>
                  </a:rPr>
                  <a:t> or truncate traces</a:t>
                </a:r>
              </a:p>
              <a:p>
                <a:pPr marL="714375" lvl="2" indent="-263525">
                  <a:buClr>
                    <a:schemeClr val="tx2"/>
                  </a:buClr>
                  <a:buFont typeface="AppleSymbols" charset="0"/>
                  <a:buChar char="⎻"/>
                  <a:tabLst>
                    <a:tab pos="442913" algn="l"/>
                  </a:tabLst>
                </a:pPr>
                <a:endParaRPr lang="en-US" sz="1200" dirty="0">
                  <a:solidFill>
                    <a:srgbClr val="000000"/>
                  </a:solidFill>
                  <a:latin typeface="Arial" pitchFamily="34" charset="0"/>
                  <a:cs typeface="Arial" pitchFamily="34" charset="0"/>
                </a:endParaRPr>
              </a:p>
              <a:p>
                <a:pPr marL="450850" lvl="1" indent="-222250">
                  <a:buClr>
                    <a:schemeClr val="tx2"/>
                  </a:buClr>
                  <a:buFont typeface="Wingdings" panose="05000000000000000000" pitchFamily="2" charset="2"/>
                  <a:buChar char="§"/>
                </a:pPr>
                <a:endParaRPr lang="en-US" sz="1200" dirty="0">
                  <a:solidFill>
                    <a:srgbClr val="000000"/>
                  </a:solidFill>
                  <a:latin typeface="Arial" pitchFamily="34" charset="0"/>
                  <a:cs typeface="Arial" pitchFamily="34" charset="0"/>
                </a:endParaRPr>
              </a:p>
            </p:txBody>
          </p:sp>
        </mc:Choice>
        <mc:Fallback xmlns="">
          <p:sp>
            <p:nvSpPr>
              <p:cNvPr id="19460" name="Rectangle 106"/>
              <p:cNvSpPr>
                <a:spLocks noRot="1" noChangeAspect="1" noMove="1" noResize="1" noEditPoints="1" noAdjustHandles="1" noChangeArrowheads="1" noChangeShapeType="1" noTextEdit="1"/>
              </p:cNvSpPr>
              <p:nvPr/>
            </p:nvSpPr>
            <p:spPr bwMode="auto">
              <a:xfrm>
                <a:off x="192987" y="711997"/>
                <a:ext cx="4141849" cy="4167500"/>
              </a:xfrm>
              <a:prstGeom prst="rect">
                <a:avLst/>
              </a:prstGeom>
              <a:blipFill rotWithShape="0">
                <a:blip r:embed="rId3"/>
                <a:stretch>
                  <a:fillRect t="-586" r="-295"/>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12" name="Title 11"/>
          <p:cNvSpPr>
            <a:spLocks noGrp="1"/>
          </p:cNvSpPr>
          <p:nvPr>
            <p:ph type="title"/>
          </p:nvPr>
        </p:nvSpPr>
        <p:spPr/>
        <p:txBody>
          <a:bodyPr/>
          <a:lstStyle/>
          <a:p>
            <a:r>
              <a:rPr lang="en-US" sz="1400" dirty="0">
                <a:solidFill>
                  <a:schemeClr val="tx2"/>
                </a:solidFill>
                <a:latin typeface="Arial" panose="020B0604020202020204" pitchFamily="34" charset="0"/>
                <a:cs typeface="Arial" panose="020B0604020202020204" pitchFamily="34" charset="0"/>
              </a:rPr>
              <a:t>Distributed Trace Analysis</a:t>
            </a:r>
            <a:br>
              <a:rPr lang="en-US" sz="1400" dirty="0">
                <a:solidFill>
                  <a:schemeClr val="tx2"/>
                </a:solidFill>
                <a:latin typeface="Arial" panose="020B0604020202020204" pitchFamily="34" charset="0"/>
                <a:cs typeface="Arial" panose="020B0604020202020204" pitchFamily="34" charset="0"/>
              </a:rPr>
            </a:br>
            <a:r>
              <a:rPr lang="en-US" sz="1400" b="0" dirty="0">
                <a:solidFill>
                  <a:schemeClr val="tx2"/>
                </a:solidFill>
                <a:latin typeface="Arial" panose="020B0604020202020204" pitchFamily="34" charset="0"/>
                <a:cs typeface="Arial" panose="020B0604020202020204" pitchFamily="34" charset="0"/>
              </a:rPr>
              <a:t>Bi-modal Approach</a:t>
            </a:r>
            <a:endParaRPr lang="en-US" sz="1400" b="0" dirty="0"/>
          </a:p>
        </p:txBody>
      </p:sp>
      <p:pic>
        <p:nvPicPr>
          <p:cNvPr id="6" name="Picture 5"/>
          <p:cNvPicPr>
            <a:picLocks noChangeAspect="1"/>
          </p:cNvPicPr>
          <p:nvPr/>
        </p:nvPicPr>
        <p:blipFill>
          <a:blip r:embed="rId4"/>
          <a:stretch>
            <a:fillRect/>
          </a:stretch>
        </p:blipFill>
        <p:spPr>
          <a:xfrm>
            <a:off x="4728436" y="1209822"/>
            <a:ext cx="3438250" cy="2109549"/>
          </a:xfrm>
          <a:prstGeom prst="rect">
            <a:avLst/>
          </a:prstGeom>
        </p:spPr>
      </p:pic>
      <mc:AlternateContent xmlns:mc="http://schemas.openxmlformats.org/markup-compatibility/2006" xmlns:a14="http://schemas.microsoft.com/office/drawing/2010/main">
        <mc:Choice Requires="a14">
          <p:sp>
            <p:nvSpPr>
              <p:cNvPr id="7" name="Rectangle 106"/>
              <p:cNvSpPr>
                <a:spLocks noChangeArrowheads="1"/>
              </p:cNvSpPr>
              <p:nvPr/>
            </p:nvSpPr>
            <p:spPr bwMode="auto">
              <a:xfrm>
                <a:off x="4426002" y="3352939"/>
                <a:ext cx="4427565" cy="1437779"/>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lIns="68563" tIns="34281" rIns="68563" bIns="34281"/>
              <a:lstStyle/>
              <a:p>
                <a:pPr marL="450850" lvl="1" indent="-222250">
                  <a:buClr>
                    <a:schemeClr val="tx2"/>
                  </a:buClr>
                  <a:buFont typeface="Wingdings" panose="05000000000000000000" pitchFamily="2" charset="2"/>
                  <a:buChar char="§"/>
                </a:pPr>
                <a:r>
                  <a:rPr lang="en-US" sz="1200" b="1" dirty="0">
                    <a:solidFill>
                      <a:srgbClr val="000000"/>
                    </a:solidFill>
                    <a:latin typeface="Arial" pitchFamily="34" charset="0"/>
                    <a:cs typeface="Arial" pitchFamily="34" charset="0"/>
                  </a:rPr>
                  <a:t>Trace structure</a:t>
                </a:r>
              </a:p>
              <a:p>
                <a:pPr marL="714375" lvl="2" indent="-263525">
                  <a:buClr>
                    <a:schemeClr val="tx2"/>
                  </a:buClr>
                  <a:buFont typeface="AppleSymbols" charset="0"/>
                  <a:buChar char="⎻"/>
                  <a:tabLst>
                    <a:tab pos="442913" algn="l"/>
                  </a:tabLst>
                </a:pPr>
                <a:r>
                  <a:rPr lang="en-US" sz="1100" dirty="0">
                    <a:solidFill>
                      <a:srgbClr val="000000"/>
                    </a:solidFill>
                    <a:latin typeface="Arial" pitchFamily="34" charset="0"/>
                    <a:cs typeface="Arial" pitchFamily="34" charset="0"/>
                  </a:rPr>
                  <a:t>Trace one-hot categorical encoding [17]</a:t>
                </a:r>
              </a:p>
              <a:p>
                <a:pPr marL="714375" lvl="2" indent="-263525">
                  <a:buClr>
                    <a:schemeClr val="tx2"/>
                  </a:buClr>
                  <a:buFont typeface="AppleSymbols" charset="0"/>
                  <a:buChar char="⎻"/>
                  <a:tabLst>
                    <a:tab pos="442913" algn="l"/>
                  </a:tabLst>
                </a:pPr>
                <a14:m>
                  <m:oMath xmlns:m="http://schemas.openxmlformats.org/officeDocument/2006/math">
                    <m:sSub>
                      <m:sSubPr>
                        <m:ctrlPr>
                          <a:rPr lang="en-US" altLang="zh-CN" sz="1100" i="1" smtClean="0">
                            <a:solidFill>
                              <a:schemeClr val="tx2"/>
                            </a:solidFill>
                            <a:latin typeface="Cambria Math" panose="02040503050406030204" pitchFamily="18" charset="0"/>
                            <a:ea typeface="Arial" charset="0"/>
                            <a:cs typeface="Arial" charset="0"/>
                          </a:rPr>
                        </m:ctrlPr>
                      </m:sSubPr>
                      <m:e>
                        <m:r>
                          <a:rPr lang="en-US" altLang="zh-CN" sz="1100" b="0" i="1" smtClean="0">
                            <a:solidFill>
                              <a:schemeClr val="tx2"/>
                            </a:solidFill>
                            <a:latin typeface="Cambria Math" charset="0"/>
                            <a:ea typeface="Arial" charset="0"/>
                            <a:cs typeface="Arial" charset="0"/>
                          </a:rPr>
                          <m:t>𝐷</m:t>
                        </m:r>
                      </m:e>
                      <m:sub>
                        <m:r>
                          <a:rPr lang="en-US" altLang="zh-CN" sz="1100" b="0" i="1" smtClean="0">
                            <a:solidFill>
                              <a:schemeClr val="tx2"/>
                            </a:solidFill>
                            <a:latin typeface="Cambria Math" charset="0"/>
                            <a:ea typeface="Arial" charset="0"/>
                            <a:cs typeface="Arial" charset="0"/>
                          </a:rPr>
                          <m:t>1</m:t>
                        </m:r>
                      </m:sub>
                    </m:sSub>
                    <m:r>
                      <a:rPr lang="en-US" altLang="zh-CN" sz="1100" b="0" i="1" smtClean="0">
                        <a:solidFill>
                          <a:schemeClr val="tx2"/>
                        </a:solidFill>
                        <a:latin typeface="Cambria Math" charset="0"/>
                        <a:ea typeface="Arial" charset="0"/>
                        <a:cs typeface="Arial" charset="0"/>
                      </a:rPr>
                      <m:t>=</m:t>
                    </m:r>
                    <m:d>
                      <m:dPr>
                        <m:ctrlPr>
                          <a:rPr lang="mr-IN" altLang="zh-CN" sz="1100" b="0" i="1" smtClean="0">
                            <a:solidFill>
                              <a:schemeClr val="tx2"/>
                            </a:solidFill>
                            <a:latin typeface="Cambria Math" panose="02040503050406030204" pitchFamily="18" charset="0"/>
                            <a:ea typeface="Arial" charset="0"/>
                            <a:cs typeface="Arial" charset="0"/>
                          </a:rPr>
                        </m:ctrlPr>
                      </m:dPr>
                      <m:e>
                        <m:sSub>
                          <m:sSubPr>
                            <m:ctrlPr>
                              <a:rPr lang="en-US" altLang="zh-CN" sz="1100" b="0" i="1" smtClean="0">
                                <a:solidFill>
                                  <a:schemeClr val="tx2"/>
                                </a:solidFill>
                                <a:latin typeface="Cambria Math" panose="02040503050406030204" pitchFamily="18" charset="0"/>
                                <a:ea typeface="Arial" charset="0"/>
                                <a:cs typeface="Arial" charset="0"/>
                              </a:rPr>
                            </m:ctrlPr>
                          </m:sSubPr>
                          <m:e>
                            <m:r>
                              <a:rPr lang="en-US" altLang="zh-CN" sz="1100" b="0" i="1" smtClean="0">
                                <a:solidFill>
                                  <a:schemeClr val="tx2"/>
                                </a:solidFill>
                                <a:latin typeface="Cambria Math" charset="0"/>
                                <a:ea typeface="Arial" charset="0"/>
                                <a:cs typeface="Arial" charset="0"/>
                              </a:rPr>
                              <m:t>𝑁</m:t>
                            </m:r>
                          </m:e>
                          <m:sub>
                            <m:r>
                              <a:rPr lang="en-US" altLang="zh-CN" sz="1100" b="0" i="1" smtClean="0">
                                <a:solidFill>
                                  <a:schemeClr val="tx2"/>
                                </a:solidFill>
                                <a:latin typeface="Cambria Math" charset="0"/>
                                <a:ea typeface="Arial" charset="0"/>
                                <a:cs typeface="Arial" charset="0"/>
                              </a:rPr>
                              <m:t>𝑡</m:t>
                            </m:r>
                          </m:sub>
                        </m:sSub>
                        <m:r>
                          <a:rPr lang="en-US" altLang="zh-CN" sz="1100" b="0" i="1" smtClean="0">
                            <a:solidFill>
                              <a:schemeClr val="tx2"/>
                            </a:solidFill>
                            <a:latin typeface="Cambria Math" charset="0"/>
                            <a:ea typeface="Arial" charset="0"/>
                            <a:cs typeface="Arial" charset="0"/>
                          </a:rPr>
                          <m:t>,</m:t>
                        </m:r>
                        <m:sSub>
                          <m:sSubPr>
                            <m:ctrlPr>
                              <a:rPr lang="en-US" altLang="zh-CN" sz="1100" i="1" smtClean="0">
                                <a:solidFill>
                                  <a:schemeClr val="tx2"/>
                                </a:solidFill>
                                <a:latin typeface="Cambria Math" panose="02040503050406030204" pitchFamily="18" charset="0"/>
                                <a:ea typeface="Arial" charset="0"/>
                                <a:cs typeface="Arial" charset="0"/>
                              </a:rPr>
                            </m:ctrlPr>
                          </m:sSubPr>
                          <m:e>
                            <m:r>
                              <a:rPr lang="en-US" altLang="zh-CN" sz="1100" b="0" i="1" smtClean="0">
                                <a:solidFill>
                                  <a:schemeClr val="tx2"/>
                                </a:solidFill>
                                <a:latin typeface="Cambria Math" charset="0"/>
                                <a:ea typeface="Arial" charset="0"/>
                                <a:cs typeface="Arial" charset="0"/>
                              </a:rPr>
                              <m:t>𝑇</m:t>
                            </m:r>
                          </m:e>
                          <m:sub>
                            <m:r>
                              <a:rPr lang="en-US" altLang="zh-CN" sz="1100" b="0" i="1" smtClean="0">
                                <a:solidFill>
                                  <a:schemeClr val="tx2"/>
                                </a:solidFill>
                                <a:latin typeface="Cambria Math" charset="0"/>
                                <a:ea typeface="Arial" charset="0"/>
                                <a:cs typeface="Arial" charset="0"/>
                              </a:rPr>
                              <m:t>𝑙</m:t>
                            </m:r>
                          </m:sub>
                        </m:sSub>
                        <m:r>
                          <a:rPr lang="en-US" altLang="zh-CN" sz="1100" b="0" i="1" smtClean="0">
                            <a:solidFill>
                              <a:schemeClr val="tx2"/>
                            </a:solidFill>
                            <a:latin typeface="Cambria Math" charset="0"/>
                            <a:ea typeface="Arial" charset="0"/>
                            <a:cs typeface="Arial" charset="0"/>
                          </a:rPr>
                          <m:t>,</m:t>
                        </m:r>
                        <m:sSub>
                          <m:sSubPr>
                            <m:ctrlPr>
                              <a:rPr lang="en-US" altLang="zh-CN" sz="1100" i="1">
                                <a:solidFill>
                                  <a:schemeClr val="tx2"/>
                                </a:solidFill>
                                <a:latin typeface="Cambria Math" panose="02040503050406030204" pitchFamily="18" charset="0"/>
                                <a:ea typeface="Arial" charset="0"/>
                                <a:cs typeface="Arial" charset="0"/>
                              </a:rPr>
                            </m:ctrlPr>
                          </m:sSubPr>
                          <m:e>
                            <m:r>
                              <a:rPr lang="en-US" altLang="zh-CN" sz="1100" i="1">
                                <a:solidFill>
                                  <a:schemeClr val="tx2"/>
                                </a:solidFill>
                                <a:latin typeface="Cambria Math" charset="0"/>
                                <a:ea typeface="Arial" charset="0"/>
                                <a:cs typeface="Arial" charset="0"/>
                              </a:rPr>
                              <m:t>𝑁</m:t>
                            </m:r>
                          </m:e>
                          <m:sub>
                            <m:r>
                              <a:rPr lang="en-US" altLang="zh-CN" sz="1100" b="0" i="1" smtClean="0">
                                <a:solidFill>
                                  <a:schemeClr val="tx2"/>
                                </a:solidFill>
                                <a:latin typeface="Cambria Math" charset="0"/>
                                <a:ea typeface="Arial" charset="0"/>
                                <a:cs typeface="Arial" charset="0"/>
                              </a:rPr>
                              <m:t>𝑙</m:t>
                            </m:r>
                          </m:sub>
                        </m:sSub>
                      </m:e>
                    </m:d>
                  </m:oMath>
                </a14:m>
                <a:endParaRPr lang="en-US" altLang="zh-CN" sz="1100" b="0" i="1" dirty="0">
                  <a:solidFill>
                    <a:schemeClr val="tx1"/>
                  </a:solidFill>
                  <a:latin typeface="Arial" panose="020B0604020202020204" pitchFamily="34" charset="0"/>
                  <a:ea typeface="Arial" charset="0"/>
                  <a:cs typeface="Arial" panose="020B0604020202020204" pitchFamily="34" charset="0"/>
                </a:endParaRPr>
              </a:p>
              <a:p>
                <a:pPr marL="714375" lvl="2" indent="-263525">
                  <a:buClr>
                    <a:schemeClr val="tx2"/>
                  </a:buClr>
                  <a:buFont typeface="AppleSymbols" charset="0"/>
                  <a:buChar char="⎻"/>
                  <a:tabLst>
                    <a:tab pos="442913" algn="l"/>
                  </a:tabLst>
                </a:pPr>
                <a14:m>
                  <m:oMath xmlns:m="http://schemas.openxmlformats.org/officeDocument/2006/math">
                    <m:sSub>
                      <m:sSubPr>
                        <m:ctrlPr>
                          <a:rPr lang="en-US" altLang="zh-CN" sz="1100" i="1">
                            <a:latin typeface="Cambria Math" panose="02040503050406030204" pitchFamily="18" charset="0"/>
                            <a:ea typeface="Arial" charset="0"/>
                            <a:cs typeface="Arial" charset="0"/>
                          </a:rPr>
                        </m:ctrlPr>
                      </m:sSubPr>
                      <m:e>
                        <m:r>
                          <a:rPr lang="en-US" altLang="zh-CN" sz="1100" i="1">
                            <a:latin typeface="Cambria Math" charset="0"/>
                            <a:ea typeface="Arial" charset="0"/>
                            <a:cs typeface="Arial" charset="0"/>
                          </a:rPr>
                          <m:t>𝑁</m:t>
                        </m:r>
                      </m:e>
                      <m:sub>
                        <m:r>
                          <a:rPr lang="en-US" altLang="zh-CN" sz="1100" i="1">
                            <a:latin typeface="Cambria Math" charset="0"/>
                            <a:ea typeface="Arial" charset="0"/>
                            <a:cs typeface="Arial" charset="0"/>
                          </a:rPr>
                          <m:t>𝑡</m:t>
                        </m:r>
                      </m:sub>
                    </m:sSub>
                  </m:oMath>
                </a14:m>
                <a:r>
                  <a:rPr lang="en-US" sz="1100" i="1" dirty="0">
                    <a:solidFill>
                      <a:schemeClr val="tx1"/>
                    </a:solidFill>
                    <a:latin typeface="Arial" panose="020B0604020202020204" pitchFamily="34" charset="0"/>
                    <a:ea typeface="Arial" charset="0"/>
                    <a:cs typeface="Arial" panose="020B0604020202020204" pitchFamily="34" charset="0"/>
                  </a:rPr>
                  <a:t> = </a:t>
                </a:r>
                <a:r>
                  <a:rPr lang="en-US" sz="1100" dirty="0">
                    <a:solidFill>
                      <a:schemeClr val="tx1"/>
                    </a:solidFill>
                    <a:latin typeface="Arial" panose="020B0604020202020204" pitchFamily="34" charset="0"/>
                    <a:ea typeface="Arial" charset="0"/>
                    <a:cs typeface="Arial" panose="020B0604020202020204" pitchFamily="34" charset="0"/>
                  </a:rPr>
                  <a:t># traces</a:t>
                </a:r>
                <a:r>
                  <a:rPr lang="en-US" sz="1100" i="1" dirty="0">
                    <a:solidFill>
                      <a:schemeClr val="tx1"/>
                    </a:solidFill>
                    <a:latin typeface="Arial" panose="020B0604020202020204" pitchFamily="34" charset="0"/>
                    <a:ea typeface="Arial" charset="0"/>
                    <a:cs typeface="Arial" panose="020B0604020202020204" pitchFamily="34" charset="0"/>
                  </a:rPr>
                  <a:t>, </a:t>
                </a:r>
                <a14:m>
                  <m:oMath xmlns:m="http://schemas.openxmlformats.org/officeDocument/2006/math">
                    <m:sSub>
                      <m:sSubPr>
                        <m:ctrlPr>
                          <a:rPr lang="en-US" altLang="zh-CN" sz="1100" i="1">
                            <a:latin typeface="Cambria Math" panose="02040503050406030204" pitchFamily="18" charset="0"/>
                            <a:ea typeface="Arial" charset="0"/>
                            <a:cs typeface="Arial" charset="0"/>
                          </a:rPr>
                        </m:ctrlPr>
                      </m:sSubPr>
                      <m:e>
                        <m:r>
                          <a:rPr lang="en-US" altLang="zh-CN" sz="1100" i="1">
                            <a:latin typeface="Cambria Math" charset="0"/>
                            <a:ea typeface="Arial" charset="0"/>
                            <a:cs typeface="Arial" charset="0"/>
                          </a:rPr>
                          <m:t>𝑇</m:t>
                        </m:r>
                      </m:e>
                      <m:sub>
                        <m:r>
                          <a:rPr lang="en-US" altLang="zh-CN" sz="1100" i="1">
                            <a:latin typeface="Cambria Math" charset="0"/>
                            <a:ea typeface="Arial" charset="0"/>
                            <a:cs typeface="Arial" charset="0"/>
                          </a:rPr>
                          <m:t>𝑙</m:t>
                        </m:r>
                      </m:sub>
                    </m:sSub>
                  </m:oMath>
                </a14:m>
                <a:r>
                  <a:rPr lang="en-US" sz="1100" i="1" dirty="0">
                    <a:solidFill>
                      <a:schemeClr val="tx1"/>
                    </a:solidFill>
                    <a:latin typeface="Arial" panose="020B0604020202020204" pitchFamily="34" charset="0"/>
                    <a:ea typeface="Arial" charset="0"/>
                    <a:cs typeface="Arial" panose="020B0604020202020204" pitchFamily="34" charset="0"/>
                  </a:rPr>
                  <a:t> = </a:t>
                </a:r>
                <a:r>
                  <a:rPr lang="en-US" sz="1100" dirty="0">
                    <a:solidFill>
                      <a:schemeClr val="tx1"/>
                    </a:solidFill>
                    <a:latin typeface="Arial" panose="020B0604020202020204" pitchFamily="34" charset="0"/>
                    <a:ea typeface="Arial" charset="0"/>
                    <a:cs typeface="Arial" panose="020B0604020202020204" pitchFamily="34" charset="0"/>
                  </a:rPr>
                  <a:t>max length</a:t>
                </a:r>
                <a:r>
                  <a:rPr lang="en-US" sz="1100" i="1" dirty="0">
                    <a:solidFill>
                      <a:schemeClr val="tx1"/>
                    </a:solidFill>
                    <a:latin typeface="Arial" panose="020B0604020202020204" pitchFamily="34" charset="0"/>
                    <a:ea typeface="Arial" charset="0"/>
                    <a:cs typeface="Arial" panose="020B0604020202020204" pitchFamily="34" charset="0"/>
                  </a:rPr>
                  <a:t>, </a:t>
                </a:r>
                <a14:m>
                  <m:oMath xmlns:m="http://schemas.openxmlformats.org/officeDocument/2006/math">
                    <m:sSub>
                      <m:sSubPr>
                        <m:ctrlPr>
                          <a:rPr lang="en-US" altLang="zh-CN" sz="1100" i="1">
                            <a:latin typeface="Cambria Math" panose="02040503050406030204" pitchFamily="18" charset="0"/>
                            <a:ea typeface="Arial" charset="0"/>
                            <a:cs typeface="Arial" charset="0"/>
                          </a:rPr>
                        </m:ctrlPr>
                      </m:sSubPr>
                      <m:e>
                        <m:r>
                          <a:rPr lang="en-US" altLang="zh-CN" sz="1100" i="1">
                            <a:latin typeface="Cambria Math" charset="0"/>
                            <a:ea typeface="Arial" charset="0"/>
                            <a:cs typeface="Arial" charset="0"/>
                          </a:rPr>
                          <m:t>𝑁</m:t>
                        </m:r>
                      </m:e>
                      <m:sub>
                        <m:r>
                          <a:rPr lang="en-US" altLang="zh-CN" sz="1100" i="1">
                            <a:latin typeface="Cambria Math" charset="0"/>
                            <a:ea typeface="Arial" charset="0"/>
                            <a:cs typeface="Arial" charset="0"/>
                          </a:rPr>
                          <m:t>𝑙</m:t>
                        </m:r>
                      </m:sub>
                    </m:sSub>
                  </m:oMath>
                </a14:m>
                <a:r>
                  <a:rPr lang="en-US" sz="1100" i="1" dirty="0">
                    <a:solidFill>
                      <a:schemeClr val="tx1"/>
                    </a:solidFill>
                    <a:latin typeface="Arial" panose="020B0604020202020204" pitchFamily="34" charset="0"/>
                    <a:ea typeface="Arial" charset="0"/>
                    <a:cs typeface="Arial" panose="020B0604020202020204" pitchFamily="34" charset="0"/>
                  </a:rPr>
                  <a:t> = </a:t>
                </a:r>
                <a:r>
                  <a:rPr lang="en-US" sz="1100" dirty="0">
                    <a:solidFill>
                      <a:schemeClr val="tx1"/>
                    </a:solidFill>
                    <a:latin typeface="Arial" panose="020B0604020202020204" pitchFamily="34" charset="0"/>
                    <a:ea typeface="Arial" charset="0"/>
                    <a:cs typeface="Arial" panose="020B0604020202020204" pitchFamily="34" charset="0"/>
                  </a:rPr>
                  <a:t># labels </a:t>
                </a:r>
                <a:endParaRPr lang="en-US" sz="1100" dirty="0">
                  <a:solidFill>
                    <a:schemeClr val="tx1"/>
                  </a:solidFill>
                  <a:latin typeface="Arial" pitchFamily="34" charset="0"/>
                  <a:cs typeface="Arial" pitchFamily="34" charset="0"/>
                </a:endParaRPr>
              </a:p>
              <a:p>
                <a:pPr marL="450850" lvl="1" indent="-222250">
                  <a:buClr>
                    <a:schemeClr val="tx2"/>
                  </a:buClr>
                  <a:buFont typeface="Wingdings" panose="05000000000000000000" pitchFamily="2" charset="2"/>
                  <a:buChar char="§"/>
                </a:pPr>
                <a:r>
                  <a:rPr lang="en-US" sz="1200" b="1" dirty="0">
                    <a:solidFill>
                      <a:srgbClr val="000000"/>
                    </a:solidFill>
                    <a:latin typeface="Arial" pitchFamily="34" charset="0"/>
                    <a:cs typeface="Arial" pitchFamily="34" charset="0"/>
                  </a:rPr>
                  <a:t>Response time</a:t>
                </a:r>
              </a:p>
              <a:p>
                <a:pPr marL="714375" lvl="2" indent="-263525">
                  <a:buClr>
                    <a:schemeClr val="tx2"/>
                  </a:buClr>
                  <a:buFont typeface="AppleSymbols" charset="0"/>
                  <a:buChar char="⎻"/>
                  <a:tabLst>
                    <a:tab pos="442913" algn="l"/>
                  </a:tabLst>
                </a:pPr>
                <a:r>
                  <a:rPr lang="en-US" altLang="zh-CN" sz="1100" dirty="0">
                    <a:latin typeface="Arial" panose="020B0604020202020204" pitchFamily="34" charset="0"/>
                    <a:ea typeface="Arial" charset="0"/>
                    <a:cs typeface="Arial" panose="020B0604020202020204" pitchFamily="34" charset="0"/>
                  </a:rPr>
                  <a:t>Min-max scaling [0, 1]</a:t>
                </a:r>
              </a:p>
              <a:p>
                <a:pPr marL="714375" lvl="2" indent="-263525">
                  <a:buClr>
                    <a:schemeClr val="tx2"/>
                  </a:buClr>
                  <a:buFont typeface="AppleSymbols" charset="0"/>
                  <a:buChar char="⎻"/>
                  <a:tabLst>
                    <a:tab pos="442913" algn="l"/>
                  </a:tabLst>
                </a:pPr>
                <a14:m>
                  <m:oMath xmlns:m="http://schemas.openxmlformats.org/officeDocument/2006/math">
                    <m:sSub>
                      <m:sSubPr>
                        <m:ctrlPr>
                          <a:rPr lang="en-US" altLang="zh-CN" sz="1100" i="1" smtClean="0">
                            <a:solidFill>
                              <a:schemeClr val="tx2"/>
                            </a:solidFill>
                            <a:latin typeface="Cambria Math" panose="02040503050406030204" pitchFamily="18" charset="0"/>
                            <a:ea typeface="Arial" charset="0"/>
                            <a:cs typeface="Arial" charset="0"/>
                          </a:rPr>
                        </m:ctrlPr>
                      </m:sSubPr>
                      <m:e>
                        <m:r>
                          <a:rPr lang="en-US" altLang="zh-CN" sz="1100" i="1">
                            <a:solidFill>
                              <a:schemeClr val="tx2"/>
                            </a:solidFill>
                            <a:latin typeface="Cambria Math" charset="0"/>
                            <a:ea typeface="Arial" charset="0"/>
                            <a:cs typeface="Arial" charset="0"/>
                          </a:rPr>
                          <m:t>𝐷</m:t>
                        </m:r>
                      </m:e>
                      <m:sub>
                        <m:r>
                          <a:rPr lang="en-US" altLang="zh-CN" sz="1100" i="1">
                            <a:solidFill>
                              <a:schemeClr val="tx2"/>
                            </a:solidFill>
                            <a:latin typeface="Cambria Math" charset="0"/>
                            <a:ea typeface="Arial" charset="0"/>
                            <a:cs typeface="Arial" charset="0"/>
                          </a:rPr>
                          <m:t>2</m:t>
                        </m:r>
                      </m:sub>
                    </m:sSub>
                    <m:r>
                      <a:rPr lang="en-US" altLang="zh-CN" sz="1100" i="1">
                        <a:solidFill>
                          <a:schemeClr val="tx2"/>
                        </a:solidFill>
                        <a:latin typeface="Cambria Math" charset="0"/>
                        <a:ea typeface="Arial" charset="0"/>
                        <a:cs typeface="Arial" charset="0"/>
                      </a:rPr>
                      <m:t>=</m:t>
                    </m:r>
                    <m:d>
                      <m:dPr>
                        <m:ctrlPr>
                          <a:rPr lang="mr-IN" altLang="zh-CN" sz="1100" i="1">
                            <a:solidFill>
                              <a:schemeClr val="tx2"/>
                            </a:solidFill>
                            <a:latin typeface="Cambria Math" panose="02040503050406030204" pitchFamily="18" charset="0"/>
                            <a:ea typeface="Arial" charset="0"/>
                            <a:cs typeface="Arial" charset="0"/>
                          </a:rPr>
                        </m:ctrlPr>
                      </m:dPr>
                      <m:e>
                        <m:sSub>
                          <m:sSubPr>
                            <m:ctrlPr>
                              <a:rPr lang="en-US" altLang="zh-CN" sz="1100" i="1">
                                <a:solidFill>
                                  <a:schemeClr val="tx2"/>
                                </a:solidFill>
                                <a:latin typeface="Cambria Math" panose="02040503050406030204" pitchFamily="18" charset="0"/>
                                <a:ea typeface="Arial" charset="0"/>
                                <a:cs typeface="Arial" charset="0"/>
                              </a:rPr>
                            </m:ctrlPr>
                          </m:sSubPr>
                          <m:e>
                            <m:r>
                              <a:rPr lang="en-US" altLang="zh-CN" sz="1100" i="1">
                                <a:solidFill>
                                  <a:schemeClr val="tx2"/>
                                </a:solidFill>
                                <a:latin typeface="Cambria Math" charset="0"/>
                                <a:ea typeface="Arial" charset="0"/>
                                <a:cs typeface="Arial" charset="0"/>
                              </a:rPr>
                              <m:t>𝑁</m:t>
                            </m:r>
                          </m:e>
                          <m:sub>
                            <m:r>
                              <a:rPr lang="en-US" altLang="zh-CN" sz="1100" i="1">
                                <a:solidFill>
                                  <a:schemeClr val="tx2"/>
                                </a:solidFill>
                                <a:latin typeface="Cambria Math" charset="0"/>
                                <a:ea typeface="Arial" charset="0"/>
                                <a:cs typeface="Arial" charset="0"/>
                              </a:rPr>
                              <m:t>𝑡</m:t>
                            </m:r>
                          </m:sub>
                        </m:sSub>
                        <m:r>
                          <a:rPr lang="en-US" altLang="zh-CN" sz="1100" i="1">
                            <a:solidFill>
                              <a:schemeClr val="tx2"/>
                            </a:solidFill>
                            <a:latin typeface="Cambria Math" charset="0"/>
                            <a:ea typeface="Arial" charset="0"/>
                            <a:cs typeface="Arial" charset="0"/>
                          </a:rPr>
                          <m:t>,</m:t>
                        </m:r>
                        <m:sSub>
                          <m:sSubPr>
                            <m:ctrlPr>
                              <a:rPr lang="en-US" altLang="zh-CN" sz="1100" i="1">
                                <a:solidFill>
                                  <a:schemeClr val="tx2"/>
                                </a:solidFill>
                                <a:latin typeface="Cambria Math" panose="02040503050406030204" pitchFamily="18" charset="0"/>
                                <a:ea typeface="Arial" charset="0"/>
                                <a:cs typeface="Arial" charset="0"/>
                              </a:rPr>
                            </m:ctrlPr>
                          </m:sSubPr>
                          <m:e>
                            <m:r>
                              <a:rPr lang="en-US" altLang="zh-CN" sz="1100" i="1">
                                <a:solidFill>
                                  <a:schemeClr val="tx2"/>
                                </a:solidFill>
                                <a:latin typeface="Cambria Math" charset="0"/>
                                <a:ea typeface="Arial" charset="0"/>
                                <a:cs typeface="Arial" charset="0"/>
                              </a:rPr>
                              <m:t>𝑇</m:t>
                            </m:r>
                          </m:e>
                          <m:sub>
                            <m:r>
                              <a:rPr lang="en-US" altLang="zh-CN" sz="1100" i="1">
                                <a:solidFill>
                                  <a:schemeClr val="tx2"/>
                                </a:solidFill>
                                <a:latin typeface="Cambria Math" charset="0"/>
                                <a:ea typeface="Arial" charset="0"/>
                                <a:cs typeface="Arial" charset="0"/>
                              </a:rPr>
                              <m:t>𝑙</m:t>
                            </m:r>
                          </m:sub>
                        </m:sSub>
                        <m:r>
                          <a:rPr lang="en-US" altLang="zh-CN" sz="1100" i="1">
                            <a:solidFill>
                              <a:schemeClr val="tx2"/>
                            </a:solidFill>
                            <a:latin typeface="Cambria Math" charset="0"/>
                            <a:ea typeface="Arial" charset="0"/>
                            <a:cs typeface="Arial" charset="0"/>
                          </a:rPr>
                          <m:t>,</m:t>
                        </m:r>
                        <m:r>
                          <a:rPr lang="en-US" altLang="zh-CN" sz="1100" b="0" i="1" smtClean="0">
                            <a:solidFill>
                              <a:schemeClr val="tx2"/>
                            </a:solidFill>
                            <a:latin typeface="Cambria Math" charset="0"/>
                            <a:ea typeface="Arial" charset="0"/>
                            <a:cs typeface="Arial" charset="0"/>
                          </a:rPr>
                          <m:t>1</m:t>
                        </m:r>
                      </m:e>
                    </m:d>
                  </m:oMath>
                </a14:m>
                <a:endParaRPr lang="en-US" sz="1100" dirty="0">
                  <a:solidFill>
                    <a:srgbClr val="000000"/>
                  </a:solidFill>
                  <a:latin typeface="Arial" pitchFamily="34" charset="0"/>
                  <a:cs typeface="Arial" pitchFamily="34" charset="0"/>
                </a:endParaRPr>
              </a:p>
              <a:p>
                <a:pPr marL="714375" lvl="2" indent="-263525">
                  <a:buClr>
                    <a:schemeClr val="tx2"/>
                  </a:buClr>
                  <a:buFont typeface="AppleSymbols" charset="0"/>
                  <a:buChar char="⎻"/>
                  <a:tabLst>
                    <a:tab pos="442913" algn="l"/>
                  </a:tabLst>
                </a:pPr>
                <a:r>
                  <a:rPr lang="en-US" sz="1100" dirty="0">
                    <a:solidFill>
                      <a:srgbClr val="000000"/>
                    </a:solidFill>
                    <a:latin typeface="Arial" pitchFamily="34" charset="0"/>
                    <a:cs typeface="Arial" pitchFamily="34" charset="0"/>
                  </a:rPr>
                  <a:t>Last dimension is the response time (duration)</a:t>
                </a:r>
              </a:p>
            </p:txBody>
          </p:sp>
        </mc:Choice>
        <mc:Fallback xmlns="">
          <p:sp>
            <p:nvSpPr>
              <p:cNvPr id="7" name="Rectangle 106"/>
              <p:cNvSpPr>
                <a:spLocks noRot="1" noChangeAspect="1" noMove="1" noResize="1" noEditPoints="1" noAdjustHandles="1" noChangeArrowheads="1" noChangeShapeType="1" noTextEdit="1"/>
              </p:cNvSpPr>
              <p:nvPr/>
            </p:nvSpPr>
            <p:spPr bwMode="auto">
              <a:xfrm>
                <a:off x="4426002" y="3352939"/>
                <a:ext cx="4427565" cy="1437779"/>
              </a:xfrm>
              <a:prstGeom prst="rect">
                <a:avLst/>
              </a:prstGeom>
              <a:blipFill rotWithShape="0">
                <a:blip r:embed="rId5"/>
                <a:stretch>
                  <a:fillRect t="-1271" b="-3814"/>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2" name="Rectangle 1"/>
          <p:cNvSpPr/>
          <p:nvPr/>
        </p:nvSpPr>
        <p:spPr>
          <a:xfrm>
            <a:off x="4780180" y="585039"/>
            <a:ext cx="3169880" cy="569387"/>
          </a:xfrm>
          <a:prstGeom prst="rect">
            <a:avLst/>
          </a:prstGeom>
        </p:spPr>
        <p:txBody>
          <a:bodyPr wrap="square">
            <a:spAutoFit/>
          </a:bodyPr>
          <a:lstStyle/>
          <a:p>
            <a:r>
              <a:rPr lang="en-US" sz="1050" b="1" dirty="0">
                <a:solidFill>
                  <a:srgbClr val="0070C0"/>
                </a:solidFill>
                <a:latin typeface="Arial" pitchFamily="34" charset="0"/>
                <a:cs typeface="Arial" pitchFamily="34" charset="0"/>
              </a:rPr>
              <a:t>Trace Structure (sequence of events) and </a:t>
            </a:r>
          </a:p>
          <a:p>
            <a:r>
              <a:rPr lang="en-US" sz="1050" b="1" dirty="0">
                <a:solidFill>
                  <a:srgbClr val="0070C0"/>
                </a:solidFill>
                <a:latin typeface="Arial" pitchFamily="34" charset="0"/>
                <a:cs typeface="Arial" pitchFamily="34" charset="0"/>
              </a:rPr>
              <a:t>Response time (duration)</a:t>
            </a:r>
          </a:p>
          <a:p>
            <a:r>
              <a:rPr lang="en-US" sz="1000" dirty="0">
                <a:latin typeface="Arial" pitchFamily="34" charset="0"/>
                <a:cs typeface="Arial" pitchFamily="34" charset="0"/>
              </a:rPr>
              <a:t>e.g., Service 11 → Service 21; duration = 12ms</a:t>
            </a:r>
            <a:endParaRPr lang="en-US" sz="1000" dirty="0"/>
          </a:p>
        </p:txBody>
      </p:sp>
      <p:cxnSp>
        <p:nvCxnSpPr>
          <p:cNvPr id="4" name="Straight Arrow Connector 3"/>
          <p:cNvCxnSpPr/>
          <p:nvPr/>
        </p:nvCxnSpPr>
        <p:spPr>
          <a:xfrm>
            <a:off x="6408708" y="1096226"/>
            <a:ext cx="0" cy="238139"/>
          </a:xfrm>
          <a:prstGeom prst="straightConnector1">
            <a:avLst/>
          </a:prstGeom>
          <a:ln>
            <a:solidFill>
              <a:srgbClr val="0276C4"/>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5388691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24124" y="1702312"/>
            <a:ext cx="4285525" cy="1675961"/>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460" name="Rectangle 106"/>
              <p:cNvSpPr>
                <a:spLocks noChangeArrowheads="1"/>
              </p:cNvSpPr>
              <p:nvPr/>
            </p:nvSpPr>
            <p:spPr bwMode="auto">
              <a:xfrm>
                <a:off x="156101" y="668156"/>
                <a:ext cx="4453549" cy="4230415"/>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lIns="68563" tIns="34281" rIns="68563" bIns="34281"/>
              <a:lstStyle/>
              <a:p>
                <a:pPr marL="450850" lvl="1" indent="-222250">
                  <a:buClr>
                    <a:schemeClr val="tx2"/>
                  </a:buClr>
                  <a:buFont typeface="Wingdings" panose="05000000000000000000" pitchFamily="2" charset="2"/>
                  <a:buChar char="§"/>
                </a:pPr>
                <a:r>
                  <a:rPr lang="en-US" sz="1200" dirty="0">
                    <a:solidFill>
                      <a:srgbClr val="000000"/>
                    </a:solidFill>
                    <a:latin typeface="Arial" pitchFamily="34" charset="0"/>
                    <a:cs typeface="Arial" pitchFamily="34" charset="0"/>
                  </a:rPr>
                  <a:t>We model anomaly detection in traces as a </a:t>
                </a:r>
                <a:r>
                  <a:rPr lang="en-US" sz="1200" dirty="0">
                    <a:solidFill>
                      <a:schemeClr val="tx2"/>
                    </a:solidFill>
                    <a:latin typeface="Arial" pitchFamily="34" charset="0"/>
                    <a:cs typeface="Arial" pitchFamily="34" charset="0"/>
                  </a:rPr>
                  <a:t>sequence-to-sequence, multi-class, single-label problem</a:t>
                </a:r>
              </a:p>
              <a:p>
                <a:pPr marL="714375" lvl="2" indent="-263525">
                  <a:buClr>
                    <a:schemeClr val="tx2"/>
                  </a:buClr>
                  <a:buFont typeface="AppleSymbols" charset="0"/>
                  <a:buChar char="⎻"/>
                  <a:tabLst>
                    <a:tab pos="442913" algn="l"/>
                  </a:tabLst>
                </a:pPr>
                <a:r>
                  <a:rPr lang="en-US" sz="1100" dirty="0">
                    <a:latin typeface="Arial" charset="0"/>
                    <a:ea typeface="Arial" charset="0"/>
                    <a:cs typeface="Arial" charset="0"/>
                  </a:rPr>
                  <a:t>Use multiple possible labels for one trace that are not mutually exclusive. </a:t>
                </a:r>
              </a:p>
              <a:p>
                <a:pPr marL="714375" lvl="2" indent="-263525">
                  <a:buClr>
                    <a:schemeClr val="tx2"/>
                  </a:buClr>
                  <a:buFont typeface="AppleSymbols" charset="0"/>
                  <a:buChar char="⎻"/>
                  <a:tabLst>
                    <a:tab pos="442913" algn="l"/>
                  </a:tabLst>
                </a:pPr>
                <a:r>
                  <a:rPr lang="en-US" sz="1100" dirty="0">
                    <a:latin typeface="Arial" charset="0"/>
                    <a:ea typeface="Arial" charset="0"/>
                    <a:cs typeface="Arial" charset="0"/>
                  </a:rPr>
                  <a:t>The partial trace can have multiple subsequent events</a:t>
                </a:r>
              </a:p>
              <a:p>
                <a:pPr marL="450850" lvl="1" indent="-222250">
                  <a:buClr>
                    <a:schemeClr val="tx2"/>
                  </a:buClr>
                  <a:buFont typeface="Wingdings" panose="05000000000000000000" pitchFamily="2" charset="2"/>
                  <a:buChar char="§"/>
                </a:pPr>
                <a:endParaRPr lang="en-US" sz="1200" dirty="0">
                  <a:solidFill>
                    <a:srgbClr val="000000"/>
                  </a:solidFill>
                  <a:latin typeface="Arial" pitchFamily="34" charset="0"/>
                  <a:cs typeface="Arial" pitchFamily="34" charset="0"/>
                </a:endParaRPr>
              </a:p>
              <a:p>
                <a:pPr marL="450850" lvl="1" indent="-222250">
                  <a:buClr>
                    <a:schemeClr val="tx2"/>
                  </a:buClr>
                  <a:buFont typeface="Wingdings" panose="05000000000000000000" pitchFamily="2" charset="2"/>
                  <a:buChar char="§"/>
                </a:pPr>
                <a:r>
                  <a:rPr lang="en-US" sz="1200" dirty="0">
                    <a:solidFill>
                      <a:srgbClr val="000000"/>
                    </a:solidFill>
                    <a:latin typeface="Arial" pitchFamily="34" charset="0"/>
                    <a:cs typeface="Arial" pitchFamily="34" charset="0"/>
                  </a:rPr>
                  <a:t>LSTM network architecture</a:t>
                </a:r>
                <a:endParaRPr lang="en-US" altLang="zh-CN" sz="1200" dirty="0">
                  <a:latin typeface="Arial" charset="0"/>
                  <a:ea typeface="Arial" charset="0"/>
                  <a:cs typeface="Arial" charset="0"/>
                </a:endParaRPr>
              </a:p>
              <a:p>
                <a:pPr marL="714375" lvl="2" indent="-263525">
                  <a:buClr>
                    <a:schemeClr val="tx2"/>
                  </a:buClr>
                  <a:buFont typeface="AppleSymbols" charset="0"/>
                  <a:buChar char="⎻"/>
                  <a:tabLst>
                    <a:tab pos="442913" algn="l"/>
                  </a:tabLst>
                </a:pPr>
                <a:r>
                  <a:rPr lang="en-US" sz="1100" dirty="0">
                    <a:solidFill>
                      <a:srgbClr val="000000"/>
                    </a:solidFill>
                    <a:latin typeface="Arial" pitchFamily="34" charset="0"/>
                    <a:cs typeface="Arial" pitchFamily="34" charset="0"/>
                  </a:rPr>
                  <a:t>SAD = Structural Anomaly Detection (</a:t>
                </a:r>
                <a14:m>
                  <m:oMath xmlns:m="http://schemas.openxmlformats.org/officeDocument/2006/math">
                    <m:sSub>
                      <m:sSubPr>
                        <m:ctrlPr>
                          <a:rPr lang="en-US" altLang="zh-CN" sz="1100" i="1">
                            <a:latin typeface="Cambria Math" panose="02040503050406030204" pitchFamily="18" charset="0"/>
                            <a:ea typeface="Arial" charset="0"/>
                            <a:cs typeface="Arial" charset="0"/>
                          </a:rPr>
                        </m:ctrlPr>
                      </m:sSubPr>
                      <m:e>
                        <m:r>
                          <a:rPr lang="en-US" altLang="zh-CN" sz="1100" i="1">
                            <a:latin typeface="Cambria Math" charset="0"/>
                            <a:ea typeface="Arial" charset="0"/>
                            <a:cs typeface="Arial" charset="0"/>
                          </a:rPr>
                          <m:t>𝐷</m:t>
                        </m:r>
                      </m:e>
                      <m:sub>
                        <m:r>
                          <a:rPr lang="en-US" altLang="zh-CN" sz="1100" i="1">
                            <a:latin typeface="Cambria Math" charset="0"/>
                            <a:ea typeface="Arial" charset="0"/>
                            <a:cs typeface="Arial" charset="0"/>
                          </a:rPr>
                          <m:t>1</m:t>
                        </m:r>
                      </m:sub>
                    </m:sSub>
                  </m:oMath>
                </a14:m>
                <a:r>
                  <a:rPr lang="en-US" sz="1100" dirty="0">
                    <a:solidFill>
                      <a:srgbClr val="000000"/>
                    </a:solidFill>
                    <a:latin typeface="Arial" pitchFamily="34" charset="0"/>
                    <a:cs typeface="Arial" pitchFamily="34" charset="0"/>
                  </a:rPr>
                  <a:t>)</a:t>
                </a:r>
                <a:endParaRPr lang="en-US" sz="1200" dirty="0">
                  <a:solidFill>
                    <a:srgbClr val="000000"/>
                  </a:solidFill>
                  <a:latin typeface="Arial" pitchFamily="34" charset="0"/>
                  <a:cs typeface="Arial" pitchFamily="34" charset="0"/>
                </a:endParaRPr>
              </a:p>
              <a:p>
                <a:pPr marL="450850" lvl="1" indent="-222250">
                  <a:buClr>
                    <a:schemeClr val="tx2"/>
                  </a:buClr>
                  <a:buFont typeface="Wingdings" panose="05000000000000000000" pitchFamily="2" charset="2"/>
                  <a:buChar char="§"/>
                </a:pPr>
                <a:r>
                  <a:rPr lang="en-US" sz="1200" dirty="0">
                    <a:solidFill>
                      <a:srgbClr val="000000"/>
                    </a:solidFill>
                    <a:latin typeface="Arial" pitchFamily="34" charset="0"/>
                    <a:cs typeface="Arial" pitchFamily="34" charset="0"/>
                  </a:rPr>
                  <a:t>Model input</a:t>
                </a:r>
              </a:p>
              <a:p>
                <a:pPr marL="714375" lvl="2" indent="-263525">
                  <a:buClr>
                    <a:schemeClr val="tx2"/>
                  </a:buClr>
                  <a:buFont typeface="AppleSymbols" charset="0"/>
                  <a:buChar char="⎻"/>
                  <a:tabLst>
                    <a:tab pos="442913" algn="l"/>
                  </a:tabLst>
                </a:pPr>
                <a14:m>
                  <m:oMath xmlns:m="http://schemas.openxmlformats.org/officeDocument/2006/math">
                    <m:sSub>
                      <m:sSubPr>
                        <m:ctrlPr>
                          <a:rPr lang="en-US" sz="1100" i="1">
                            <a:solidFill>
                              <a:srgbClr val="000000"/>
                            </a:solidFill>
                            <a:latin typeface="Cambria Math" panose="02040503050406030204" pitchFamily="18" charset="0"/>
                            <a:cs typeface="Arial" pitchFamily="34" charset="0"/>
                          </a:rPr>
                        </m:ctrlPr>
                      </m:sSubPr>
                      <m:e>
                        <m:r>
                          <a:rPr lang="en-US" sz="1100" i="1">
                            <a:solidFill>
                              <a:srgbClr val="000000"/>
                            </a:solidFill>
                            <a:latin typeface="Cambria Math" charset="0"/>
                            <a:cs typeface="Arial" pitchFamily="34" charset="0"/>
                          </a:rPr>
                          <m:t>𝑇</m:t>
                        </m:r>
                      </m:e>
                      <m:sub>
                        <m:r>
                          <a:rPr lang="en-US" sz="1100" i="1">
                            <a:solidFill>
                              <a:srgbClr val="000000"/>
                            </a:solidFill>
                            <a:latin typeface="Cambria Math" charset="0"/>
                            <a:cs typeface="Arial" pitchFamily="34" charset="0"/>
                          </a:rPr>
                          <m:t>𝑘</m:t>
                        </m:r>
                      </m:sub>
                    </m:sSub>
                    <m:r>
                      <a:rPr lang="en-US" sz="1100" i="1">
                        <a:solidFill>
                          <a:srgbClr val="000000"/>
                        </a:solidFill>
                        <a:latin typeface="Cambria Math" charset="0"/>
                        <a:cs typeface="Arial" pitchFamily="34" charset="0"/>
                      </a:rPr>
                      <m:t>=</m:t>
                    </m:r>
                    <m:d>
                      <m:dPr>
                        <m:begChr m:val="{"/>
                        <m:endChr m:val="}"/>
                        <m:ctrlPr>
                          <a:rPr lang="en-US" sz="1100" i="1">
                            <a:solidFill>
                              <a:srgbClr val="000000"/>
                            </a:solidFill>
                            <a:latin typeface="Cambria Math" panose="02040503050406030204" pitchFamily="18" charset="0"/>
                            <a:cs typeface="Arial" pitchFamily="34" charset="0"/>
                          </a:rPr>
                        </m:ctrlPr>
                      </m:dPr>
                      <m:e>
                        <m:sSub>
                          <m:sSubPr>
                            <m:ctrlPr>
                              <a:rPr lang="en-US" sz="1100" i="1">
                                <a:solidFill>
                                  <a:srgbClr val="000000"/>
                                </a:solidFill>
                                <a:latin typeface="Cambria Math" panose="02040503050406030204" pitchFamily="18" charset="0"/>
                                <a:cs typeface="Arial" pitchFamily="34" charset="0"/>
                              </a:rPr>
                            </m:ctrlPr>
                          </m:sSubPr>
                          <m:e>
                            <m:r>
                              <a:rPr lang="en-US" sz="1100" i="1">
                                <a:solidFill>
                                  <a:srgbClr val="000000"/>
                                </a:solidFill>
                                <a:latin typeface="Cambria Math" charset="0"/>
                                <a:cs typeface="Arial" pitchFamily="34" charset="0"/>
                              </a:rPr>
                              <m:t>𝑒</m:t>
                            </m:r>
                          </m:e>
                          <m:sub>
                            <m:r>
                              <a:rPr lang="en-US" sz="1100" i="1">
                                <a:solidFill>
                                  <a:srgbClr val="000000"/>
                                </a:solidFill>
                                <a:latin typeface="Cambria Math" charset="0"/>
                                <a:cs typeface="Arial" pitchFamily="34" charset="0"/>
                              </a:rPr>
                              <m:t>0</m:t>
                            </m:r>
                          </m:sub>
                        </m:sSub>
                        <m:r>
                          <a:rPr lang="en-US" sz="1100" i="1">
                            <a:solidFill>
                              <a:srgbClr val="000000"/>
                            </a:solidFill>
                            <a:latin typeface="Cambria Math" charset="0"/>
                            <a:cs typeface="Arial" pitchFamily="34" charset="0"/>
                          </a:rPr>
                          <m:t>,</m:t>
                        </m:r>
                        <m:sSub>
                          <m:sSubPr>
                            <m:ctrlPr>
                              <a:rPr lang="en-US" sz="1100" i="1">
                                <a:solidFill>
                                  <a:srgbClr val="000000"/>
                                </a:solidFill>
                                <a:latin typeface="Cambria Math" panose="02040503050406030204" pitchFamily="18" charset="0"/>
                                <a:cs typeface="Arial" pitchFamily="34" charset="0"/>
                              </a:rPr>
                            </m:ctrlPr>
                          </m:sSubPr>
                          <m:e>
                            <m:r>
                              <a:rPr lang="en-US" sz="1100" i="1">
                                <a:solidFill>
                                  <a:srgbClr val="000000"/>
                                </a:solidFill>
                                <a:latin typeface="Cambria Math" charset="0"/>
                                <a:cs typeface="Arial" pitchFamily="34" charset="0"/>
                              </a:rPr>
                              <m:t>𝑒</m:t>
                            </m:r>
                          </m:e>
                          <m:sub>
                            <m:r>
                              <a:rPr lang="en-US" sz="1100" i="1">
                                <a:solidFill>
                                  <a:srgbClr val="000000"/>
                                </a:solidFill>
                                <a:latin typeface="Cambria Math" charset="0"/>
                                <a:cs typeface="Arial" pitchFamily="34" charset="0"/>
                              </a:rPr>
                              <m:t>1</m:t>
                            </m:r>
                          </m:sub>
                        </m:sSub>
                        <m:r>
                          <a:rPr lang="en-US" sz="1100" i="1">
                            <a:solidFill>
                              <a:srgbClr val="000000"/>
                            </a:solidFill>
                            <a:latin typeface="Cambria Math" charset="0"/>
                            <a:cs typeface="Arial" pitchFamily="34" charset="0"/>
                          </a:rPr>
                          <m:t>, …,</m:t>
                        </m:r>
                        <m:sSub>
                          <m:sSubPr>
                            <m:ctrlPr>
                              <a:rPr lang="en-US" sz="1100" i="1">
                                <a:solidFill>
                                  <a:srgbClr val="000000"/>
                                </a:solidFill>
                                <a:latin typeface="Cambria Math" panose="02040503050406030204" pitchFamily="18" charset="0"/>
                                <a:cs typeface="Arial" pitchFamily="34" charset="0"/>
                              </a:rPr>
                            </m:ctrlPr>
                          </m:sSubPr>
                          <m:e>
                            <m:r>
                              <a:rPr lang="en-US" sz="1100" i="1">
                                <a:solidFill>
                                  <a:srgbClr val="000000"/>
                                </a:solidFill>
                                <a:latin typeface="Cambria Math" charset="0"/>
                                <a:cs typeface="Arial" pitchFamily="34" charset="0"/>
                              </a:rPr>
                              <m:t>𝑒</m:t>
                            </m:r>
                          </m:e>
                          <m:sub>
                            <m:sSub>
                              <m:sSubPr>
                                <m:ctrlPr>
                                  <a:rPr lang="en-US" sz="1100" i="1">
                                    <a:solidFill>
                                      <a:srgbClr val="000000"/>
                                    </a:solidFill>
                                    <a:latin typeface="Cambria Math" panose="02040503050406030204" pitchFamily="18" charset="0"/>
                                    <a:cs typeface="Arial" pitchFamily="34" charset="0"/>
                                  </a:rPr>
                                </m:ctrlPr>
                              </m:sSubPr>
                              <m:e>
                                <m:r>
                                  <a:rPr lang="en-US" sz="1100" i="1">
                                    <a:solidFill>
                                      <a:srgbClr val="000000"/>
                                    </a:solidFill>
                                    <a:latin typeface="Cambria Math" charset="0"/>
                                    <a:cs typeface="Arial" pitchFamily="34" charset="0"/>
                                  </a:rPr>
                                  <m:t>𝑇</m:t>
                                </m:r>
                              </m:e>
                              <m:sub>
                                <m:r>
                                  <a:rPr lang="en-US" sz="1100" i="1">
                                    <a:solidFill>
                                      <a:srgbClr val="000000"/>
                                    </a:solidFill>
                                    <a:latin typeface="Cambria Math" charset="0"/>
                                    <a:cs typeface="Arial" pitchFamily="34" charset="0"/>
                                  </a:rPr>
                                  <m:t>𝑙</m:t>
                                </m:r>
                              </m:sub>
                            </m:sSub>
                          </m:sub>
                        </m:sSub>
                      </m:e>
                    </m:d>
                  </m:oMath>
                </a14:m>
                <a:endParaRPr lang="en-US" sz="1200" dirty="0">
                  <a:solidFill>
                    <a:srgbClr val="000000"/>
                  </a:solidFill>
                  <a:latin typeface="Arial" pitchFamily="34" charset="0"/>
                  <a:cs typeface="Arial" pitchFamily="34" charset="0"/>
                </a:endParaRPr>
              </a:p>
              <a:p>
                <a:pPr marL="450850" lvl="1" indent="-222250">
                  <a:buClr>
                    <a:schemeClr val="tx2"/>
                  </a:buClr>
                  <a:buFont typeface="Wingdings" panose="05000000000000000000" pitchFamily="2" charset="2"/>
                  <a:buChar char="§"/>
                </a:pPr>
                <a:r>
                  <a:rPr lang="en-US" sz="1200" dirty="0">
                    <a:solidFill>
                      <a:srgbClr val="000000"/>
                    </a:solidFill>
                    <a:latin typeface="Arial" pitchFamily="34" charset="0"/>
                    <a:cs typeface="Arial" pitchFamily="34" charset="0"/>
                  </a:rPr>
                  <a:t>Model output</a:t>
                </a:r>
                <a:endParaRPr lang="en-US" altLang="zh-CN" sz="1200" dirty="0">
                  <a:solidFill>
                    <a:srgbClr val="000000"/>
                  </a:solidFill>
                  <a:latin typeface="Arial" charset="0"/>
                  <a:ea typeface="Arial" charset="0"/>
                  <a:cs typeface="Arial" charset="0"/>
                </a:endParaRPr>
              </a:p>
              <a:p>
                <a:pPr marL="714375" lvl="2" indent="-263525">
                  <a:buClr>
                    <a:schemeClr val="tx2"/>
                  </a:buClr>
                  <a:buFont typeface="AppleSymbols" charset="0"/>
                  <a:buChar char="⎻"/>
                  <a:tabLst>
                    <a:tab pos="442913" algn="l"/>
                  </a:tabLst>
                </a:pPr>
                <a14:m>
                  <m:oMath xmlns:m="http://schemas.openxmlformats.org/officeDocument/2006/math">
                    <m:d>
                      <m:dPr>
                        <m:begChr m:val="{"/>
                        <m:endChr m:val="}"/>
                        <m:ctrlPr>
                          <a:rPr lang="en-US" sz="1100" i="1">
                            <a:solidFill>
                              <a:srgbClr val="000000"/>
                            </a:solidFill>
                            <a:latin typeface="Cambria Math" panose="02040503050406030204" pitchFamily="18" charset="0"/>
                            <a:cs typeface="Arial" pitchFamily="34" charset="0"/>
                          </a:rPr>
                        </m:ctrlPr>
                      </m:dPr>
                      <m:e>
                        <m:sSub>
                          <m:sSubPr>
                            <m:ctrlPr>
                              <a:rPr lang="en-US" sz="1100" i="1">
                                <a:solidFill>
                                  <a:srgbClr val="000000"/>
                                </a:solidFill>
                                <a:latin typeface="Cambria Math" panose="02040503050406030204" pitchFamily="18" charset="0"/>
                                <a:cs typeface="Arial" pitchFamily="34" charset="0"/>
                              </a:rPr>
                            </m:ctrlPr>
                          </m:sSubPr>
                          <m:e>
                            <m:r>
                              <a:rPr lang="en-US" sz="1100" i="1">
                                <a:solidFill>
                                  <a:srgbClr val="000000"/>
                                </a:solidFill>
                                <a:latin typeface="Cambria Math" charset="0"/>
                                <a:cs typeface="Arial" pitchFamily="34" charset="0"/>
                              </a:rPr>
                              <m:t>𝑒</m:t>
                            </m:r>
                          </m:e>
                          <m:sub>
                            <m:r>
                              <a:rPr lang="en-US" sz="1100" i="1">
                                <a:solidFill>
                                  <a:srgbClr val="000000"/>
                                </a:solidFill>
                                <a:latin typeface="Cambria Math" charset="0"/>
                                <a:cs typeface="Arial" pitchFamily="34" charset="0"/>
                              </a:rPr>
                              <m:t>0</m:t>
                            </m:r>
                          </m:sub>
                        </m:sSub>
                        <m:r>
                          <a:rPr lang="en-US" sz="1100" i="1">
                            <a:solidFill>
                              <a:srgbClr val="000000"/>
                            </a:solidFill>
                            <a:latin typeface="Cambria Math" charset="0"/>
                            <a:cs typeface="Arial" pitchFamily="34" charset="0"/>
                          </a:rPr>
                          <m:t>,</m:t>
                        </m:r>
                        <m:sSub>
                          <m:sSubPr>
                            <m:ctrlPr>
                              <a:rPr lang="en-US" sz="1100" i="1">
                                <a:solidFill>
                                  <a:srgbClr val="000000"/>
                                </a:solidFill>
                                <a:latin typeface="Cambria Math" panose="02040503050406030204" pitchFamily="18" charset="0"/>
                                <a:cs typeface="Arial" pitchFamily="34" charset="0"/>
                              </a:rPr>
                            </m:ctrlPr>
                          </m:sSubPr>
                          <m:e>
                            <m:r>
                              <a:rPr lang="en-US" sz="1100" i="1">
                                <a:solidFill>
                                  <a:srgbClr val="000000"/>
                                </a:solidFill>
                                <a:latin typeface="Cambria Math" charset="0"/>
                                <a:cs typeface="Arial" pitchFamily="34" charset="0"/>
                              </a:rPr>
                              <m:t>𝑒</m:t>
                            </m:r>
                          </m:e>
                          <m:sub>
                            <m:r>
                              <a:rPr lang="en-US" sz="1100" i="1">
                                <a:solidFill>
                                  <a:srgbClr val="000000"/>
                                </a:solidFill>
                                <a:latin typeface="Cambria Math" charset="0"/>
                                <a:cs typeface="Arial" pitchFamily="34" charset="0"/>
                              </a:rPr>
                              <m:t>1</m:t>
                            </m:r>
                          </m:sub>
                        </m:sSub>
                        <m:r>
                          <a:rPr lang="en-US" sz="1100" i="1">
                            <a:solidFill>
                              <a:srgbClr val="000000"/>
                            </a:solidFill>
                            <a:latin typeface="Cambria Math" charset="0"/>
                            <a:cs typeface="Arial" pitchFamily="34" charset="0"/>
                          </a:rPr>
                          <m:t>, …,</m:t>
                        </m:r>
                        <m:sSub>
                          <m:sSubPr>
                            <m:ctrlPr>
                              <a:rPr lang="en-US" sz="1100" i="1">
                                <a:solidFill>
                                  <a:srgbClr val="000000"/>
                                </a:solidFill>
                                <a:latin typeface="Cambria Math" panose="02040503050406030204" pitchFamily="18" charset="0"/>
                                <a:cs typeface="Arial" pitchFamily="34" charset="0"/>
                              </a:rPr>
                            </m:ctrlPr>
                          </m:sSubPr>
                          <m:e>
                            <m:r>
                              <a:rPr lang="en-US" sz="1100" i="1">
                                <a:solidFill>
                                  <a:srgbClr val="000000"/>
                                </a:solidFill>
                                <a:latin typeface="Cambria Math" charset="0"/>
                                <a:cs typeface="Arial" pitchFamily="34" charset="0"/>
                              </a:rPr>
                              <m:t>𝑒</m:t>
                            </m:r>
                          </m:e>
                          <m:sub>
                            <m:r>
                              <a:rPr lang="en-US" sz="1100" i="1">
                                <a:solidFill>
                                  <a:srgbClr val="000000"/>
                                </a:solidFill>
                                <a:latin typeface="Cambria Math" charset="0"/>
                                <a:cs typeface="Arial" pitchFamily="34" charset="0"/>
                              </a:rPr>
                              <m:t>𝑖</m:t>
                            </m:r>
                            <m:r>
                              <a:rPr lang="en-US" sz="1100" i="1">
                                <a:solidFill>
                                  <a:srgbClr val="000000"/>
                                </a:solidFill>
                                <a:latin typeface="Cambria Math" charset="0"/>
                                <a:cs typeface="Arial" pitchFamily="34" charset="0"/>
                              </a:rPr>
                              <m:t>−1</m:t>
                            </m:r>
                          </m:sub>
                        </m:sSub>
                      </m:e>
                    </m:d>
                    <m:r>
                      <a:rPr lang="en-US" sz="1100" i="1">
                        <a:solidFill>
                          <a:srgbClr val="000000"/>
                        </a:solidFill>
                        <a:latin typeface="Cambria Math" charset="0"/>
                        <a:cs typeface="Arial" pitchFamily="34" charset="0"/>
                      </a:rPr>
                      <m:t> </m:t>
                    </m:r>
                  </m:oMath>
                </a14:m>
                <a:endParaRPr lang="en-US" altLang="zh-CN" sz="1100" dirty="0">
                  <a:latin typeface="Arial" charset="0"/>
                  <a:ea typeface="Arial" charset="0"/>
                  <a:cs typeface="Arial" charset="0"/>
                </a:endParaRPr>
              </a:p>
              <a:p>
                <a:pPr marL="714375" lvl="2" indent="-263525">
                  <a:buClr>
                    <a:schemeClr val="tx2"/>
                  </a:buClr>
                  <a:buFont typeface="AppleSymbols" charset="0"/>
                  <a:buChar char="⎻"/>
                  <a:tabLst>
                    <a:tab pos="442913" algn="l"/>
                  </a:tabLst>
                </a:pPr>
                <a:r>
                  <a:rPr lang="en-US" altLang="zh-CN" sz="1100" dirty="0">
                    <a:latin typeface="Arial" charset="0"/>
                    <a:ea typeface="Arial" charset="0"/>
                    <a:cs typeface="Arial" charset="0"/>
                  </a:rPr>
                  <a:t>Probability distribution over the </a:t>
                </a:r>
                <a14:m>
                  <m:oMath xmlns:m="http://schemas.openxmlformats.org/officeDocument/2006/math">
                    <m:sSub>
                      <m:sSubPr>
                        <m:ctrlPr>
                          <a:rPr lang="en-US" altLang="zh-CN" sz="1100" i="1">
                            <a:latin typeface="Cambria Math" panose="02040503050406030204" pitchFamily="18" charset="0"/>
                            <a:ea typeface="Arial" charset="0"/>
                            <a:cs typeface="Arial" charset="0"/>
                          </a:rPr>
                        </m:ctrlPr>
                      </m:sSubPr>
                      <m:e>
                        <m:r>
                          <a:rPr lang="en-US" altLang="zh-CN" sz="1100" i="1">
                            <a:latin typeface="Cambria Math" charset="0"/>
                            <a:ea typeface="Arial" charset="0"/>
                            <a:cs typeface="Arial" charset="0"/>
                          </a:rPr>
                          <m:t>𝑁</m:t>
                        </m:r>
                      </m:e>
                      <m:sub>
                        <m:r>
                          <a:rPr lang="en-US" altLang="zh-CN" sz="1100" i="1">
                            <a:latin typeface="Cambria Math" charset="0"/>
                            <a:ea typeface="Arial" charset="0"/>
                            <a:cs typeface="Arial" charset="0"/>
                          </a:rPr>
                          <m:t>𝑙</m:t>
                        </m:r>
                      </m:sub>
                    </m:sSub>
                  </m:oMath>
                </a14:m>
                <a:r>
                  <a:rPr lang="en-US" altLang="zh-CN" sz="1100" dirty="0">
                    <a:latin typeface="Arial" charset="0"/>
                    <a:ea typeface="Arial" charset="0"/>
                    <a:cs typeface="Arial" charset="0"/>
                  </a:rPr>
                  <a:t> unique labels from </a:t>
                </a:r>
                <a14:m>
                  <m:oMath xmlns:m="http://schemas.openxmlformats.org/officeDocument/2006/math">
                    <m:r>
                      <a:rPr lang="en-US" altLang="zh-CN" sz="1100" b="0" i="1" smtClean="0">
                        <a:latin typeface="Cambria Math" charset="0"/>
                        <a:ea typeface="Arial" charset="0"/>
                        <a:cs typeface="Arial" charset="0"/>
                      </a:rPr>
                      <m:t>𝐿</m:t>
                    </m:r>
                  </m:oMath>
                </a14:m>
                <a:r>
                  <a:rPr lang="en-US" altLang="zh-CN" sz="1100" dirty="0">
                    <a:latin typeface="Arial" charset="0"/>
                    <a:ea typeface="Arial" charset="0"/>
                    <a:cs typeface="Arial" charset="0"/>
                  </a:rPr>
                  <a:t>, representing the probability for the next label (event) </a:t>
                </a:r>
                <a14:m>
                  <m:oMath xmlns:m="http://schemas.openxmlformats.org/officeDocument/2006/math">
                    <m:sSub>
                      <m:sSubPr>
                        <m:ctrlPr>
                          <a:rPr lang="en-US" sz="1100" i="1">
                            <a:solidFill>
                              <a:srgbClr val="000000"/>
                            </a:solidFill>
                            <a:latin typeface="Cambria Math" panose="02040503050406030204" pitchFamily="18" charset="0"/>
                            <a:cs typeface="Arial" pitchFamily="34" charset="0"/>
                          </a:rPr>
                        </m:ctrlPr>
                      </m:sSubPr>
                      <m:e>
                        <m:r>
                          <a:rPr lang="en-US" sz="1100" i="1">
                            <a:solidFill>
                              <a:srgbClr val="000000"/>
                            </a:solidFill>
                            <a:latin typeface="Cambria Math" charset="0"/>
                            <a:cs typeface="Arial" pitchFamily="34" charset="0"/>
                          </a:rPr>
                          <m:t>𝑒</m:t>
                        </m:r>
                      </m:e>
                      <m:sub>
                        <m:r>
                          <a:rPr lang="en-US" sz="1100" i="1">
                            <a:solidFill>
                              <a:srgbClr val="000000"/>
                            </a:solidFill>
                            <a:latin typeface="Cambria Math" charset="0"/>
                            <a:cs typeface="Arial" pitchFamily="34" charset="0"/>
                          </a:rPr>
                          <m:t>𝑖</m:t>
                        </m:r>
                      </m:sub>
                    </m:sSub>
                  </m:oMath>
                </a14:m>
                <a:r>
                  <a:rPr lang="en-US" altLang="zh-CN" sz="1100" dirty="0">
                    <a:latin typeface="Arial" charset="0"/>
                    <a:ea typeface="Arial" charset="0"/>
                    <a:cs typeface="Arial" charset="0"/>
                  </a:rPr>
                  <a:t> in the sequence</a:t>
                </a:r>
                <a:endParaRPr lang="en-US" sz="1100" dirty="0">
                  <a:solidFill>
                    <a:srgbClr val="000000"/>
                  </a:solidFill>
                  <a:latin typeface="Arial" pitchFamily="34" charset="0"/>
                  <a:cs typeface="Arial" pitchFamily="34" charset="0"/>
                </a:endParaRPr>
              </a:p>
              <a:p>
                <a:pPr marL="450850" lvl="1" indent="-222250">
                  <a:buClr>
                    <a:schemeClr val="tx2"/>
                  </a:buClr>
                  <a:buFont typeface="Wingdings" panose="05000000000000000000" pitchFamily="2" charset="2"/>
                  <a:buChar char="§"/>
                </a:pPr>
                <a:endParaRPr lang="en-US" sz="1200" dirty="0">
                  <a:solidFill>
                    <a:srgbClr val="000000"/>
                  </a:solidFill>
                  <a:latin typeface="Arial" pitchFamily="34" charset="0"/>
                  <a:cs typeface="Arial" pitchFamily="34" charset="0"/>
                </a:endParaRPr>
              </a:p>
              <a:p>
                <a:pPr marL="450850" lvl="1" indent="-222250">
                  <a:buClr>
                    <a:schemeClr val="tx2"/>
                  </a:buClr>
                  <a:buFont typeface="Wingdings" panose="05000000000000000000" pitchFamily="2" charset="2"/>
                  <a:buChar char="§"/>
                </a:pPr>
                <a:r>
                  <a:rPr lang="en-US" sz="1200" dirty="0">
                    <a:solidFill>
                      <a:srgbClr val="000000"/>
                    </a:solidFill>
                    <a:latin typeface="Arial" pitchFamily="34" charset="0"/>
                    <a:cs typeface="Arial" pitchFamily="34" charset="0"/>
                  </a:rPr>
                  <a:t>Compare the predicted output against the observed label</a:t>
                </a:r>
                <a:endParaRPr lang="en-US" altLang="zh-CN" sz="1200" dirty="0">
                  <a:solidFill>
                    <a:srgbClr val="000000"/>
                  </a:solidFill>
                  <a:latin typeface="Arial" charset="0"/>
                  <a:ea typeface="Arial" charset="0"/>
                  <a:cs typeface="Arial" charset="0"/>
                </a:endParaRPr>
              </a:p>
              <a:p>
                <a:pPr marL="714375" lvl="2" indent="-263525">
                  <a:buClr>
                    <a:schemeClr val="tx2"/>
                  </a:buClr>
                  <a:buFont typeface="AppleSymbols" charset="0"/>
                  <a:buChar char="⎻"/>
                  <a:tabLst>
                    <a:tab pos="442913" algn="l"/>
                  </a:tabLst>
                </a:pPr>
                <a:r>
                  <a:rPr lang="en-US" sz="1100" dirty="0">
                    <a:solidFill>
                      <a:srgbClr val="000000"/>
                    </a:solidFill>
                    <a:latin typeface="Arial" pitchFamily="34" charset="0"/>
                    <a:cs typeface="Arial" pitchFamily="34" charset="0"/>
                  </a:rPr>
                  <a:t>input</a:t>
                </a:r>
                <a:r>
                  <a:rPr lang="en-US" sz="1100" dirty="0">
                    <a:solidFill>
                      <a:srgbClr val="000000"/>
                    </a:solidFill>
                    <a:cs typeface="Arial" pitchFamily="34" charset="0"/>
                  </a:rPr>
                  <a:t> </a:t>
                </a:r>
                <a14:m>
                  <m:oMath xmlns:m="http://schemas.openxmlformats.org/officeDocument/2006/math">
                    <m:d>
                      <m:dPr>
                        <m:begChr m:val="{"/>
                        <m:endChr m:val="}"/>
                        <m:ctrlPr>
                          <a:rPr lang="en-US" sz="1100" i="1">
                            <a:solidFill>
                              <a:srgbClr val="000000"/>
                            </a:solidFill>
                            <a:latin typeface="Cambria Math" panose="02040503050406030204" pitchFamily="18" charset="0"/>
                            <a:cs typeface="Arial" pitchFamily="34" charset="0"/>
                          </a:rPr>
                        </m:ctrlPr>
                      </m:dPr>
                      <m:e>
                        <m:sSub>
                          <m:sSubPr>
                            <m:ctrlPr>
                              <a:rPr lang="en-US" sz="1100" i="1">
                                <a:solidFill>
                                  <a:srgbClr val="000000"/>
                                </a:solidFill>
                                <a:latin typeface="Cambria Math" panose="02040503050406030204" pitchFamily="18" charset="0"/>
                                <a:cs typeface="Arial" pitchFamily="34" charset="0"/>
                              </a:rPr>
                            </m:ctrlPr>
                          </m:sSubPr>
                          <m:e>
                            <m:r>
                              <a:rPr lang="en-US" sz="1100" i="1">
                                <a:solidFill>
                                  <a:srgbClr val="000000"/>
                                </a:solidFill>
                                <a:latin typeface="Cambria Math" charset="0"/>
                                <a:cs typeface="Arial" pitchFamily="34" charset="0"/>
                              </a:rPr>
                              <m:t>𝑒</m:t>
                            </m:r>
                          </m:e>
                          <m:sub>
                            <m:r>
                              <a:rPr lang="en-US" sz="1100" i="1">
                                <a:solidFill>
                                  <a:srgbClr val="000000"/>
                                </a:solidFill>
                                <a:latin typeface="Cambria Math" charset="0"/>
                                <a:cs typeface="Arial" pitchFamily="34" charset="0"/>
                              </a:rPr>
                              <m:t>0</m:t>
                            </m:r>
                          </m:sub>
                        </m:sSub>
                        <m:r>
                          <a:rPr lang="en-US" sz="1100" i="1">
                            <a:solidFill>
                              <a:srgbClr val="000000"/>
                            </a:solidFill>
                            <a:latin typeface="Cambria Math" charset="0"/>
                            <a:cs typeface="Arial" pitchFamily="34" charset="0"/>
                          </a:rPr>
                          <m:t>,</m:t>
                        </m:r>
                        <m:sSub>
                          <m:sSubPr>
                            <m:ctrlPr>
                              <a:rPr lang="en-US" sz="1100" i="1">
                                <a:solidFill>
                                  <a:srgbClr val="000000"/>
                                </a:solidFill>
                                <a:latin typeface="Cambria Math" panose="02040503050406030204" pitchFamily="18" charset="0"/>
                                <a:cs typeface="Arial" pitchFamily="34" charset="0"/>
                              </a:rPr>
                            </m:ctrlPr>
                          </m:sSubPr>
                          <m:e>
                            <m:r>
                              <a:rPr lang="en-US" sz="1100" i="1">
                                <a:solidFill>
                                  <a:srgbClr val="000000"/>
                                </a:solidFill>
                                <a:latin typeface="Cambria Math" charset="0"/>
                                <a:cs typeface="Arial" pitchFamily="34" charset="0"/>
                              </a:rPr>
                              <m:t>𝑒</m:t>
                            </m:r>
                          </m:e>
                          <m:sub>
                            <m:r>
                              <a:rPr lang="en-US" sz="1100" i="1">
                                <a:solidFill>
                                  <a:srgbClr val="000000"/>
                                </a:solidFill>
                                <a:latin typeface="Cambria Math" charset="0"/>
                                <a:cs typeface="Arial" pitchFamily="34" charset="0"/>
                              </a:rPr>
                              <m:t>1</m:t>
                            </m:r>
                          </m:sub>
                        </m:sSub>
                        <m:r>
                          <a:rPr lang="en-US" sz="1100" i="1">
                            <a:solidFill>
                              <a:srgbClr val="000000"/>
                            </a:solidFill>
                            <a:latin typeface="Cambria Math" charset="0"/>
                            <a:cs typeface="Arial" pitchFamily="34" charset="0"/>
                          </a:rPr>
                          <m:t>, …,</m:t>
                        </m:r>
                        <m:sSub>
                          <m:sSubPr>
                            <m:ctrlPr>
                              <a:rPr lang="en-US" sz="1100" i="1">
                                <a:solidFill>
                                  <a:srgbClr val="000000"/>
                                </a:solidFill>
                                <a:latin typeface="Cambria Math" panose="02040503050406030204" pitchFamily="18" charset="0"/>
                                <a:cs typeface="Arial" pitchFamily="34" charset="0"/>
                              </a:rPr>
                            </m:ctrlPr>
                          </m:sSubPr>
                          <m:e>
                            <m:r>
                              <a:rPr lang="en-US" sz="1100" i="1">
                                <a:solidFill>
                                  <a:srgbClr val="000000"/>
                                </a:solidFill>
                                <a:latin typeface="Cambria Math" charset="0"/>
                                <a:cs typeface="Arial" pitchFamily="34" charset="0"/>
                              </a:rPr>
                              <m:t>𝑒</m:t>
                            </m:r>
                          </m:e>
                          <m:sub>
                            <m:sSub>
                              <m:sSubPr>
                                <m:ctrlPr>
                                  <a:rPr lang="en-US" sz="1100" i="1">
                                    <a:solidFill>
                                      <a:srgbClr val="000000"/>
                                    </a:solidFill>
                                    <a:latin typeface="Cambria Math" panose="02040503050406030204" pitchFamily="18" charset="0"/>
                                    <a:cs typeface="Arial" pitchFamily="34" charset="0"/>
                                  </a:rPr>
                                </m:ctrlPr>
                              </m:sSubPr>
                              <m:e>
                                <m:r>
                                  <a:rPr lang="en-US" sz="1100" i="1">
                                    <a:solidFill>
                                      <a:srgbClr val="000000"/>
                                    </a:solidFill>
                                    <a:latin typeface="Cambria Math" charset="0"/>
                                    <a:cs typeface="Arial" pitchFamily="34" charset="0"/>
                                  </a:rPr>
                                  <m:t>𝑇</m:t>
                                </m:r>
                              </m:e>
                              <m:sub>
                                <m:r>
                                  <a:rPr lang="en-US" sz="1100" i="1">
                                    <a:solidFill>
                                      <a:srgbClr val="000000"/>
                                    </a:solidFill>
                                    <a:latin typeface="Cambria Math" charset="0"/>
                                    <a:cs typeface="Arial" pitchFamily="34" charset="0"/>
                                  </a:rPr>
                                  <m:t>𝑙</m:t>
                                </m:r>
                              </m:sub>
                            </m:sSub>
                          </m:sub>
                        </m:sSub>
                      </m:e>
                    </m:d>
                  </m:oMath>
                </a14:m>
                <a:r>
                  <a:rPr lang="en-US" sz="1100" dirty="0">
                    <a:solidFill>
                      <a:srgbClr val="000000"/>
                    </a:solidFill>
                    <a:latin typeface="Arial" pitchFamily="34" charset="0"/>
                    <a:cs typeface="Arial" pitchFamily="34" charset="0"/>
                  </a:rPr>
                  <a:t> </a:t>
                </a:r>
                <a14:m>
                  <m:oMath xmlns:m="http://schemas.openxmlformats.org/officeDocument/2006/math">
                    <m:r>
                      <a:rPr lang="is-IS" sz="1100" i="1" dirty="0" smtClean="0">
                        <a:solidFill>
                          <a:srgbClr val="000000"/>
                        </a:solidFill>
                        <a:latin typeface="Cambria Math" charset="0"/>
                        <a:ea typeface="Cambria Math" charset="0"/>
                        <a:cs typeface="Cambria Math" charset="0"/>
                      </a:rPr>
                      <m:t>→</m:t>
                    </m:r>
                  </m:oMath>
                </a14:m>
                <a:r>
                  <a:rPr lang="en-US" sz="1100" dirty="0">
                    <a:solidFill>
                      <a:srgbClr val="000000"/>
                    </a:solidFill>
                    <a:latin typeface="Arial" pitchFamily="34" charset="0"/>
                    <a:cs typeface="Arial" pitchFamily="34" charset="0"/>
                  </a:rPr>
                  <a:t> output </a:t>
                </a:r>
                <a14:m>
                  <m:oMath xmlns:m="http://schemas.openxmlformats.org/officeDocument/2006/math">
                    <m:d>
                      <m:dPr>
                        <m:begChr m:val="{"/>
                        <m:endChr m:val="}"/>
                        <m:ctrlPr>
                          <a:rPr lang="en-US" sz="1100" i="1">
                            <a:solidFill>
                              <a:srgbClr val="000000"/>
                            </a:solidFill>
                            <a:latin typeface="Cambria Math" panose="02040503050406030204" pitchFamily="18" charset="0"/>
                            <a:cs typeface="Arial" pitchFamily="34" charset="0"/>
                          </a:rPr>
                        </m:ctrlPr>
                      </m:dPr>
                      <m:e>
                        <m:sSub>
                          <m:sSubPr>
                            <m:ctrlPr>
                              <a:rPr lang="en-US" sz="1100" i="1">
                                <a:solidFill>
                                  <a:srgbClr val="000000"/>
                                </a:solidFill>
                                <a:latin typeface="Cambria Math" panose="02040503050406030204" pitchFamily="18" charset="0"/>
                                <a:cs typeface="Arial" pitchFamily="34" charset="0"/>
                              </a:rPr>
                            </m:ctrlPr>
                          </m:sSubPr>
                          <m:e>
                            <m:r>
                              <a:rPr lang="en-US" sz="1100">
                                <a:solidFill>
                                  <a:srgbClr val="000000"/>
                                </a:solidFill>
                                <a:latin typeface="Cambria Math" panose="02040503050406030204" pitchFamily="18" charset="0"/>
                                <a:cs typeface="Arial" pitchFamily="34" charset="0"/>
                              </a:rPr>
                              <m:t>𝑒</m:t>
                            </m:r>
                          </m:e>
                          <m:sub>
                            <m:r>
                              <a:rPr lang="en-US" sz="1100">
                                <a:solidFill>
                                  <a:srgbClr val="000000"/>
                                </a:solidFill>
                                <a:latin typeface="Cambria Math" panose="02040503050406030204" pitchFamily="18" charset="0"/>
                                <a:cs typeface="Arial" pitchFamily="34" charset="0"/>
                              </a:rPr>
                              <m:t>1</m:t>
                            </m:r>
                          </m:sub>
                        </m:sSub>
                        <m:r>
                          <a:rPr lang="en-US" sz="1100">
                            <a:solidFill>
                              <a:srgbClr val="000000"/>
                            </a:solidFill>
                            <a:latin typeface="Cambria Math" panose="02040503050406030204" pitchFamily="18" charset="0"/>
                            <a:cs typeface="Arial" pitchFamily="34" charset="0"/>
                          </a:rPr>
                          <m:t>, …,</m:t>
                        </m:r>
                        <m:sSub>
                          <m:sSubPr>
                            <m:ctrlPr>
                              <a:rPr lang="en-US" sz="1100" i="1">
                                <a:solidFill>
                                  <a:srgbClr val="000000"/>
                                </a:solidFill>
                                <a:latin typeface="Cambria Math" panose="02040503050406030204" pitchFamily="18" charset="0"/>
                                <a:cs typeface="Arial" pitchFamily="34" charset="0"/>
                              </a:rPr>
                            </m:ctrlPr>
                          </m:sSubPr>
                          <m:e>
                            <m:r>
                              <a:rPr lang="en-US" sz="1100">
                                <a:solidFill>
                                  <a:srgbClr val="000000"/>
                                </a:solidFill>
                                <a:latin typeface="Cambria Math" panose="02040503050406030204" pitchFamily="18" charset="0"/>
                                <a:cs typeface="Arial" pitchFamily="34" charset="0"/>
                              </a:rPr>
                              <m:t>𝑒</m:t>
                            </m:r>
                          </m:e>
                          <m:sub>
                            <m:sSub>
                              <m:sSubPr>
                                <m:ctrlPr>
                                  <a:rPr lang="en-US" sz="1100" i="1">
                                    <a:solidFill>
                                      <a:srgbClr val="000000"/>
                                    </a:solidFill>
                                    <a:latin typeface="Cambria Math" panose="02040503050406030204" pitchFamily="18" charset="0"/>
                                    <a:cs typeface="Arial" pitchFamily="34" charset="0"/>
                                  </a:rPr>
                                </m:ctrlPr>
                              </m:sSubPr>
                              <m:e>
                                <m:r>
                                  <a:rPr lang="en-US" sz="1100">
                                    <a:solidFill>
                                      <a:srgbClr val="000000"/>
                                    </a:solidFill>
                                    <a:latin typeface="Cambria Math" panose="02040503050406030204" pitchFamily="18" charset="0"/>
                                    <a:cs typeface="Arial" pitchFamily="34" charset="0"/>
                                  </a:rPr>
                                  <m:t>𝑇</m:t>
                                </m:r>
                              </m:e>
                              <m:sub>
                                <m:r>
                                  <a:rPr lang="en-US" sz="1100">
                                    <a:solidFill>
                                      <a:srgbClr val="000000"/>
                                    </a:solidFill>
                                    <a:latin typeface="Cambria Math" panose="02040503050406030204" pitchFamily="18" charset="0"/>
                                    <a:cs typeface="Arial" pitchFamily="34" charset="0"/>
                                  </a:rPr>
                                  <m:t>𝑙</m:t>
                                </m:r>
                              </m:sub>
                            </m:sSub>
                          </m:sub>
                        </m:sSub>
                        <m:r>
                          <a:rPr lang="en-US" sz="1100" b="0" i="0" smtClean="0">
                            <a:solidFill>
                              <a:srgbClr val="000000"/>
                            </a:solidFill>
                            <a:latin typeface="Cambria Math" charset="0"/>
                            <a:cs typeface="Arial" pitchFamily="34" charset="0"/>
                          </a:rPr>
                          <m:t>, ′!0′</m:t>
                        </m:r>
                      </m:e>
                    </m:d>
                  </m:oMath>
                </a14:m>
                <a:r>
                  <a:rPr lang="en-US" sz="1100" dirty="0">
                    <a:solidFill>
                      <a:srgbClr val="000000"/>
                    </a:solidFill>
                    <a:latin typeface="Arial" pitchFamily="34" charset="0"/>
                    <a:cs typeface="Arial" pitchFamily="34" charset="0"/>
                  </a:rPr>
                  <a:t> </a:t>
                </a:r>
              </a:p>
              <a:p>
                <a:pPr marL="714375" lvl="2" indent="-263525">
                  <a:buClr>
                    <a:schemeClr val="tx2"/>
                  </a:buClr>
                  <a:buFont typeface="AppleSymbols" charset="0"/>
                  <a:buChar char="⎻"/>
                  <a:tabLst>
                    <a:tab pos="442913" algn="l"/>
                  </a:tabLst>
                </a:pPr>
                <a:r>
                  <a:rPr lang="en-US" sz="1100" dirty="0">
                    <a:solidFill>
                      <a:srgbClr val="000000"/>
                    </a:solidFill>
                    <a:latin typeface="Arial" pitchFamily="34" charset="0"/>
                    <a:cs typeface="Arial" pitchFamily="34" charset="0"/>
                  </a:rPr>
                  <a:t>The output is shifted by one event and padded </a:t>
                </a:r>
              </a:p>
              <a:p>
                <a:pPr marL="450850" lvl="1" indent="-222250">
                  <a:buClr>
                    <a:schemeClr val="tx2"/>
                  </a:buClr>
                  <a:buFont typeface="Wingdings" panose="05000000000000000000" pitchFamily="2" charset="2"/>
                  <a:buChar char="§"/>
                </a:pPr>
                <a:r>
                  <a:rPr lang="en-US" sz="1200" dirty="0">
                    <a:solidFill>
                      <a:srgbClr val="000000"/>
                    </a:solidFill>
                    <a:latin typeface="Arial" pitchFamily="34" charset="0"/>
                    <a:cs typeface="Arial" pitchFamily="34" charset="0"/>
                  </a:rPr>
                  <a:t>Update network weights using categorical cross-entropy loss minimization via gradient descent</a:t>
                </a:r>
              </a:p>
              <a:p>
                <a:pPr marL="450850" lvl="1" indent="-222250">
                  <a:buClr>
                    <a:schemeClr val="tx2"/>
                  </a:buClr>
                  <a:buFont typeface="Wingdings" panose="05000000000000000000" pitchFamily="2" charset="2"/>
                  <a:buChar char="§"/>
                </a:pPr>
                <a:endParaRPr lang="en-US" sz="1200" dirty="0">
                  <a:solidFill>
                    <a:srgbClr val="000000"/>
                  </a:solidFill>
                  <a:latin typeface="Arial" pitchFamily="34" charset="0"/>
                  <a:cs typeface="Arial" pitchFamily="34" charset="0"/>
                </a:endParaRPr>
              </a:p>
            </p:txBody>
          </p:sp>
        </mc:Choice>
        <mc:Fallback xmlns="">
          <p:sp>
            <p:nvSpPr>
              <p:cNvPr id="19460" name="Rectangle 106"/>
              <p:cNvSpPr>
                <a:spLocks noRot="1" noChangeAspect="1" noMove="1" noResize="1" noEditPoints="1" noAdjustHandles="1" noChangeArrowheads="1" noChangeShapeType="1" noTextEdit="1"/>
              </p:cNvSpPr>
              <p:nvPr/>
            </p:nvSpPr>
            <p:spPr bwMode="auto">
              <a:xfrm>
                <a:off x="156101" y="668156"/>
                <a:ext cx="4453549" cy="4230415"/>
              </a:xfrm>
              <a:prstGeom prst="rect">
                <a:avLst/>
              </a:prstGeom>
              <a:blipFill rotWithShape="0">
                <a:blip r:embed="rId3"/>
                <a:stretch>
                  <a:fillRect t="-576"/>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12" name="Title 11"/>
          <p:cNvSpPr>
            <a:spLocks noGrp="1"/>
          </p:cNvSpPr>
          <p:nvPr>
            <p:ph type="title"/>
          </p:nvPr>
        </p:nvSpPr>
        <p:spPr/>
        <p:txBody>
          <a:bodyPr/>
          <a:lstStyle/>
          <a:p>
            <a:r>
              <a:rPr lang="en-US" sz="1400" dirty="0">
                <a:solidFill>
                  <a:schemeClr val="tx2"/>
                </a:solidFill>
                <a:latin typeface="Arial" panose="020B0604020202020204" pitchFamily="34" charset="0"/>
                <a:cs typeface="Arial" panose="020B0604020202020204" pitchFamily="34" charset="0"/>
              </a:rPr>
              <a:t>Distributed Trace Analysis</a:t>
            </a:r>
            <a:br>
              <a:rPr lang="en-US" sz="1400" dirty="0">
                <a:solidFill>
                  <a:schemeClr val="tx2"/>
                </a:solidFill>
                <a:latin typeface="Arial" panose="020B0604020202020204" pitchFamily="34" charset="0"/>
                <a:cs typeface="Arial" panose="020B0604020202020204" pitchFamily="34" charset="0"/>
              </a:rPr>
            </a:br>
            <a:r>
              <a:rPr lang="en-US" sz="1400" b="0" dirty="0">
                <a:latin typeface="Arial" panose="020B0604020202020204" pitchFamily="34" charset="0"/>
                <a:cs typeface="Arial" panose="020B0604020202020204" pitchFamily="34" charset="0"/>
              </a:rPr>
              <a:t>Single-Modality LSTM (1) </a:t>
            </a:r>
          </a:p>
        </p:txBody>
      </p:sp>
      <p:pic>
        <p:nvPicPr>
          <p:cNvPr id="2" name="Picture 1"/>
          <p:cNvPicPr>
            <a:picLocks noChangeAspect="1"/>
          </p:cNvPicPr>
          <p:nvPr/>
        </p:nvPicPr>
        <p:blipFill>
          <a:blip r:embed="rId4"/>
          <a:stretch>
            <a:fillRect/>
          </a:stretch>
        </p:blipFill>
        <p:spPr>
          <a:xfrm>
            <a:off x="4877230" y="872456"/>
            <a:ext cx="3747532" cy="3448924"/>
          </a:xfrm>
          <a:prstGeom prst="rect">
            <a:avLst/>
          </a:prstGeom>
        </p:spPr>
      </p:pic>
      <p:sp>
        <p:nvSpPr>
          <p:cNvPr id="3" name="Rectangle 2"/>
          <p:cNvSpPr/>
          <p:nvPr/>
        </p:nvSpPr>
        <p:spPr>
          <a:xfrm>
            <a:off x="4949505" y="1291905"/>
            <a:ext cx="3590488" cy="233213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Rectangle 3"/>
              <p:cNvSpPr/>
              <p:nvPr/>
            </p:nvSpPr>
            <p:spPr>
              <a:xfrm>
                <a:off x="5563120" y="4205964"/>
                <a:ext cx="2279983" cy="230832"/>
              </a:xfrm>
              <a:prstGeom prst="rect">
                <a:avLst/>
              </a:prstGeom>
            </p:spPr>
            <p:txBody>
              <a:bodyPr wrap="none">
                <a:spAutoFit/>
              </a:bodyPr>
              <a:lstStyle/>
              <a:p>
                <a:pPr indent="-463550">
                  <a:buClr>
                    <a:schemeClr val="tx2"/>
                  </a:buClr>
                  <a:tabLst>
                    <a:tab pos="442913" algn="l"/>
                  </a:tabLst>
                </a:pPr>
                <a:r>
                  <a:rPr lang="en-US" sz="900" dirty="0">
                    <a:solidFill>
                      <a:schemeClr val="tx2"/>
                    </a:solidFill>
                    <a:latin typeface="Arial" pitchFamily="34" charset="0"/>
                    <a:cs typeface="Arial" pitchFamily="34" charset="0"/>
                  </a:rPr>
                  <a:t>SAD = Structural Anomaly Detection (</a:t>
                </a:r>
                <a14:m>
                  <m:oMath xmlns:m="http://schemas.openxmlformats.org/officeDocument/2006/math">
                    <m:sSub>
                      <m:sSubPr>
                        <m:ctrlPr>
                          <a:rPr lang="en-US" altLang="zh-CN" sz="900" i="1">
                            <a:solidFill>
                              <a:schemeClr val="tx2"/>
                            </a:solidFill>
                            <a:latin typeface="Cambria Math" panose="02040503050406030204" pitchFamily="18" charset="0"/>
                            <a:ea typeface="Arial" charset="0"/>
                            <a:cs typeface="Arial" charset="0"/>
                          </a:rPr>
                        </m:ctrlPr>
                      </m:sSubPr>
                      <m:e>
                        <m:r>
                          <a:rPr lang="en-US" altLang="zh-CN" sz="900" i="1">
                            <a:solidFill>
                              <a:schemeClr val="tx2"/>
                            </a:solidFill>
                            <a:latin typeface="Cambria Math" charset="0"/>
                            <a:ea typeface="Arial" charset="0"/>
                            <a:cs typeface="Arial" charset="0"/>
                          </a:rPr>
                          <m:t>𝐷</m:t>
                        </m:r>
                      </m:e>
                      <m:sub>
                        <m:r>
                          <a:rPr lang="en-US" altLang="zh-CN" sz="900" i="1">
                            <a:solidFill>
                              <a:schemeClr val="tx2"/>
                            </a:solidFill>
                            <a:latin typeface="Cambria Math" charset="0"/>
                            <a:ea typeface="Arial" charset="0"/>
                            <a:cs typeface="Arial" charset="0"/>
                          </a:rPr>
                          <m:t>1</m:t>
                        </m:r>
                      </m:sub>
                    </m:sSub>
                  </m:oMath>
                </a14:m>
                <a:r>
                  <a:rPr lang="en-US" sz="900" dirty="0">
                    <a:solidFill>
                      <a:schemeClr val="tx2"/>
                    </a:solidFill>
                    <a:latin typeface="Arial" pitchFamily="34" charset="0"/>
                    <a:cs typeface="Arial" pitchFamily="34" charset="0"/>
                  </a:rPr>
                  <a:t>)</a:t>
                </a:r>
              </a:p>
            </p:txBody>
          </p:sp>
        </mc:Choice>
        <mc:Fallback xmlns="">
          <p:sp>
            <p:nvSpPr>
              <p:cNvPr id="4" name="Rectangle 3"/>
              <p:cNvSpPr>
                <a:spLocks noRot="1" noChangeAspect="1" noMove="1" noResize="1" noEditPoints="1" noAdjustHandles="1" noChangeArrowheads="1" noChangeShapeType="1" noTextEdit="1"/>
              </p:cNvSpPr>
              <p:nvPr/>
            </p:nvSpPr>
            <p:spPr>
              <a:xfrm>
                <a:off x="5563120" y="4205964"/>
                <a:ext cx="2279983" cy="230832"/>
              </a:xfrm>
              <a:prstGeom prst="rect">
                <a:avLst/>
              </a:prstGeom>
              <a:blipFill rotWithShape="0">
                <a:blip r:embed="rId5"/>
                <a:stretch>
                  <a:fillRect b="-7895"/>
                </a:stretch>
              </a:blipFill>
            </p:spPr>
            <p:txBody>
              <a:bodyPr/>
              <a:lstStyle/>
              <a:p>
                <a:r>
                  <a:rPr lang="en-US">
                    <a:noFill/>
                  </a:rPr>
                  <a:t> </a:t>
                </a:r>
              </a:p>
            </p:txBody>
          </p:sp>
        </mc:Fallback>
      </mc:AlternateContent>
    </p:spTree>
    <p:extLst>
      <p:ext uri="{BB962C8B-B14F-4D97-AF65-F5344CB8AC3E}">
        <p14:creationId xmlns:p14="http://schemas.microsoft.com/office/powerpoint/2010/main" val="416045532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9568" y="2619646"/>
            <a:ext cx="7982902" cy="637246"/>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p:cNvSpPr>
            <a:spLocks noGrp="1"/>
          </p:cNvSpPr>
          <p:nvPr>
            <p:ph type="title"/>
          </p:nvPr>
        </p:nvSpPr>
        <p:spPr/>
        <p:txBody>
          <a:bodyPr/>
          <a:lstStyle/>
          <a:p>
            <a:r>
              <a:rPr lang="en-US" sz="1400" dirty="0">
                <a:latin typeface="Arial" charset="0"/>
                <a:ea typeface="Arial" charset="0"/>
                <a:cs typeface="Arial" charset="0"/>
              </a:rPr>
              <a:t>Troubleshooting </a:t>
            </a:r>
            <a:br>
              <a:rPr lang="en-US" sz="1400" dirty="0">
                <a:latin typeface="Arial" charset="0"/>
                <a:ea typeface="Arial" charset="0"/>
                <a:cs typeface="Arial" charset="0"/>
              </a:rPr>
            </a:br>
            <a:r>
              <a:rPr lang="en-US" sz="1400" b="0" dirty="0">
                <a:latin typeface="Arial" charset="0"/>
                <a:ea typeface="Arial" charset="0"/>
                <a:cs typeface="Arial" charset="0"/>
              </a:rPr>
              <a:t>Monitoring Data Sources</a:t>
            </a:r>
            <a:endParaRPr lang="en-US" sz="1400" b="0" dirty="0"/>
          </a:p>
        </p:txBody>
      </p:sp>
      <p:sp>
        <p:nvSpPr>
          <p:cNvPr id="22" name="Rectangle 21"/>
          <p:cNvSpPr/>
          <p:nvPr/>
        </p:nvSpPr>
        <p:spPr>
          <a:xfrm>
            <a:off x="395288" y="1220546"/>
            <a:ext cx="2944574" cy="3139321"/>
          </a:xfrm>
          <a:prstGeom prst="rect">
            <a:avLst/>
          </a:prstGeom>
        </p:spPr>
        <p:txBody>
          <a:bodyPr wrap="square">
            <a:spAutoFit/>
          </a:bodyPr>
          <a:lstStyle/>
          <a:p>
            <a:r>
              <a:rPr lang="en-US" sz="1050" i="1" dirty="0">
                <a:solidFill>
                  <a:schemeClr val="tx2"/>
                </a:solidFill>
                <a:latin typeface="Arial" panose="020B0604020202020204" pitchFamily="34" charset="0"/>
                <a:ea typeface="Arial" charset="0"/>
                <a:cs typeface="Arial" panose="020B0604020202020204" pitchFamily="34" charset="0"/>
              </a:rPr>
              <a:t>Logs</a:t>
            </a:r>
            <a:r>
              <a:rPr lang="en-US" sz="1050" dirty="0">
                <a:solidFill>
                  <a:srgbClr val="262E32"/>
                </a:solidFill>
                <a:latin typeface="Arial" panose="020B0604020202020204" pitchFamily="34" charset="0"/>
                <a:ea typeface="Arial" charset="0"/>
                <a:cs typeface="Arial" panose="020B0604020202020204" pitchFamily="34" charset="0"/>
              </a:rPr>
              <a:t>. Service, </a:t>
            </a:r>
            <a:r>
              <a:rPr lang="en-US" sz="1050" dirty="0" err="1">
                <a:solidFill>
                  <a:srgbClr val="262E32"/>
                </a:solidFill>
                <a:latin typeface="Arial" panose="020B0604020202020204" pitchFamily="34" charset="0"/>
                <a:ea typeface="Arial" charset="0"/>
                <a:cs typeface="Arial" panose="020B0604020202020204" pitchFamily="34" charset="0"/>
              </a:rPr>
              <a:t>microservices</a:t>
            </a:r>
            <a:r>
              <a:rPr lang="en-US" sz="1050" dirty="0">
                <a:solidFill>
                  <a:srgbClr val="262E32"/>
                </a:solidFill>
                <a:latin typeface="Arial" panose="020B0604020202020204" pitchFamily="34" charset="0"/>
                <a:ea typeface="Arial" charset="0"/>
                <a:cs typeface="Arial" panose="020B0604020202020204" pitchFamily="34" charset="0"/>
              </a:rPr>
              <a:t>, and applications generate logs, composed of timestamped records with a structure and free-form text, which are stored in system files.</a:t>
            </a:r>
          </a:p>
          <a:p>
            <a:endParaRPr lang="en-US" sz="1050" dirty="0">
              <a:solidFill>
                <a:srgbClr val="262E32"/>
              </a:solidFill>
              <a:latin typeface="Arial" panose="020B0604020202020204" pitchFamily="34" charset="0"/>
              <a:ea typeface="Arial" charset="0"/>
              <a:cs typeface="Arial" panose="020B0604020202020204" pitchFamily="34" charset="0"/>
            </a:endParaRPr>
          </a:p>
          <a:p>
            <a:r>
              <a:rPr lang="en-US" sz="1050" i="1" dirty="0">
                <a:solidFill>
                  <a:schemeClr val="tx2"/>
                </a:solidFill>
                <a:latin typeface="Arial" panose="020B0604020202020204" pitchFamily="34" charset="0"/>
                <a:ea typeface="Arial" charset="0"/>
                <a:cs typeface="Arial" panose="020B0604020202020204" pitchFamily="34" charset="0"/>
              </a:rPr>
              <a:t>Metrics</a:t>
            </a:r>
            <a:r>
              <a:rPr lang="en-US" sz="1050" dirty="0">
                <a:solidFill>
                  <a:srgbClr val="262E32"/>
                </a:solidFill>
                <a:latin typeface="Arial" panose="020B0604020202020204" pitchFamily="34" charset="0"/>
                <a:ea typeface="Arial" charset="0"/>
                <a:cs typeface="Arial" panose="020B0604020202020204" pitchFamily="34" charset="0"/>
              </a:rPr>
              <a:t>. Examples of metrics include CPU load, memory available, and the response time of a HTTP request.</a:t>
            </a:r>
          </a:p>
          <a:p>
            <a:endParaRPr lang="en-US" sz="1050" dirty="0">
              <a:solidFill>
                <a:srgbClr val="262E32"/>
              </a:solidFill>
              <a:latin typeface="Arial" panose="020B0604020202020204" pitchFamily="34" charset="0"/>
              <a:ea typeface="Arial" charset="0"/>
              <a:cs typeface="Arial" panose="020B0604020202020204" pitchFamily="34" charset="0"/>
            </a:endParaRPr>
          </a:p>
          <a:p>
            <a:r>
              <a:rPr lang="en-US" sz="1050" i="1" dirty="0">
                <a:solidFill>
                  <a:schemeClr val="tx2"/>
                </a:solidFill>
                <a:latin typeface="Arial" panose="020B0604020202020204" pitchFamily="34" charset="0"/>
                <a:ea typeface="Arial" charset="0"/>
                <a:cs typeface="Arial" panose="020B0604020202020204" pitchFamily="34" charset="0"/>
              </a:rPr>
              <a:t>Traces</a:t>
            </a:r>
            <a:r>
              <a:rPr lang="en-US" sz="1050" dirty="0">
                <a:solidFill>
                  <a:srgbClr val="262E32"/>
                </a:solidFill>
                <a:latin typeface="Arial" panose="020B0604020202020204" pitchFamily="34" charset="0"/>
                <a:ea typeface="Arial" charset="0"/>
                <a:cs typeface="Arial" panose="020B0604020202020204" pitchFamily="34" charset="0"/>
              </a:rPr>
              <a:t>. Traces records the workflow and tasks executed in response to, e.g., an HTTP request.</a:t>
            </a:r>
          </a:p>
          <a:p>
            <a:endParaRPr lang="en-US" sz="1050" dirty="0">
              <a:solidFill>
                <a:srgbClr val="262E32"/>
              </a:solidFill>
              <a:latin typeface="Arial" panose="020B0604020202020204" pitchFamily="34" charset="0"/>
              <a:ea typeface="Arial" charset="0"/>
              <a:cs typeface="Arial" panose="020B0604020202020204" pitchFamily="34" charset="0"/>
            </a:endParaRPr>
          </a:p>
          <a:p>
            <a:r>
              <a:rPr lang="en-US" sz="1050" i="1" dirty="0">
                <a:solidFill>
                  <a:schemeClr val="tx2"/>
                </a:solidFill>
                <a:latin typeface="Arial" panose="020B0604020202020204" pitchFamily="34" charset="0"/>
                <a:ea typeface="Arial" charset="0"/>
                <a:cs typeface="Arial" panose="020B0604020202020204" pitchFamily="34" charset="0"/>
              </a:rPr>
              <a:t>Events</a:t>
            </a:r>
            <a:r>
              <a:rPr lang="en-US" sz="1050" dirty="0">
                <a:solidFill>
                  <a:srgbClr val="262E32"/>
                </a:solidFill>
                <a:latin typeface="Arial" panose="020B0604020202020204" pitchFamily="34" charset="0"/>
                <a:ea typeface="Arial" charset="0"/>
                <a:cs typeface="Arial" panose="020B0604020202020204" pitchFamily="34" charset="0"/>
              </a:rPr>
              <a:t>. Major milestones which occur within a data center can be exposed as events. Examples include alarms, service upgrades, and software releases.</a:t>
            </a:r>
          </a:p>
          <a:p>
            <a:endParaRPr lang="en-US" sz="1050" dirty="0">
              <a:solidFill>
                <a:srgbClr val="262E32"/>
              </a:solidFill>
              <a:latin typeface="Arial" panose="020B0604020202020204" pitchFamily="34" charset="0"/>
              <a:cs typeface="Arial" panose="020B0604020202020204" pitchFamily="34" charset="0"/>
            </a:endParaRPr>
          </a:p>
          <a:p>
            <a:r>
              <a:rPr lang="en-US" sz="900" i="1" dirty="0">
                <a:solidFill>
                  <a:schemeClr val="tx2"/>
                </a:solidFill>
                <a:latin typeface="Arial" panose="020B0604020202020204" pitchFamily="34" charset="0"/>
                <a:ea typeface="Arial" charset="0"/>
                <a:cs typeface="Arial" panose="020B0604020202020204" pitchFamily="34" charset="0"/>
              </a:rPr>
              <a:t>Topology</a:t>
            </a:r>
            <a:r>
              <a:rPr lang="en-US" sz="900" dirty="0">
                <a:solidFill>
                  <a:srgbClr val="262E32"/>
                </a:solidFill>
                <a:latin typeface="Arial" panose="020B0604020202020204" pitchFamily="34" charset="0"/>
                <a:ea typeface="Arial" charset="0"/>
                <a:cs typeface="Arial" panose="020B0604020202020204" pitchFamily="34" charset="0"/>
              </a:rPr>
              <a:t>. --</a:t>
            </a:r>
            <a:endParaRPr lang="en-US" sz="900" dirty="0">
              <a:latin typeface="Arial" panose="020B0604020202020204" pitchFamily="34" charset="0"/>
              <a:cs typeface="Arial" panose="020B0604020202020204" pitchFamily="34" charset="0"/>
            </a:endParaRPr>
          </a:p>
        </p:txBody>
      </p:sp>
      <p:sp>
        <p:nvSpPr>
          <p:cNvPr id="23" name="Rectangle 22"/>
          <p:cNvSpPr/>
          <p:nvPr/>
        </p:nvSpPr>
        <p:spPr>
          <a:xfrm>
            <a:off x="3905250" y="2618656"/>
            <a:ext cx="4526280" cy="646331"/>
          </a:xfrm>
          <a:prstGeom prst="rect">
            <a:avLst/>
          </a:prstGeom>
        </p:spPr>
        <p:txBody>
          <a:bodyPr wrap="square">
            <a:spAutoFit/>
          </a:bodyPr>
          <a:lstStyle/>
          <a:p>
            <a:r>
              <a:rPr lang="en-US" sz="900" dirty="0">
                <a:latin typeface="Arial" panose="020B0604020202020204" pitchFamily="34" charset="0"/>
                <a:cs typeface="Arial" panose="020B0604020202020204" pitchFamily="34" charset="0"/>
              </a:rPr>
              <a:t>{"</a:t>
            </a:r>
            <a:r>
              <a:rPr lang="en-US" sz="900" dirty="0" err="1">
                <a:latin typeface="Arial" panose="020B0604020202020204" pitchFamily="34" charset="0"/>
                <a:cs typeface="Arial" panose="020B0604020202020204" pitchFamily="34" charset="0"/>
              </a:rPr>
              <a:t>traceId</a:t>
            </a:r>
            <a:r>
              <a:rPr lang="en-US" sz="900" dirty="0">
                <a:latin typeface="Arial" panose="020B0604020202020204" pitchFamily="34" charset="0"/>
                <a:cs typeface="Arial" panose="020B0604020202020204" pitchFamily="34" charset="0"/>
              </a:rPr>
              <a:t>": "72c53", "</a:t>
            </a:r>
            <a:r>
              <a:rPr lang="en-US" sz="900" dirty="0">
                <a:solidFill>
                  <a:srgbClr val="5579B3"/>
                </a:solidFill>
                <a:latin typeface="Arial" panose="020B0604020202020204" pitchFamily="34" charset="0"/>
                <a:cs typeface="Arial" panose="020B0604020202020204" pitchFamily="34" charset="0"/>
              </a:rPr>
              <a:t>name</a:t>
            </a:r>
            <a:r>
              <a:rPr lang="en-US" sz="900" dirty="0">
                <a:latin typeface="Arial" panose="020B0604020202020204" pitchFamily="34" charset="0"/>
                <a:cs typeface="Arial" panose="020B0604020202020204" pitchFamily="34" charset="0"/>
              </a:rPr>
              <a:t>": "</a:t>
            </a:r>
            <a:r>
              <a:rPr lang="en-US" sz="900" dirty="0">
                <a:solidFill>
                  <a:srgbClr val="5579B3"/>
                </a:solidFill>
                <a:latin typeface="Arial" panose="020B0604020202020204" pitchFamily="34" charset="0"/>
                <a:cs typeface="Arial" panose="020B0604020202020204" pitchFamily="34" charset="0"/>
              </a:rPr>
              <a:t>get</a:t>
            </a:r>
            <a:r>
              <a:rPr lang="en-US" sz="900" dirty="0">
                <a:latin typeface="Arial" panose="020B0604020202020204" pitchFamily="34" charset="0"/>
                <a:cs typeface="Arial" panose="020B0604020202020204" pitchFamily="34" charset="0"/>
              </a:rPr>
              <a:t>", "timestamp": 1529029301238, "id": "df332", "duration": 124957, “annotations": [{"key": "</a:t>
            </a:r>
            <a:r>
              <a:rPr lang="en-US" sz="900" dirty="0" err="1">
                <a:solidFill>
                  <a:srgbClr val="FF0000"/>
                </a:solidFill>
                <a:latin typeface="Arial" panose="020B0604020202020204" pitchFamily="34" charset="0"/>
                <a:cs typeface="Arial" panose="020B0604020202020204" pitchFamily="34" charset="0"/>
              </a:rPr>
              <a:t>http.status_code</a:t>
            </a:r>
            <a:r>
              <a:rPr lang="en-US" sz="900" dirty="0">
                <a:latin typeface="Arial" panose="020B0604020202020204" pitchFamily="34" charset="0"/>
                <a:cs typeface="Arial" panose="020B0604020202020204" pitchFamily="34" charset="0"/>
              </a:rPr>
              <a:t>", "value": "</a:t>
            </a:r>
            <a:r>
              <a:rPr lang="en-US" sz="900" dirty="0">
                <a:solidFill>
                  <a:srgbClr val="FF0000"/>
                </a:solidFill>
                <a:latin typeface="Arial" panose="020B0604020202020204" pitchFamily="34" charset="0"/>
                <a:cs typeface="Arial" panose="020B0604020202020204" pitchFamily="34" charset="0"/>
              </a:rPr>
              <a:t>200</a:t>
            </a:r>
            <a:r>
              <a:rPr lang="en-US" sz="900" dirty="0">
                <a:latin typeface="Arial" panose="020B0604020202020204" pitchFamily="34" charset="0"/>
                <a:cs typeface="Arial" panose="020B0604020202020204" pitchFamily="34" charset="0"/>
              </a:rPr>
              <a:t>"}, {"key": "http.url", "value": "https://v2/e5/servers/</a:t>
            </a:r>
            <a:r>
              <a:rPr lang="en-US" sz="900" dirty="0" err="1">
                <a:latin typeface="Arial" panose="020B0604020202020204" pitchFamily="34" charset="0"/>
                <a:cs typeface="Arial" panose="020B0604020202020204" pitchFamily="34" charset="0"/>
              </a:rPr>
              <a:t>detail?limit</a:t>
            </a:r>
            <a:r>
              <a:rPr lang="en-US" sz="900" dirty="0">
                <a:latin typeface="Arial" panose="020B0604020202020204" pitchFamily="34" charset="0"/>
                <a:cs typeface="Arial" panose="020B0604020202020204" pitchFamily="34" charset="0"/>
              </a:rPr>
              <a:t>=200"}, {"key": "protocol", "value": "HTTP"}, "endpoint": {"</a:t>
            </a:r>
            <a:r>
              <a:rPr lang="en-US" sz="900" dirty="0" err="1">
                <a:solidFill>
                  <a:srgbClr val="009900"/>
                </a:solidFill>
                <a:latin typeface="Arial" panose="020B0604020202020204" pitchFamily="34" charset="0"/>
                <a:cs typeface="Arial" panose="020B0604020202020204" pitchFamily="34" charset="0"/>
              </a:rPr>
              <a:t>serviceName</a:t>
            </a:r>
            <a:r>
              <a:rPr lang="en-US" sz="900" dirty="0">
                <a:latin typeface="Arial" panose="020B0604020202020204" pitchFamily="34" charset="0"/>
                <a:cs typeface="Arial" panose="020B0604020202020204" pitchFamily="34" charset="0"/>
              </a:rPr>
              <a:t>": "</a:t>
            </a:r>
            <a:r>
              <a:rPr lang="en-US" sz="900" dirty="0" err="1">
                <a:solidFill>
                  <a:srgbClr val="009900"/>
                </a:solidFill>
                <a:latin typeface="Arial" panose="020B0604020202020204" pitchFamily="34" charset="0"/>
                <a:cs typeface="Arial" panose="020B0604020202020204" pitchFamily="34" charset="0"/>
              </a:rPr>
              <a:t>hss</a:t>
            </a:r>
            <a:r>
              <a:rPr lang="en-US" sz="900" dirty="0">
                <a:latin typeface="Arial" panose="020B0604020202020204" pitchFamily="34" charset="0"/>
                <a:cs typeface="Arial" panose="020B0604020202020204" pitchFamily="34" charset="0"/>
              </a:rPr>
              <a:t>", "ipv4": "126.75.191.253"}]</a:t>
            </a:r>
          </a:p>
        </p:txBody>
      </p:sp>
      <p:sp>
        <p:nvSpPr>
          <p:cNvPr id="24" name="Rectangle 23"/>
          <p:cNvSpPr/>
          <p:nvPr/>
        </p:nvSpPr>
        <p:spPr>
          <a:xfrm>
            <a:off x="3905250" y="2137879"/>
            <a:ext cx="4526280" cy="369332"/>
          </a:xfrm>
          <a:prstGeom prst="rect">
            <a:avLst/>
          </a:prstGeom>
        </p:spPr>
        <p:txBody>
          <a:bodyPr wrap="square">
            <a:spAutoFit/>
          </a:bodyPr>
          <a:lstStyle/>
          <a:p>
            <a:r>
              <a:rPr lang="en-US" sz="900" dirty="0">
                <a:latin typeface="Arial" panose="020B0604020202020204" pitchFamily="34" charset="0"/>
                <a:cs typeface="Arial" panose="020B0604020202020204" pitchFamily="34" charset="0"/>
              </a:rPr>
              <a:t>{“tags": [“mem”, “192.196.0.2”, “AZ01”], “data”: [2483, 2669, 2576, 2560, 2549, 2506, 2480, 2565, 3140, …, 2542, 2636, 2638, 2538, 2521, 2614, 2514, 2574, 2519]}</a:t>
            </a:r>
          </a:p>
        </p:txBody>
      </p:sp>
      <p:sp>
        <p:nvSpPr>
          <p:cNvPr id="25" name="Rectangle 24"/>
          <p:cNvSpPr/>
          <p:nvPr/>
        </p:nvSpPr>
        <p:spPr>
          <a:xfrm>
            <a:off x="3905250" y="3313083"/>
            <a:ext cx="4526280" cy="646331"/>
          </a:xfrm>
          <a:prstGeom prst="rect">
            <a:avLst/>
          </a:prstGeom>
        </p:spPr>
        <p:txBody>
          <a:bodyPr wrap="square">
            <a:spAutoFit/>
          </a:bodyPr>
          <a:lstStyle/>
          <a:p>
            <a:r>
              <a:rPr lang="en-US" sz="900" dirty="0">
                <a:latin typeface="Arial" panose="020B0604020202020204" pitchFamily="34" charset="0"/>
                <a:cs typeface="Arial" panose="020B0604020202020204" pitchFamily="34" charset="0"/>
              </a:rPr>
              <a:t>{"id": "</a:t>
            </a:r>
            <a:r>
              <a:rPr lang="en-US" sz="900" dirty="0" err="1">
                <a:latin typeface="Arial" panose="020B0604020202020204" pitchFamily="34" charset="0"/>
                <a:cs typeface="Arial" panose="020B0604020202020204" pitchFamily="34" charset="0"/>
              </a:rPr>
              <a:t>dns_address_match</a:t>
            </a:r>
            <a:r>
              <a:rPr lang="en-US" sz="900" dirty="0">
                <a:latin typeface="Arial" panose="020B0604020202020204" pitchFamily="34" charset="0"/>
                <a:cs typeface="Arial" panose="020B0604020202020204" pitchFamily="34" charset="0"/>
              </a:rPr>
              <a:t>“, "timestamp": 1529029301238, …}</a:t>
            </a:r>
          </a:p>
          <a:p>
            <a:r>
              <a:rPr lang="en-US" sz="900" dirty="0">
                <a:latin typeface="Arial" panose="020B0604020202020204" pitchFamily="34" charset="0"/>
                <a:cs typeface="Arial" panose="020B0604020202020204" pitchFamily="34" charset="0"/>
              </a:rPr>
              <a:t>{"id": "</a:t>
            </a:r>
            <a:r>
              <a:rPr lang="en-US" sz="900" dirty="0" err="1">
                <a:latin typeface="Arial" panose="020B0604020202020204" pitchFamily="34" charset="0"/>
                <a:cs typeface="Arial" panose="020B0604020202020204" pitchFamily="34" charset="0"/>
              </a:rPr>
              <a:t>ping_packet_loss</a:t>
            </a:r>
            <a:r>
              <a:rPr lang="en-US" sz="900" dirty="0">
                <a:latin typeface="Arial" panose="020B0604020202020204" pitchFamily="34" charset="0"/>
                <a:cs typeface="Arial" panose="020B0604020202020204" pitchFamily="34" charset="0"/>
              </a:rPr>
              <a:t>“, "timestamp": 152902933452, …}</a:t>
            </a:r>
          </a:p>
          <a:p>
            <a:r>
              <a:rPr lang="en-US" sz="900" dirty="0">
                <a:latin typeface="Arial" panose="020B0604020202020204" pitchFamily="34" charset="0"/>
                <a:cs typeface="Arial" panose="020B0604020202020204" pitchFamily="34" charset="0"/>
              </a:rPr>
              <a:t>{"id": "</a:t>
            </a:r>
            <a:r>
              <a:rPr lang="en-US" sz="900" dirty="0" err="1">
                <a:latin typeface="Arial" panose="020B0604020202020204" pitchFamily="34" charset="0"/>
                <a:cs typeface="Arial" panose="020B0604020202020204" pitchFamily="34" charset="0"/>
              </a:rPr>
              <a:t>tcp_connection_time</a:t>
            </a:r>
            <a:r>
              <a:rPr lang="en-US" sz="900" dirty="0">
                <a:latin typeface="Arial" panose="020B0604020202020204" pitchFamily="34" charset="0"/>
                <a:cs typeface="Arial" panose="020B0604020202020204" pitchFamily="34" charset="0"/>
              </a:rPr>
              <a:t>“, "timestamp": 15290294516578, …}</a:t>
            </a:r>
          </a:p>
          <a:p>
            <a:r>
              <a:rPr lang="en-US" sz="900" dirty="0">
                <a:latin typeface="Arial" panose="020B0604020202020204" pitchFamily="34" charset="0"/>
                <a:cs typeface="Arial" panose="020B0604020202020204" pitchFamily="34" charset="0"/>
              </a:rPr>
              <a:t>{"id": "</a:t>
            </a:r>
            <a:r>
              <a:rPr lang="en-US" sz="900" dirty="0" err="1"/>
              <a:t>cpu_usage_average</a:t>
            </a:r>
            <a:r>
              <a:rPr lang="en-US" sz="900" dirty="0"/>
              <a:t> </a:t>
            </a:r>
            <a:r>
              <a:rPr lang="en-US" sz="900" dirty="0">
                <a:latin typeface="Arial" panose="020B0604020202020204" pitchFamily="34" charset="0"/>
                <a:cs typeface="Arial" panose="020B0604020202020204" pitchFamily="34" charset="0"/>
              </a:rPr>
              <a:t>“, "timestamp": 1529023098976, …}</a:t>
            </a:r>
          </a:p>
        </p:txBody>
      </p:sp>
      <p:sp>
        <p:nvSpPr>
          <p:cNvPr id="26" name="Rectangle 25"/>
          <p:cNvSpPr/>
          <p:nvPr/>
        </p:nvSpPr>
        <p:spPr>
          <a:xfrm>
            <a:off x="3905250" y="1371640"/>
            <a:ext cx="4526280" cy="369332"/>
          </a:xfrm>
          <a:prstGeom prst="rect">
            <a:avLst/>
          </a:prstGeom>
        </p:spPr>
        <p:txBody>
          <a:bodyPr wrap="square">
            <a:spAutoFit/>
          </a:bodyPr>
          <a:lstStyle/>
          <a:p>
            <a:r>
              <a:rPr lang="en-US" sz="900" dirty="0">
                <a:latin typeface="Arial" panose="020B0604020202020204" pitchFamily="34" charset="0"/>
                <a:cs typeface="Arial" panose="020B0604020202020204" pitchFamily="34" charset="0"/>
              </a:rPr>
              <a:t>2017-01-18 15:54:00.467 32552 ERROR </a:t>
            </a:r>
            <a:r>
              <a:rPr lang="en-US" sz="900" dirty="0" err="1">
                <a:latin typeface="Arial" panose="020B0604020202020204" pitchFamily="34" charset="0"/>
                <a:cs typeface="Arial" panose="020B0604020202020204" pitchFamily="34" charset="0"/>
              </a:rPr>
              <a:t>oslo_messaging.rpc.server</a:t>
            </a:r>
            <a:r>
              <a:rPr lang="en-US" sz="900" dirty="0">
                <a:latin typeface="Arial" panose="020B0604020202020204" pitchFamily="34" charset="0"/>
                <a:cs typeface="Arial" panose="020B0604020202020204" pitchFamily="34" charset="0"/>
              </a:rPr>
              <a:t> [req-c0b38ace - default default] Exception during message handling</a:t>
            </a:r>
          </a:p>
        </p:txBody>
      </p:sp>
      <p:cxnSp>
        <p:nvCxnSpPr>
          <p:cNvPr id="8" name="Straight Connector 7"/>
          <p:cNvCxnSpPr/>
          <p:nvPr/>
        </p:nvCxnSpPr>
        <p:spPr>
          <a:xfrm>
            <a:off x="434340" y="3256892"/>
            <a:ext cx="7780020" cy="0"/>
          </a:xfrm>
          <a:prstGeom prst="line">
            <a:avLst/>
          </a:prstGeom>
          <a:ln w="6350">
            <a:solidFill>
              <a:schemeClr val="tx2"/>
            </a:solidFill>
            <a:prstDash val="sysDot"/>
          </a:ln>
        </p:spPr>
        <p:style>
          <a:lnRef idx="1">
            <a:schemeClr val="dk1"/>
          </a:lnRef>
          <a:fillRef idx="0">
            <a:schemeClr val="dk1"/>
          </a:fillRef>
          <a:effectRef idx="0">
            <a:schemeClr val="dk1"/>
          </a:effectRef>
          <a:fontRef idx="minor">
            <a:schemeClr val="tx1"/>
          </a:fontRef>
        </p:style>
      </p:cxnSp>
      <p:cxnSp>
        <p:nvCxnSpPr>
          <p:cNvPr id="27" name="Straight Connector 26"/>
          <p:cNvCxnSpPr/>
          <p:nvPr/>
        </p:nvCxnSpPr>
        <p:spPr>
          <a:xfrm>
            <a:off x="434340" y="4062765"/>
            <a:ext cx="7780020" cy="0"/>
          </a:xfrm>
          <a:prstGeom prst="line">
            <a:avLst/>
          </a:prstGeom>
          <a:ln w="6350">
            <a:solidFill>
              <a:schemeClr val="tx2"/>
            </a:solidFill>
            <a:prstDash val="sysDot"/>
          </a:ln>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434340" y="2619646"/>
            <a:ext cx="7780020" cy="0"/>
          </a:xfrm>
          <a:prstGeom prst="line">
            <a:avLst/>
          </a:prstGeom>
          <a:ln w="6350">
            <a:solidFill>
              <a:schemeClr val="tx2"/>
            </a:solidFill>
            <a:prstDash val="sysDot"/>
          </a:ln>
        </p:spPr>
        <p:style>
          <a:lnRef idx="1">
            <a:schemeClr val="dk1"/>
          </a:lnRef>
          <a:fillRef idx="0">
            <a:schemeClr val="dk1"/>
          </a:fillRef>
          <a:effectRef idx="0">
            <a:schemeClr val="dk1"/>
          </a:effectRef>
          <a:fontRef idx="minor">
            <a:schemeClr val="tx1"/>
          </a:fontRef>
        </p:style>
      </p:cxnSp>
      <p:sp>
        <p:nvSpPr>
          <p:cNvPr id="13" name="Rectangle 12"/>
          <p:cNvSpPr/>
          <p:nvPr/>
        </p:nvSpPr>
        <p:spPr>
          <a:xfrm>
            <a:off x="395288" y="686058"/>
            <a:ext cx="6746557" cy="415498"/>
          </a:xfrm>
          <a:prstGeom prst="rect">
            <a:avLst/>
          </a:prstGeom>
        </p:spPr>
        <p:txBody>
          <a:bodyPr wrap="square">
            <a:spAutoFit/>
          </a:bodyPr>
          <a:lstStyle/>
          <a:p>
            <a:pPr>
              <a:spcBef>
                <a:spcPts val="200"/>
              </a:spcBef>
              <a:buClr>
                <a:schemeClr val="tx2"/>
              </a:buClr>
              <a:tabLst>
                <a:tab pos="268288" algn="l"/>
              </a:tabLst>
            </a:pPr>
            <a:r>
              <a:rPr lang="en-US" sz="1050" b="1" dirty="0">
                <a:latin typeface="Arial" panose="020B0604020202020204" pitchFamily="34" charset="0"/>
                <a:ea typeface="Arial" charset="0"/>
                <a:cs typeface="Arial" panose="020B0604020202020204" pitchFamily="34" charset="0"/>
              </a:rPr>
              <a:t>System’s Components (e.g., OBS, EVS, VPC, ECS) are monitored and generate various types of data: Logs, Metrics, Traces, Events, Topologies</a:t>
            </a:r>
            <a:endParaRPr lang="en-US" sz="1000" dirty="0">
              <a:latin typeface="Arial" panose="020B0604020202020204" pitchFamily="34" charset="0"/>
              <a:ea typeface="Arial" charset="0"/>
              <a:cs typeface="Arial" panose="020B0604020202020204" pitchFamily="34" charset="0"/>
            </a:endParaRPr>
          </a:p>
        </p:txBody>
      </p:sp>
      <p:cxnSp>
        <p:nvCxnSpPr>
          <p:cNvPr id="15" name="Straight Connector 14"/>
          <p:cNvCxnSpPr/>
          <p:nvPr/>
        </p:nvCxnSpPr>
        <p:spPr>
          <a:xfrm>
            <a:off x="434340" y="1993156"/>
            <a:ext cx="7780020" cy="0"/>
          </a:xfrm>
          <a:prstGeom prst="line">
            <a:avLst/>
          </a:prstGeom>
          <a:ln w="6350">
            <a:solidFill>
              <a:schemeClr val="tx2"/>
            </a:solidFill>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9793166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460" name="Rectangle 106"/>
              <p:cNvSpPr>
                <a:spLocks noChangeArrowheads="1"/>
              </p:cNvSpPr>
              <p:nvPr/>
            </p:nvSpPr>
            <p:spPr bwMode="auto">
              <a:xfrm>
                <a:off x="166987" y="711699"/>
                <a:ext cx="4453549" cy="3978883"/>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lIns="68563" tIns="34281" rIns="68563" bIns="34281"/>
              <a:lstStyle/>
              <a:p>
                <a:pPr marL="450850" lvl="1" indent="-222250">
                  <a:buClr>
                    <a:schemeClr val="tx2"/>
                  </a:buClr>
                  <a:buFont typeface="Wingdings" panose="05000000000000000000" pitchFamily="2" charset="2"/>
                  <a:buChar char="§"/>
                </a:pPr>
                <a:r>
                  <a:rPr lang="en-US" sz="1200" dirty="0">
                    <a:solidFill>
                      <a:srgbClr val="000000"/>
                    </a:solidFill>
                    <a:latin typeface="Arial" pitchFamily="34" charset="0"/>
                    <a:cs typeface="Arial" pitchFamily="34" charset="0"/>
                  </a:rPr>
                  <a:t>Evaluate if trace </a:t>
                </a:r>
                <a14:m>
                  <m:oMath xmlns:m="http://schemas.openxmlformats.org/officeDocument/2006/math">
                    <m:sSub>
                      <m:sSubPr>
                        <m:ctrlPr>
                          <a:rPr lang="en-US" sz="1200" i="1">
                            <a:solidFill>
                              <a:srgbClr val="000000"/>
                            </a:solidFill>
                            <a:latin typeface="Cambria Math" panose="02040503050406030204" pitchFamily="18" charset="0"/>
                            <a:cs typeface="Arial" pitchFamily="34" charset="0"/>
                          </a:rPr>
                        </m:ctrlPr>
                      </m:sSubPr>
                      <m:e>
                        <m:r>
                          <a:rPr lang="en-US" sz="1200" i="1">
                            <a:solidFill>
                              <a:srgbClr val="000000"/>
                            </a:solidFill>
                            <a:latin typeface="Cambria Math" charset="0"/>
                            <a:cs typeface="Arial" pitchFamily="34" charset="0"/>
                          </a:rPr>
                          <m:t>𝑇</m:t>
                        </m:r>
                      </m:e>
                      <m:sub>
                        <m:r>
                          <a:rPr lang="en-US" sz="1200" i="1">
                            <a:solidFill>
                              <a:srgbClr val="000000"/>
                            </a:solidFill>
                            <a:latin typeface="Cambria Math" charset="0"/>
                            <a:cs typeface="Arial" pitchFamily="34" charset="0"/>
                          </a:rPr>
                          <m:t>𝑡𝑒𝑠𝑡</m:t>
                        </m:r>
                      </m:sub>
                    </m:sSub>
                  </m:oMath>
                </a14:m>
                <a:r>
                  <a:rPr lang="en-US" sz="1200" dirty="0">
                    <a:solidFill>
                      <a:srgbClr val="000000"/>
                    </a:solidFill>
                    <a:latin typeface="Arial" pitchFamily="34" charset="0"/>
                    <a:cs typeface="Arial" pitchFamily="34" charset="0"/>
                  </a:rPr>
                  <a:t> is anomalous</a:t>
                </a:r>
                <a:endParaRPr lang="en-US" altLang="zh-CN" sz="1200" dirty="0">
                  <a:solidFill>
                    <a:srgbClr val="000000"/>
                  </a:solidFill>
                  <a:latin typeface="Arial" charset="0"/>
                  <a:ea typeface="Arial" charset="0"/>
                  <a:cs typeface="Arial" charset="0"/>
                </a:endParaRPr>
              </a:p>
              <a:p>
                <a:pPr marL="714375" lvl="2" indent="-263525">
                  <a:buClr>
                    <a:schemeClr val="tx2"/>
                  </a:buClr>
                  <a:buFont typeface="AppleSymbols" charset="0"/>
                  <a:buChar char="⎻"/>
                  <a:tabLst>
                    <a:tab pos="442913" algn="l"/>
                  </a:tabLst>
                </a:pPr>
                <a14:m>
                  <m:oMath xmlns:m="http://schemas.openxmlformats.org/officeDocument/2006/math">
                    <m:sSub>
                      <m:sSubPr>
                        <m:ctrlPr>
                          <a:rPr lang="en-US" sz="1100" i="1">
                            <a:solidFill>
                              <a:srgbClr val="000000"/>
                            </a:solidFill>
                            <a:latin typeface="Cambria Math" panose="02040503050406030204" pitchFamily="18" charset="0"/>
                            <a:cs typeface="Arial" pitchFamily="34" charset="0"/>
                          </a:rPr>
                        </m:ctrlPr>
                      </m:sSubPr>
                      <m:e>
                        <m:r>
                          <a:rPr lang="en-US" sz="1100" i="1">
                            <a:solidFill>
                              <a:srgbClr val="000000"/>
                            </a:solidFill>
                            <a:latin typeface="Cambria Math" charset="0"/>
                            <a:cs typeface="Arial" pitchFamily="34" charset="0"/>
                          </a:rPr>
                          <m:t>𝑇</m:t>
                        </m:r>
                      </m:e>
                      <m:sub>
                        <m:r>
                          <a:rPr lang="en-US" sz="1100" i="1">
                            <a:solidFill>
                              <a:srgbClr val="000000"/>
                            </a:solidFill>
                            <a:latin typeface="Cambria Math" charset="0"/>
                            <a:cs typeface="Arial" pitchFamily="34" charset="0"/>
                          </a:rPr>
                          <m:t>𝑡𝑒𝑠𝑡</m:t>
                        </m:r>
                      </m:sub>
                    </m:sSub>
                    <m:r>
                      <a:rPr lang="en-US" sz="1100" i="1">
                        <a:solidFill>
                          <a:srgbClr val="000000"/>
                        </a:solidFill>
                        <a:latin typeface="Cambria Math" charset="0"/>
                        <a:cs typeface="Arial" pitchFamily="34" charset="0"/>
                      </a:rPr>
                      <m:t>=</m:t>
                    </m:r>
                    <m:d>
                      <m:dPr>
                        <m:begChr m:val="{"/>
                        <m:endChr m:val="}"/>
                        <m:ctrlPr>
                          <a:rPr lang="en-US" sz="1100" i="1">
                            <a:solidFill>
                              <a:srgbClr val="000000"/>
                            </a:solidFill>
                            <a:latin typeface="Cambria Math" panose="02040503050406030204" pitchFamily="18" charset="0"/>
                            <a:cs typeface="Arial" pitchFamily="34" charset="0"/>
                          </a:rPr>
                        </m:ctrlPr>
                      </m:dPr>
                      <m:e>
                        <m:sSub>
                          <m:sSubPr>
                            <m:ctrlPr>
                              <a:rPr lang="en-US" sz="1100" i="1">
                                <a:solidFill>
                                  <a:srgbClr val="000000"/>
                                </a:solidFill>
                                <a:latin typeface="Cambria Math" panose="02040503050406030204" pitchFamily="18" charset="0"/>
                                <a:cs typeface="Arial" pitchFamily="34" charset="0"/>
                              </a:rPr>
                            </m:ctrlPr>
                          </m:sSubPr>
                          <m:e>
                            <m:r>
                              <a:rPr lang="en-US" sz="1100" i="1">
                                <a:solidFill>
                                  <a:srgbClr val="000000"/>
                                </a:solidFill>
                                <a:latin typeface="Cambria Math" charset="0"/>
                                <a:cs typeface="Arial" pitchFamily="34" charset="0"/>
                              </a:rPr>
                              <m:t>𝑒</m:t>
                            </m:r>
                          </m:e>
                          <m:sub>
                            <m:r>
                              <a:rPr lang="en-US" sz="1100" i="1">
                                <a:solidFill>
                                  <a:srgbClr val="000000"/>
                                </a:solidFill>
                                <a:latin typeface="Cambria Math" charset="0"/>
                                <a:cs typeface="Arial" pitchFamily="34" charset="0"/>
                              </a:rPr>
                              <m:t>0</m:t>
                            </m:r>
                          </m:sub>
                        </m:sSub>
                        <m:r>
                          <a:rPr lang="en-US" sz="1100" i="1">
                            <a:solidFill>
                              <a:srgbClr val="000000"/>
                            </a:solidFill>
                            <a:latin typeface="Cambria Math" charset="0"/>
                            <a:cs typeface="Arial" pitchFamily="34" charset="0"/>
                          </a:rPr>
                          <m:t>,</m:t>
                        </m:r>
                        <m:sSub>
                          <m:sSubPr>
                            <m:ctrlPr>
                              <a:rPr lang="en-US" sz="1100" i="1">
                                <a:solidFill>
                                  <a:srgbClr val="000000"/>
                                </a:solidFill>
                                <a:latin typeface="Cambria Math" panose="02040503050406030204" pitchFamily="18" charset="0"/>
                                <a:cs typeface="Arial" pitchFamily="34" charset="0"/>
                              </a:rPr>
                            </m:ctrlPr>
                          </m:sSubPr>
                          <m:e>
                            <m:r>
                              <a:rPr lang="en-US" sz="1100" i="1">
                                <a:solidFill>
                                  <a:srgbClr val="000000"/>
                                </a:solidFill>
                                <a:latin typeface="Cambria Math" charset="0"/>
                                <a:cs typeface="Arial" pitchFamily="34" charset="0"/>
                              </a:rPr>
                              <m:t>𝑒</m:t>
                            </m:r>
                          </m:e>
                          <m:sub>
                            <m:r>
                              <a:rPr lang="en-US" sz="1100" i="1">
                                <a:solidFill>
                                  <a:srgbClr val="000000"/>
                                </a:solidFill>
                                <a:latin typeface="Cambria Math" charset="0"/>
                                <a:cs typeface="Arial" pitchFamily="34" charset="0"/>
                              </a:rPr>
                              <m:t>1</m:t>
                            </m:r>
                          </m:sub>
                        </m:sSub>
                        <m:r>
                          <a:rPr lang="en-US" sz="1100" i="1">
                            <a:solidFill>
                              <a:srgbClr val="000000"/>
                            </a:solidFill>
                            <a:latin typeface="Cambria Math" charset="0"/>
                            <a:cs typeface="Arial" pitchFamily="34" charset="0"/>
                          </a:rPr>
                          <m:t>, …,</m:t>
                        </m:r>
                        <m:sSub>
                          <m:sSubPr>
                            <m:ctrlPr>
                              <a:rPr lang="en-US" sz="1100" i="1">
                                <a:solidFill>
                                  <a:srgbClr val="000000"/>
                                </a:solidFill>
                                <a:latin typeface="Cambria Math" panose="02040503050406030204" pitchFamily="18" charset="0"/>
                                <a:cs typeface="Arial" pitchFamily="34" charset="0"/>
                              </a:rPr>
                            </m:ctrlPr>
                          </m:sSubPr>
                          <m:e>
                            <m:r>
                              <a:rPr lang="en-US" sz="1100" i="1">
                                <a:solidFill>
                                  <a:srgbClr val="000000"/>
                                </a:solidFill>
                                <a:latin typeface="Cambria Math" charset="0"/>
                                <a:cs typeface="Arial" pitchFamily="34" charset="0"/>
                              </a:rPr>
                              <m:t>𝑒</m:t>
                            </m:r>
                          </m:e>
                          <m:sub>
                            <m:sSub>
                              <m:sSubPr>
                                <m:ctrlPr>
                                  <a:rPr lang="en-US" sz="1100" i="1">
                                    <a:solidFill>
                                      <a:srgbClr val="000000"/>
                                    </a:solidFill>
                                    <a:latin typeface="Cambria Math" panose="02040503050406030204" pitchFamily="18" charset="0"/>
                                    <a:cs typeface="Arial" pitchFamily="34" charset="0"/>
                                  </a:rPr>
                                </m:ctrlPr>
                              </m:sSubPr>
                              <m:e>
                                <m:r>
                                  <a:rPr lang="en-US" sz="1100" i="1">
                                    <a:solidFill>
                                      <a:srgbClr val="000000"/>
                                    </a:solidFill>
                                    <a:latin typeface="Cambria Math" charset="0"/>
                                    <a:cs typeface="Arial" pitchFamily="34" charset="0"/>
                                  </a:rPr>
                                  <m:t>𝑇</m:t>
                                </m:r>
                              </m:e>
                              <m:sub>
                                <m:r>
                                  <a:rPr lang="en-US" sz="1100" i="1">
                                    <a:solidFill>
                                      <a:srgbClr val="000000"/>
                                    </a:solidFill>
                                    <a:latin typeface="Cambria Math" charset="0"/>
                                    <a:cs typeface="Arial" pitchFamily="34" charset="0"/>
                                  </a:rPr>
                                  <m:t>𝑙</m:t>
                                </m:r>
                              </m:sub>
                            </m:sSub>
                          </m:sub>
                        </m:sSub>
                      </m:e>
                    </m:d>
                  </m:oMath>
                </a14:m>
                <a:endParaRPr lang="en-US" sz="1200" dirty="0">
                  <a:solidFill>
                    <a:srgbClr val="000000"/>
                  </a:solidFill>
                  <a:latin typeface="Arial" pitchFamily="34" charset="0"/>
                  <a:cs typeface="Arial" pitchFamily="34" charset="0"/>
                </a:endParaRPr>
              </a:p>
              <a:p>
                <a:pPr marL="450850" lvl="1" indent="-222250">
                  <a:buClr>
                    <a:schemeClr val="tx2"/>
                  </a:buClr>
                  <a:buFont typeface="Wingdings" panose="05000000000000000000" pitchFamily="2" charset="2"/>
                  <a:buChar char="§"/>
                </a:pPr>
                <a:r>
                  <a:rPr lang="en-US" sz="1200" dirty="0">
                    <a:solidFill>
                      <a:srgbClr val="000000"/>
                    </a:solidFill>
                    <a:latin typeface="Arial" pitchFamily="34" charset="0"/>
                    <a:cs typeface="Arial" pitchFamily="34" charset="0"/>
                  </a:rPr>
                  <a:t>The network calculates</a:t>
                </a:r>
                <a:endParaRPr lang="en-US" altLang="zh-CN" sz="1200" dirty="0">
                  <a:solidFill>
                    <a:srgbClr val="000000"/>
                  </a:solidFill>
                  <a:latin typeface="Arial" charset="0"/>
                  <a:ea typeface="Arial" charset="0"/>
                  <a:cs typeface="Arial" charset="0"/>
                </a:endParaRPr>
              </a:p>
              <a:p>
                <a:pPr marL="714375" lvl="2" indent="-263525">
                  <a:buClr>
                    <a:schemeClr val="tx2"/>
                  </a:buClr>
                  <a:buFont typeface="AppleSymbols" charset="0"/>
                  <a:buChar char="⎻"/>
                  <a:tabLst>
                    <a:tab pos="442913" algn="l"/>
                  </a:tabLst>
                </a:pPr>
                <a:r>
                  <a:rPr lang="en-US" altLang="zh-CN" sz="1100" dirty="0">
                    <a:latin typeface="Arial" charset="0"/>
                    <a:ea typeface="Arial" charset="0"/>
                    <a:cs typeface="Arial" charset="0"/>
                  </a:rPr>
                  <a:t>Probability distribution </a:t>
                </a:r>
                <a14:m>
                  <m:oMath xmlns:m="http://schemas.openxmlformats.org/officeDocument/2006/math">
                    <m:r>
                      <a:rPr lang="en-US" sz="1100" i="1">
                        <a:solidFill>
                          <a:srgbClr val="000000"/>
                        </a:solidFill>
                        <a:latin typeface="Cambria Math" charset="0"/>
                        <a:cs typeface="Arial" pitchFamily="34" charset="0"/>
                      </a:rPr>
                      <m:t>𝑃</m:t>
                    </m:r>
                  </m:oMath>
                </a14:m>
                <a:r>
                  <a:rPr lang="en-US" altLang="zh-CN" sz="1100" dirty="0">
                    <a:latin typeface="Arial" charset="0"/>
                    <a:ea typeface="Arial" charset="0"/>
                    <a:cs typeface="Arial" charset="0"/>
                  </a:rPr>
                  <a:t> </a:t>
                </a:r>
              </a:p>
              <a:p>
                <a:pPr marL="714375" lvl="2" indent="-263525">
                  <a:buClr>
                    <a:schemeClr val="tx2"/>
                  </a:buClr>
                  <a:buFont typeface="AppleSymbols" charset="0"/>
                  <a:buChar char="⎻"/>
                  <a:tabLst>
                    <a:tab pos="442913" algn="l"/>
                  </a:tabLst>
                </a:pPr>
                <a14:m>
                  <m:oMath xmlns:m="http://schemas.openxmlformats.org/officeDocument/2006/math">
                    <m:r>
                      <a:rPr lang="en-US" sz="1100" b="0" i="1" smtClean="0">
                        <a:solidFill>
                          <a:srgbClr val="000000"/>
                        </a:solidFill>
                        <a:latin typeface="Cambria Math" charset="0"/>
                        <a:cs typeface="Arial" pitchFamily="34" charset="0"/>
                      </a:rPr>
                      <m:t>𝑃</m:t>
                    </m:r>
                    <m:r>
                      <a:rPr lang="en-US" sz="1100">
                        <a:solidFill>
                          <a:srgbClr val="000000"/>
                        </a:solidFill>
                        <a:latin typeface="Cambria Math" charset="0"/>
                        <a:cs typeface="Arial" pitchFamily="34" charset="0"/>
                      </a:rPr>
                      <m:t>=</m:t>
                    </m:r>
                    <m:d>
                      <m:dPr>
                        <m:begChr m:val="{"/>
                        <m:endChr m:val="}"/>
                        <m:ctrlPr>
                          <a:rPr lang="en-US" sz="1100" i="1">
                            <a:solidFill>
                              <a:srgbClr val="000000"/>
                            </a:solidFill>
                            <a:latin typeface="Cambria Math" panose="02040503050406030204" pitchFamily="18" charset="0"/>
                            <a:cs typeface="Arial" pitchFamily="34" charset="0"/>
                          </a:rPr>
                        </m:ctrlPr>
                      </m:dPr>
                      <m:e>
                        <m:sSub>
                          <m:sSubPr>
                            <m:ctrlPr>
                              <a:rPr lang="en-US" sz="1100" i="1" smtClean="0">
                                <a:solidFill>
                                  <a:srgbClr val="000000"/>
                                </a:solidFill>
                                <a:latin typeface="Cambria Math" panose="02040503050406030204" pitchFamily="18" charset="0"/>
                                <a:cs typeface="Arial" pitchFamily="34" charset="0"/>
                              </a:rPr>
                            </m:ctrlPr>
                          </m:sSubPr>
                          <m:e>
                            <m:r>
                              <a:rPr lang="en-US" sz="1100" b="0" i="1" smtClean="0">
                                <a:solidFill>
                                  <a:srgbClr val="000000"/>
                                </a:solidFill>
                                <a:latin typeface="Cambria Math" charset="0"/>
                                <a:cs typeface="Arial" pitchFamily="34" charset="0"/>
                              </a:rPr>
                              <m:t>𝑙</m:t>
                            </m:r>
                          </m:e>
                          <m:sub>
                            <m:r>
                              <a:rPr lang="en-US" sz="1100" b="0" i="1" smtClean="0">
                                <a:solidFill>
                                  <a:srgbClr val="000000"/>
                                </a:solidFill>
                                <a:latin typeface="Cambria Math" charset="0"/>
                                <a:cs typeface="Arial" pitchFamily="34" charset="0"/>
                              </a:rPr>
                              <m:t>0</m:t>
                            </m:r>
                          </m:sub>
                        </m:sSub>
                        <m:r>
                          <a:rPr lang="en-US" sz="1100" b="0" i="1" smtClean="0">
                            <a:solidFill>
                              <a:srgbClr val="000000"/>
                            </a:solidFill>
                            <a:latin typeface="Cambria Math" charset="0"/>
                            <a:cs typeface="Arial" pitchFamily="34" charset="0"/>
                          </a:rPr>
                          <m:t>:</m:t>
                        </m:r>
                        <m:sSub>
                          <m:sSubPr>
                            <m:ctrlPr>
                              <a:rPr lang="en-US" sz="1100" b="0" i="1" smtClean="0">
                                <a:solidFill>
                                  <a:srgbClr val="000000"/>
                                </a:solidFill>
                                <a:latin typeface="Cambria Math" panose="02040503050406030204" pitchFamily="18" charset="0"/>
                                <a:cs typeface="Arial" pitchFamily="34" charset="0"/>
                              </a:rPr>
                            </m:ctrlPr>
                          </m:sSubPr>
                          <m:e>
                            <m:r>
                              <a:rPr lang="en-US" sz="1100" b="0" i="1" smtClean="0">
                                <a:solidFill>
                                  <a:srgbClr val="000000"/>
                                </a:solidFill>
                                <a:latin typeface="Cambria Math" charset="0"/>
                                <a:cs typeface="Arial" pitchFamily="34" charset="0"/>
                              </a:rPr>
                              <m:t>𝑝</m:t>
                            </m:r>
                          </m:e>
                          <m:sub>
                            <m:r>
                              <a:rPr lang="en-US" sz="1100" b="0" i="1" smtClean="0">
                                <a:solidFill>
                                  <a:srgbClr val="000000"/>
                                </a:solidFill>
                                <a:latin typeface="Cambria Math" charset="0"/>
                                <a:cs typeface="Arial" pitchFamily="34" charset="0"/>
                              </a:rPr>
                              <m:t>0</m:t>
                            </m:r>
                          </m:sub>
                        </m:sSub>
                        <m:r>
                          <a:rPr lang="en-US" sz="1100" b="0" i="1" smtClean="0">
                            <a:solidFill>
                              <a:srgbClr val="000000"/>
                            </a:solidFill>
                            <a:latin typeface="Cambria Math" charset="0"/>
                            <a:cs typeface="Arial" pitchFamily="34" charset="0"/>
                          </a:rPr>
                          <m:t>,</m:t>
                        </m:r>
                        <m:sSub>
                          <m:sSubPr>
                            <m:ctrlPr>
                              <a:rPr lang="en-US" sz="1100" i="1">
                                <a:solidFill>
                                  <a:srgbClr val="000000"/>
                                </a:solidFill>
                                <a:latin typeface="Cambria Math" panose="02040503050406030204" pitchFamily="18" charset="0"/>
                                <a:cs typeface="Arial" pitchFamily="34" charset="0"/>
                              </a:rPr>
                            </m:ctrlPr>
                          </m:sSubPr>
                          <m:e>
                            <m:r>
                              <a:rPr lang="en-US" sz="1100" i="1">
                                <a:solidFill>
                                  <a:srgbClr val="000000"/>
                                </a:solidFill>
                                <a:latin typeface="Cambria Math" charset="0"/>
                                <a:cs typeface="Arial" pitchFamily="34" charset="0"/>
                              </a:rPr>
                              <m:t>𝑙</m:t>
                            </m:r>
                          </m:e>
                          <m:sub>
                            <m:r>
                              <a:rPr lang="en-US" sz="1100" b="0" i="1" smtClean="0">
                                <a:solidFill>
                                  <a:srgbClr val="000000"/>
                                </a:solidFill>
                                <a:latin typeface="Cambria Math" charset="0"/>
                                <a:cs typeface="Arial" pitchFamily="34" charset="0"/>
                              </a:rPr>
                              <m:t>1</m:t>
                            </m:r>
                          </m:sub>
                        </m:sSub>
                        <m:r>
                          <a:rPr lang="en-US" sz="1100" i="1">
                            <a:solidFill>
                              <a:srgbClr val="000000"/>
                            </a:solidFill>
                            <a:latin typeface="Cambria Math" charset="0"/>
                            <a:cs typeface="Arial" pitchFamily="34" charset="0"/>
                          </a:rPr>
                          <m:t>:</m:t>
                        </m:r>
                        <m:sSub>
                          <m:sSubPr>
                            <m:ctrlPr>
                              <a:rPr lang="en-US" sz="1100" i="1">
                                <a:solidFill>
                                  <a:srgbClr val="000000"/>
                                </a:solidFill>
                                <a:latin typeface="Cambria Math" panose="02040503050406030204" pitchFamily="18" charset="0"/>
                                <a:cs typeface="Arial" pitchFamily="34" charset="0"/>
                              </a:rPr>
                            </m:ctrlPr>
                          </m:sSubPr>
                          <m:e>
                            <m:r>
                              <a:rPr lang="en-US" sz="1100" i="1">
                                <a:solidFill>
                                  <a:srgbClr val="000000"/>
                                </a:solidFill>
                                <a:latin typeface="Cambria Math" charset="0"/>
                                <a:cs typeface="Arial" pitchFamily="34" charset="0"/>
                              </a:rPr>
                              <m:t>𝑝</m:t>
                            </m:r>
                          </m:e>
                          <m:sub>
                            <m:r>
                              <a:rPr lang="en-US" sz="1100" b="0" i="1" smtClean="0">
                                <a:solidFill>
                                  <a:srgbClr val="000000"/>
                                </a:solidFill>
                                <a:latin typeface="Cambria Math" charset="0"/>
                                <a:cs typeface="Arial" pitchFamily="34" charset="0"/>
                              </a:rPr>
                              <m:t>1</m:t>
                            </m:r>
                          </m:sub>
                        </m:sSub>
                        <m:r>
                          <a:rPr lang="en-US" sz="1100" b="0" i="1" smtClean="0">
                            <a:solidFill>
                              <a:srgbClr val="000000"/>
                            </a:solidFill>
                            <a:latin typeface="Cambria Math" charset="0"/>
                            <a:cs typeface="Arial" pitchFamily="34" charset="0"/>
                          </a:rPr>
                          <m:t>,…,</m:t>
                        </m:r>
                        <m:sSub>
                          <m:sSubPr>
                            <m:ctrlPr>
                              <a:rPr lang="en-US" sz="1100" i="1">
                                <a:solidFill>
                                  <a:srgbClr val="000000"/>
                                </a:solidFill>
                                <a:latin typeface="Cambria Math" panose="02040503050406030204" pitchFamily="18" charset="0"/>
                                <a:cs typeface="Arial" pitchFamily="34" charset="0"/>
                              </a:rPr>
                            </m:ctrlPr>
                          </m:sSubPr>
                          <m:e>
                            <m:r>
                              <a:rPr lang="en-US" sz="1100" i="1">
                                <a:solidFill>
                                  <a:srgbClr val="000000"/>
                                </a:solidFill>
                                <a:latin typeface="Cambria Math" charset="0"/>
                                <a:cs typeface="Arial" pitchFamily="34" charset="0"/>
                              </a:rPr>
                              <m:t>𝑙</m:t>
                            </m:r>
                          </m:e>
                          <m:sub>
                            <m:sSub>
                              <m:sSubPr>
                                <m:ctrlPr>
                                  <a:rPr lang="en-US" sz="1100" i="1" smtClean="0">
                                    <a:solidFill>
                                      <a:srgbClr val="000000"/>
                                    </a:solidFill>
                                    <a:latin typeface="Cambria Math" panose="02040503050406030204" pitchFamily="18" charset="0"/>
                                    <a:cs typeface="Arial" pitchFamily="34" charset="0"/>
                                  </a:rPr>
                                </m:ctrlPr>
                              </m:sSubPr>
                              <m:e>
                                <m:r>
                                  <a:rPr lang="en-US" sz="1100" b="0" i="1" smtClean="0">
                                    <a:solidFill>
                                      <a:srgbClr val="000000"/>
                                    </a:solidFill>
                                    <a:latin typeface="Cambria Math" charset="0"/>
                                    <a:cs typeface="Arial" pitchFamily="34" charset="0"/>
                                  </a:rPr>
                                  <m:t>𝑁</m:t>
                                </m:r>
                              </m:e>
                              <m:sub>
                                <m:r>
                                  <a:rPr lang="en-US" sz="1100" b="0" i="1" smtClean="0">
                                    <a:solidFill>
                                      <a:srgbClr val="000000"/>
                                    </a:solidFill>
                                    <a:latin typeface="Cambria Math" charset="0"/>
                                    <a:cs typeface="Arial" pitchFamily="34" charset="0"/>
                                  </a:rPr>
                                  <m:t>𝑡</m:t>
                                </m:r>
                              </m:sub>
                            </m:sSub>
                          </m:sub>
                        </m:sSub>
                        <m:r>
                          <a:rPr lang="en-US" sz="1100" i="1">
                            <a:solidFill>
                              <a:srgbClr val="000000"/>
                            </a:solidFill>
                            <a:latin typeface="Cambria Math" charset="0"/>
                            <a:cs typeface="Arial" pitchFamily="34" charset="0"/>
                          </a:rPr>
                          <m:t>:</m:t>
                        </m:r>
                        <m:sSub>
                          <m:sSubPr>
                            <m:ctrlPr>
                              <a:rPr lang="en-US" sz="1100" i="1">
                                <a:solidFill>
                                  <a:srgbClr val="000000"/>
                                </a:solidFill>
                                <a:latin typeface="Cambria Math" panose="02040503050406030204" pitchFamily="18" charset="0"/>
                                <a:cs typeface="Arial" pitchFamily="34" charset="0"/>
                              </a:rPr>
                            </m:ctrlPr>
                          </m:sSubPr>
                          <m:e>
                            <m:r>
                              <a:rPr lang="en-US" sz="1100" i="1">
                                <a:solidFill>
                                  <a:srgbClr val="000000"/>
                                </a:solidFill>
                                <a:latin typeface="Cambria Math" charset="0"/>
                                <a:cs typeface="Arial" pitchFamily="34" charset="0"/>
                              </a:rPr>
                              <m:t>𝑝</m:t>
                            </m:r>
                          </m:e>
                          <m:sub>
                            <m:sSub>
                              <m:sSubPr>
                                <m:ctrlPr>
                                  <a:rPr lang="en-US" sz="1100" i="1">
                                    <a:solidFill>
                                      <a:srgbClr val="000000"/>
                                    </a:solidFill>
                                    <a:latin typeface="Cambria Math" panose="02040503050406030204" pitchFamily="18" charset="0"/>
                                    <a:cs typeface="Arial" pitchFamily="34" charset="0"/>
                                  </a:rPr>
                                </m:ctrlPr>
                              </m:sSubPr>
                              <m:e>
                                <m:r>
                                  <a:rPr lang="en-US" sz="1100" i="1">
                                    <a:solidFill>
                                      <a:srgbClr val="000000"/>
                                    </a:solidFill>
                                    <a:latin typeface="Cambria Math" charset="0"/>
                                    <a:cs typeface="Arial" pitchFamily="34" charset="0"/>
                                  </a:rPr>
                                  <m:t>𝑁</m:t>
                                </m:r>
                              </m:e>
                              <m:sub>
                                <m:r>
                                  <a:rPr lang="en-US" sz="1100" i="1">
                                    <a:solidFill>
                                      <a:srgbClr val="000000"/>
                                    </a:solidFill>
                                    <a:latin typeface="Cambria Math" charset="0"/>
                                    <a:cs typeface="Arial" pitchFamily="34" charset="0"/>
                                  </a:rPr>
                                  <m:t>𝑡</m:t>
                                </m:r>
                              </m:sub>
                            </m:sSub>
                          </m:sub>
                        </m:sSub>
                      </m:e>
                    </m:d>
                  </m:oMath>
                </a14:m>
                <a:endParaRPr lang="en-US" sz="1100" dirty="0">
                  <a:solidFill>
                    <a:srgbClr val="000000"/>
                  </a:solidFill>
                  <a:latin typeface="Arial" pitchFamily="34" charset="0"/>
                  <a:cs typeface="Arial" pitchFamily="34" charset="0"/>
                </a:endParaRPr>
              </a:p>
              <a:p>
                <a:pPr marL="714375" lvl="2" indent="-263525">
                  <a:buClr>
                    <a:schemeClr val="tx2"/>
                  </a:buClr>
                  <a:buFont typeface="AppleSymbols" charset="0"/>
                  <a:buChar char="⎻"/>
                  <a:tabLst>
                    <a:tab pos="442913" algn="l"/>
                  </a:tabLst>
                </a:pPr>
                <a:r>
                  <a:rPr lang="en-US" sz="1100" dirty="0">
                    <a:solidFill>
                      <a:srgbClr val="000000"/>
                    </a:solidFill>
                    <a:latin typeface="Arial" pitchFamily="34" charset="0"/>
                    <a:cs typeface="Arial" pitchFamily="34" charset="0"/>
                  </a:rPr>
                  <a:t>Probability of a label of </a:t>
                </a:r>
                <a14:m>
                  <m:oMath xmlns:m="http://schemas.openxmlformats.org/officeDocument/2006/math">
                    <m:r>
                      <a:rPr lang="en-US" sz="1100" b="0" i="1" smtClean="0">
                        <a:solidFill>
                          <a:srgbClr val="000000"/>
                        </a:solidFill>
                        <a:latin typeface="Cambria Math" charset="0"/>
                        <a:cs typeface="Arial" pitchFamily="34" charset="0"/>
                      </a:rPr>
                      <m:t>𝐿</m:t>
                    </m:r>
                  </m:oMath>
                </a14:m>
                <a:r>
                  <a:rPr lang="en-US" sz="1100" dirty="0">
                    <a:solidFill>
                      <a:srgbClr val="000000"/>
                    </a:solidFill>
                    <a:latin typeface="Arial" pitchFamily="34" charset="0"/>
                    <a:cs typeface="Arial" pitchFamily="34" charset="0"/>
                  </a:rPr>
                  <a:t> to appear as the next label value in a trace</a:t>
                </a:r>
              </a:p>
              <a:p>
                <a:pPr marL="450850" lvl="1" indent="-222250">
                  <a:buClr>
                    <a:schemeClr val="tx2"/>
                  </a:buClr>
                  <a:buFont typeface="Wingdings" panose="05000000000000000000" pitchFamily="2" charset="2"/>
                  <a:buChar char="§"/>
                </a:pPr>
                <a:r>
                  <a:rPr lang="en-US" sz="1200" dirty="0">
                    <a:solidFill>
                      <a:srgbClr val="000000"/>
                    </a:solidFill>
                    <a:latin typeface="Arial" pitchFamily="34" charset="0"/>
                    <a:cs typeface="Arial" pitchFamily="34" charset="0"/>
                  </a:rPr>
                  <a:t>The output layer has a </a:t>
                </a:r>
                <a:r>
                  <a:rPr lang="en-US" sz="1200" b="1" i="1" dirty="0" err="1">
                    <a:solidFill>
                      <a:srgbClr val="000000"/>
                    </a:solidFill>
                    <a:latin typeface="Arial" pitchFamily="34" charset="0"/>
                    <a:cs typeface="Arial" pitchFamily="34" charset="0"/>
                  </a:rPr>
                  <a:t>softmax</a:t>
                </a:r>
                <a:r>
                  <a:rPr lang="en-US" sz="1200" dirty="0">
                    <a:solidFill>
                      <a:srgbClr val="000000"/>
                    </a:solidFill>
                    <a:latin typeface="Arial" pitchFamily="34" charset="0"/>
                    <a:cs typeface="Arial" pitchFamily="34" charset="0"/>
                  </a:rPr>
                  <a:t> function </a:t>
                </a:r>
              </a:p>
              <a:p>
                <a:pPr marL="714375" lvl="2" indent="-263525">
                  <a:buClr>
                    <a:schemeClr val="tx2"/>
                  </a:buClr>
                  <a:buFont typeface="AppleSymbols" charset="0"/>
                  <a:buChar char="⎻"/>
                  <a:tabLst>
                    <a:tab pos="442913" algn="l"/>
                  </a:tabLst>
                </a:pPr>
                <a:r>
                  <a:rPr lang="en-US" sz="1100" dirty="0">
                    <a:latin typeface="Arial" charset="0"/>
                    <a:ea typeface="Arial" charset="0"/>
                    <a:cs typeface="Arial" charset="0"/>
                  </a:rPr>
                  <a:t>A generalization of the logistic function that “squashes” a </a:t>
                </a:r>
                <a:r>
                  <a:rPr lang="en-US" sz="1100" i="1" dirty="0">
                    <a:latin typeface="Arial" charset="0"/>
                    <a:ea typeface="Arial" charset="0"/>
                    <a:cs typeface="Arial" charset="0"/>
                  </a:rPr>
                  <a:t>K</a:t>
                </a:r>
                <a:r>
                  <a:rPr lang="en-US" sz="1100" dirty="0">
                    <a:latin typeface="Arial" charset="0"/>
                    <a:ea typeface="Arial" charset="0"/>
                    <a:cs typeface="Arial" charset="0"/>
                  </a:rPr>
                  <a:t>-dimensional vector </a:t>
                </a:r>
                <a:r>
                  <a:rPr lang="en-US" sz="1100" i="1" dirty="0">
                    <a:latin typeface="Arial" charset="0"/>
                    <a:ea typeface="Arial" charset="0"/>
                    <a:cs typeface="Arial" charset="0"/>
                  </a:rPr>
                  <a:t>z</a:t>
                </a:r>
                <a:r>
                  <a:rPr lang="en-US" sz="1100" dirty="0">
                    <a:latin typeface="Arial" charset="0"/>
                    <a:ea typeface="Arial" charset="0"/>
                    <a:cs typeface="Arial" charset="0"/>
                  </a:rPr>
                  <a:t> of arbitrary real values to a </a:t>
                </a:r>
                <a:r>
                  <a:rPr lang="en-US" sz="1100" i="1" dirty="0">
                    <a:latin typeface="Arial" charset="0"/>
                    <a:ea typeface="Arial" charset="0"/>
                    <a:cs typeface="Arial" charset="0"/>
                  </a:rPr>
                  <a:t>K</a:t>
                </a:r>
                <a:r>
                  <a:rPr lang="en-US" sz="1100" dirty="0">
                    <a:latin typeface="Arial" charset="0"/>
                    <a:ea typeface="Arial" charset="0"/>
                    <a:cs typeface="Arial" charset="0"/>
                  </a:rPr>
                  <a:t>-dimensional vector </a:t>
                </a:r>
                <a14:m>
                  <m:oMath xmlns:m="http://schemas.openxmlformats.org/officeDocument/2006/math">
                    <m:sSub>
                      <m:sSubPr>
                        <m:ctrlPr>
                          <a:rPr lang="en-US" sz="1100" i="1" dirty="0">
                            <a:solidFill>
                              <a:srgbClr val="000000"/>
                            </a:solidFill>
                            <a:latin typeface="Cambria Math" panose="02040503050406030204" pitchFamily="18" charset="0"/>
                            <a:cs typeface="Arial" pitchFamily="34" charset="0"/>
                          </a:rPr>
                        </m:ctrlPr>
                      </m:sSubPr>
                      <m:e>
                        <m:r>
                          <a:rPr lang="en-US" sz="1100" i="1" dirty="0">
                            <a:solidFill>
                              <a:srgbClr val="000000"/>
                            </a:solidFill>
                            <a:latin typeface="Cambria Math" charset="0"/>
                            <a:ea typeface="Cambria Math" charset="0"/>
                            <a:cs typeface="Cambria Math" charset="0"/>
                          </a:rPr>
                          <m:t>𝜎</m:t>
                        </m:r>
                        <m:r>
                          <a:rPr lang="en-US" sz="1100" i="1" dirty="0">
                            <a:solidFill>
                              <a:srgbClr val="000000"/>
                            </a:solidFill>
                            <a:latin typeface="Cambria Math" charset="0"/>
                            <a:ea typeface="Cambria Math" charset="0"/>
                            <a:cs typeface="Cambria Math" charset="0"/>
                          </a:rPr>
                          <m:t>(</m:t>
                        </m:r>
                        <m:r>
                          <a:rPr lang="en-US" sz="1100" i="1" dirty="0">
                            <a:solidFill>
                              <a:srgbClr val="000000"/>
                            </a:solidFill>
                            <a:latin typeface="Cambria Math" charset="0"/>
                            <a:ea typeface="Cambria Math" charset="0"/>
                            <a:cs typeface="Cambria Math" charset="0"/>
                          </a:rPr>
                          <m:t>𝑧</m:t>
                        </m:r>
                        <m:r>
                          <a:rPr lang="en-US" sz="1100" i="1" dirty="0">
                            <a:solidFill>
                              <a:srgbClr val="000000"/>
                            </a:solidFill>
                            <a:latin typeface="Cambria Math" charset="0"/>
                            <a:ea typeface="Cambria Math" charset="0"/>
                            <a:cs typeface="Cambria Math" charset="0"/>
                          </a:rPr>
                          <m:t>)</m:t>
                        </m:r>
                      </m:e>
                      <m:sub>
                        <m:r>
                          <a:rPr lang="en-US" sz="1100" i="1" dirty="0">
                            <a:solidFill>
                              <a:srgbClr val="000000"/>
                            </a:solidFill>
                            <a:latin typeface="Cambria Math" charset="0"/>
                            <a:cs typeface="Arial" pitchFamily="34" charset="0"/>
                          </a:rPr>
                          <m:t>𝑖</m:t>
                        </m:r>
                      </m:sub>
                    </m:sSub>
                  </m:oMath>
                </a14:m>
                <a:r>
                  <a:rPr lang="en-US" sz="1100" dirty="0">
                    <a:latin typeface="Arial" charset="0"/>
                    <a:ea typeface="Arial" charset="0"/>
                    <a:cs typeface="Arial" charset="0"/>
                  </a:rPr>
                  <a:t> of real values in the range [0, 1] that add up to 1</a:t>
                </a:r>
              </a:p>
              <a:p>
                <a:pPr marL="450850" lvl="1" indent="-222250">
                  <a:buClr>
                    <a:schemeClr val="tx2"/>
                  </a:buClr>
                  <a:buFont typeface="Wingdings" panose="05000000000000000000" pitchFamily="2" charset="2"/>
                  <a:buChar char="§"/>
                </a:pPr>
                <a:r>
                  <a:rPr lang="en-US" sz="1200" dirty="0">
                    <a:solidFill>
                      <a:srgbClr val="000000"/>
                    </a:solidFill>
                    <a:latin typeface="Arial" pitchFamily="34" charset="0"/>
                    <a:cs typeface="Arial" pitchFamily="34" charset="0"/>
                  </a:rPr>
                  <a:t>Distribute the probability over labels</a:t>
                </a:r>
                <a:endParaRPr lang="en-US" altLang="zh-CN" sz="1200" dirty="0">
                  <a:solidFill>
                    <a:srgbClr val="000000"/>
                  </a:solidFill>
                  <a:latin typeface="Arial" charset="0"/>
                  <a:ea typeface="Arial" charset="0"/>
                  <a:cs typeface="Arial" charset="0"/>
                </a:endParaRPr>
              </a:p>
              <a:p>
                <a:pPr marL="714375" lvl="2" indent="-263525">
                  <a:buClr>
                    <a:schemeClr val="tx2"/>
                  </a:buClr>
                  <a:buFont typeface="AppleSymbols" charset="0"/>
                  <a:buChar char="⎻"/>
                  <a:tabLst>
                    <a:tab pos="442913" algn="l"/>
                  </a:tabLst>
                </a:pPr>
                <a14:m>
                  <m:oMath xmlns:m="http://schemas.openxmlformats.org/officeDocument/2006/math">
                    <m:sSub>
                      <m:sSubPr>
                        <m:ctrlPr>
                          <a:rPr lang="en-US" sz="1100" i="1" dirty="0" smtClean="0">
                            <a:solidFill>
                              <a:srgbClr val="000000"/>
                            </a:solidFill>
                            <a:latin typeface="Cambria Math" panose="02040503050406030204" pitchFamily="18" charset="0"/>
                            <a:cs typeface="Arial" pitchFamily="34" charset="0"/>
                          </a:rPr>
                        </m:ctrlPr>
                      </m:sSubPr>
                      <m:e>
                        <m:r>
                          <a:rPr lang="en-US" sz="1100" i="1" dirty="0" smtClean="0">
                            <a:solidFill>
                              <a:srgbClr val="000000"/>
                            </a:solidFill>
                            <a:latin typeface="Cambria Math" charset="0"/>
                            <a:ea typeface="Cambria Math" charset="0"/>
                            <a:cs typeface="Cambria Math" charset="0"/>
                          </a:rPr>
                          <m:t>𝜎</m:t>
                        </m:r>
                        <m:r>
                          <a:rPr lang="en-US" sz="1100" b="0" i="1" dirty="0" smtClean="0">
                            <a:solidFill>
                              <a:srgbClr val="000000"/>
                            </a:solidFill>
                            <a:latin typeface="Cambria Math" charset="0"/>
                            <a:ea typeface="Cambria Math" charset="0"/>
                            <a:cs typeface="Cambria Math" charset="0"/>
                          </a:rPr>
                          <m:t>(</m:t>
                        </m:r>
                        <m:r>
                          <a:rPr lang="en-US" sz="1100" b="0" i="1" dirty="0" smtClean="0">
                            <a:solidFill>
                              <a:srgbClr val="000000"/>
                            </a:solidFill>
                            <a:latin typeface="Cambria Math" charset="0"/>
                            <a:ea typeface="Cambria Math" charset="0"/>
                            <a:cs typeface="Cambria Math" charset="0"/>
                          </a:rPr>
                          <m:t>𝑧</m:t>
                        </m:r>
                        <m:r>
                          <a:rPr lang="en-US" sz="1100" b="0" i="1" dirty="0" smtClean="0">
                            <a:solidFill>
                              <a:srgbClr val="000000"/>
                            </a:solidFill>
                            <a:latin typeface="Cambria Math" charset="0"/>
                            <a:ea typeface="Cambria Math" charset="0"/>
                            <a:cs typeface="Cambria Math" charset="0"/>
                          </a:rPr>
                          <m:t>)</m:t>
                        </m:r>
                      </m:e>
                      <m:sub>
                        <m:r>
                          <a:rPr lang="en-US" sz="1100" b="0" i="1" dirty="0" smtClean="0">
                            <a:solidFill>
                              <a:srgbClr val="000000"/>
                            </a:solidFill>
                            <a:latin typeface="Cambria Math" charset="0"/>
                            <a:cs typeface="Arial" pitchFamily="34" charset="0"/>
                          </a:rPr>
                          <m:t>𝑖</m:t>
                        </m:r>
                      </m:sub>
                    </m:sSub>
                    <m:r>
                      <a:rPr lang="en-US" sz="1100" b="0" i="1" dirty="0" smtClean="0">
                        <a:solidFill>
                          <a:srgbClr val="000000"/>
                        </a:solidFill>
                        <a:latin typeface="Cambria Math" charset="0"/>
                        <a:cs typeface="Arial" pitchFamily="34" charset="0"/>
                      </a:rPr>
                      <m:t>=</m:t>
                    </m:r>
                    <m:f>
                      <m:fPr>
                        <m:ctrlPr>
                          <a:rPr lang="mr-IN" sz="1100" b="0" i="1" dirty="0" smtClean="0">
                            <a:solidFill>
                              <a:srgbClr val="000000"/>
                            </a:solidFill>
                            <a:latin typeface="Cambria Math" panose="02040503050406030204" pitchFamily="18" charset="0"/>
                            <a:cs typeface="Arial" pitchFamily="34" charset="0"/>
                          </a:rPr>
                        </m:ctrlPr>
                      </m:fPr>
                      <m:num>
                        <m:sSup>
                          <m:sSupPr>
                            <m:ctrlPr>
                              <a:rPr lang="is-IS" sz="1100" i="1" dirty="0">
                                <a:solidFill>
                                  <a:srgbClr val="000000"/>
                                </a:solidFill>
                                <a:latin typeface="Cambria Math" panose="02040503050406030204" pitchFamily="18" charset="0"/>
                                <a:cs typeface="Arial" pitchFamily="34" charset="0"/>
                              </a:rPr>
                            </m:ctrlPr>
                          </m:sSupPr>
                          <m:e>
                            <m:r>
                              <a:rPr lang="en-US" sz="1100" i="1" dirty="0">
                                <a:solidFill>
                                  <a:srgbClr val="000000"/>
                                </a:solidFill>
                                <a:latin typeface="Cambria Math" charset="0"/>
                                <a:cs typeface="Arial" pitchFamily="34" charset="0"/>
                              </a:rPr>
                              <m:t>𝑒</m:t>
                            </m:r>
                          </m:e>
                          <m:sup>
                            <m:sSub>
                              <m:sSubPr>
                                <m:ctrlPr>
                                  <a:rPr lang="en-US" sz="1100" i="1" dirty="0">
                                    <a:solidFill>
                                      <a:srgbClr val="000000"/>
                                    </a:solidFill>
                                    <a:latin typeface="Cambria Math" panose="02040503050406030204" pitchFamily="18" charset="0"/>
                                    <a:cs typeface="Arial" pitchFamily="34" charset="0"/>
                                  </a:rPr>
                                </m:ctrlPr>
                              </m:sSubPr>
                              <m:e>
                                <m:r>
                                  <a:rPr lang="en-US" sz="1100" i="1" dirty="0">
                                    <a:solidFill>
                                      <a:srgbClr val="000000"/>
                                    </a:solidFill>
                                    <a:latin typeface="Cambria Math" charset="0"/>
                                    <a:cs typeface="Arial" pitchFamily="34" charset="0"/>
                                  </a:rPr>
                                  <m:t>𝑧</m:t>
                                </m:r>
                              </m:e>
                              <m:sub>
                                <m:r>
                                  <a:rPr lang="en-US" sz="1100" b="0" i="1" dirty="0" smtClean="0">
                                    <a:solidFill>
                                      <a:srgbClr val="000000"/>
                                    </a:solidFill>
                                    <a:latin typeface="Cambria Math" charset="0"/>
                                    <a:cs typeface="Arial" pitchFamily="34" charset="0"/>
                                  </a:rPr>
                                  <m:t>𝑖</m:t>
                                </m:r>
                              </m:sub>
                            </m:sSub>
                          </m:sup>
                        </m:sSup>
                      </m:num>
                      <m:den>
                        <m:nary>
                          <m:naryPr>
                            <m:chr m:val="∑"/>
                            <m:limLoc m:val="subSup"/>
                            <m:ctrlPr>
                              <a:rPr lang="is-IS" sz="1100" b="0" i="1" dirty="0" smtClean="0">
                                <a:solidFill>
                                  <a:srgbClr val="000000"/>
                                </a:solidFill>
                                <a:latin typeface="Cambria Math" panose="02040503050406030204" pitchFamily="18" charset="0"/>
                                <a:cs typeface="Arial" pitchFamily="34" charset="0"/>
                              </a:rPr>
                            </m:ctrlPr>
                          </m:naryPr>
                          <m:sub>
                            <m:r>
                              <m:rPr>
                                <m:brk m:alnAt="25"/>
                              </m:rPr>
                              <a:rPr lang="en-US" sz="1100" b="0" i="1" dirty="0" smtClean="0">
                                <a:solidFill>
                                  <a:srgbClr val="000000"/>
                                </a:solidFill>
                                <a:latin typeface="Cambria Math" charset="0"/>
                                <a:cs typeface="Arial" pitchFamily="34" charset="0"/>
                              </a:rPr>
                              <m:t>𝑗</m:t>
                            </m:r>
                            <m:r>
                              <a:rPr lang="en-US" sz="1100" b="0" i="1" dirty="0" smtClean="0">
                                <a:solidFill>
                                  <a:srgbClr val="000000"/>
                                </a:solidFill>
                                <a:latin typeface="Cambria Math" charset="0"/>
                                <a:cs typeface="Arial" pitchFamily="34" charset="0"/>
                              </a:rPr>
                              <m:t>=1</m:t>
                            </m:r>
                          </m:sub>
                          <m:sup>
                            <m:r>
                              <a:rPr lang="en-US" sz="1100" b="0" i="1" dirty="0" smtClean="0">
                                <a:solidFill>
                                  <a:srgbClr val="000000"/>
                                </a:solidFill>
                                <a:latin typeface="Cambria Math" charset="0"/>
                                <a:cs typeface="Arial" pitchFamily="34" charset="0"/>
                              </a:rPr>
                              <m:t>𝐾</m:t>
                            </m:r>
                          </m:sup>
                          <m:e>
                            <m:sSup>
                              <m:sSupPr>
                                <m:ctrlPr>
                                  <a:rPr lang="is-IS" sz="1100" b="0" i="1" dirty="0" smtClean="0">
                                    <a:solidFill>
                                      <a:srgbClr val="000000"/>
                                    </a:solidFill>
                                    <a:latin typeface="Cambria Math" panose="02040503050406030204" pitchFamily="18" charset="0"/>
                                    <a:cs typeface="Arial" pitchFamily="34" charset="0"/>
                                  </a:rPr>
                                </m:ctrlPr>
                              </m:sSupPr>
                              <m:e>
                                <m:r>
                                  <a:rPr lang="en-US" sz="1100" b="0" i="1" dirty="0" smtClean="0">
                                    <a:solidFill>
                                      <a:srgbClr val="000000"/>
                                    </a:solidFill>
                                    <a:latin typeface="Cambria Math" charset="0"/>
                                    <a:cs typeface="Arial" pitchFamily="34" charset="0"/>
                                  </a:rPr>
                                  <m:t>𝑒</m:t>
                                </m:r>
                              </m:e>
                              <m:sup>
                                <m:sSub>
                                  <m:sSubPr>
                                    <m:ctrlPr>
                                      <a:rPr lang="en-US" sz="1100" b="0" i="1" dirty="0" smtClean="0">
                                        <a:solidFill>
                                          <a:srgbClr val="000000"/>
                                        </a:solidFill>
                                        <a:latin typeface="Cambria Math" panose="02040503050406030204" pitchFamily="18" charset="0"/>
                                        <a:cs typeface="Arial" pitchFamily="34" charset="0"/>
                                      </a:rPr>
                                    </m:ctrlPr>
                                  </m:sSubPr>
                                  <m:e>
                                    <m:r>
                                      <a:rPr lang="en-US" sz="1100" b="0" i="1" dirty="0" smtClean="0">
                                        <a:solidFill>
                                          <a:srgbClr val="000000"/>
                                        </a:solidFill>
                                        <a:latin typeface="Cambria Math" charset="0"/>
                                        <a:cs typeface="Arial" pitchFamily="34" charset="0"/>
                                      </a:rPr>
                                      <m:t>𝑧</m:t>
                                    </m:r>
                                  </m:e>
                                  <m:sub>
                                    <m:r>
                                      <a:rPr lang="en-US" sz="1100" b="0" i="1" dirty="0" smtClean="0">
                                        <a:solidFill>
                                          <a:srgbClr val="000000"/>
                                        </a:solidFill>
                                        <a:latin typeface="Cambria Math" charset="0"/>
                                        <a:cs typeface="Arial" pitchFamily="34" charset="0"/>
                                      </a:rPr>
                                      <m:t>𝑗</m:t>
                                    </m:r>
                                  </m:sub>
                                </m:sSub>
                              </m:sup>
                            </m:sSup>
                          </m:e>
                        </m:nary>
                      </m:den>
                    </m:f>
                    <m:r>
                      <a:rPr lang="en-US" sz="1100" i="1" dirty="0" smtClean="0">
                        <a:solidFill>
                          <a:srgbClr val="000000"/>
                        </a:solidFill>
                        <a:latin typeface="Cambria Math" charset="0"/>
                        <a:cs typeface="Arial" pitchFamily="34" charset="0"/>
                      </a:rPr>
                      <m:t> </m:t>
                    </m:r>
                  </m:oMath>
                </a14:m>
                <a:endParaRPr lang="en-US" sz="1100" dirty="0">
                  <a:solidFill>
                    <a:srgbClr val="000000"/>
                  </a:solidFill>
                  <a:latin typeface="Arial" pitchFamily="34" charset="0"/>
                  <a:cs typeface="Arial" pitchFamily="34" charset="0"/>
                </a:endParaRPr>
              </a:p>
              <a:p>
                <a:pPr marL="450850" lvl="1" indent="-222250">
                  <a:buClr>
                    <a:schemeClr val="tx2"/>
                  </a:buClr>
                  <a:buFont typeface="Wingdings" panose="05000000000000000000" pitchFamily="2" charset="2"/>
                  <a:buChar char="§"/>
                </a:pPr>
                <a:r>
                  <a:rPr lang="en-US" sz="1200" dirty="0">
                    <a:solidFill>
                      <a:srgbClr val="000000"/>
                    </a:solidFill>
                    <a:latin typeface="Arial" pitchFamily="34" charset="0"/>
                    <a:cs typeface="Arial" pitchFamily="34" charset="0"/>
                  </a:rPr>
                  <a:t>Such that</a:t>
                </a:r>
              </a:p>
              <a:p>
                <a:pPr marL="714375" lvl="2" indent="-263525">
                  <a:buClr>
                    <a:schemeClr val="tx2"/>
                  </a:buClr>
                  <a:buFont typeface="AppleSymbols" charset="0"/>
                  <a:buChar char="⎻"/>
                  <a:tabLst>
                    <a:tab pos="442913" algn="l"/>
                  </a:tabLst>
                </a:pPr>
                <a14:m>
                  <m:oMath xmlns:m="http://schemas.openxmlformats.org/officeDocument/2006/math">
                    <m:nary>
                      <m:naryPr>
                        <m:chr m:val="∑"/>
                        <m:ctrlPr>
                          <a:rPr lang="is-IS" sz="1100" i="1" dirty="0" smtClean="0">
                            <a:solidFill>
                              <a:srgbClr val="000000"/>
                            </a:solidFill>
                            <a:latin typeface="Cambria Math" panose="02040503050406030204" pitchFamily="18" charset="0"/>
                            <a:cs typeface="Arial" pitchFamily="34" charset="0"/>
                          </a:rPr>
                        </m:ctrlPr>
                      </m:naryPr>
                      <m:sub>
                        <m:r>
                          <m:rPr>
                            <m:brk m:alnAt="23"/>
                          </m:rPr>
                          <a:rPr lang="en-US" sz="1100" b="0" i="1" dirty="0" smtClean="0">
                            <a:solidFill>
                              <a:srgbClr val="000000"/>
                            </a:solidFill>
                            <a:latin typeface="Cambria Math" charset="0"/>
                            <a:cs typeface="Arial" pitchFamily="34" charset="0"/>
                          </a:rPr>
                          <m:t>𝑖</m:t>
                        </m:r>
                      </m:sub>
                      <m:sup>
                        <m:sSub>
                          <m:sSubPr>
                            <m:ctrlPr>
                              <a:rPr lang="en-US" sz="1100" i="1" dirty="0" smtClean="0">
                                <a:solidFill>
                                  <a:srgbClr val="000000"/>
                                </a:solidFill>
                                <a:latin typeface="Cambria Math" panose="02040503050406030204" pitchFamily="18" charset="0"/>
                                <a:cs typeface="Arial" pitchFamily="34" charset="0"/>
                              </a:rPr>
                            </m:ctrlPr>
                          </m:sSubPr>
                          <m:e>
                            <m:r>
                              <a:rPr lang="en-US" sz="1100" b="0" i="1" dirty="0" smtClean="0">
                                <a:solidFill>
                                  <a:srgbClr val="000000"/>
                                </a:solidFill>
                                <a:latin typeface="Cambria Math" charset="0"/>
                                <a:cs typeface="Arial" pitchFamily="34" charset="0"/>
                              </a:rPr>
                              <m:t>𝑁</m:t>
                            </m:r>
                          </m:e>
                          <m:sub>
                            <m:r>
                              <a:rPr lang="en-US" sz="1100" b="0" i="1" dirty="0" smtClean="0">
                                <a:solidFill>
                                  <a:srgbClr val="000000"/>
                                </a:solidFill>
                                <a:latin typeface="Cambria Math" charset="0"/>
                                <a:cs typeface="Arial" pitchFamily="34" charset="0"/>
                              </a:rPr>
                              <m:t>𝑙</m:t>
                            </m:r>
                          </m:sub>
                        </m:sSub>
                      </m:sup>
                      <m:e>
                        <m:sSub>
                          <m:sSubPr>
                            <m:ctrlPr>
                              <a:rPr lang="en-US" sz="1100" i="1" dirty="0" smtClean="0">
                                <a:solidFill>
                                  <a:srgbClr val="000000"/>
                                </a:solidFill>
                                <a:latin typeface="Cambria Math" panose="02040503050406030204" pitchFamily="18" charset="0"/>
                                <a:cs typeface="Arial" pitchFamily="34" charset="0"/>
                              </a:rPr>
                            </m:ctrlPr>
                          </m:sSubPr>
                          <m:e>
                            <m:r>
                              <a:rPr lang="en-US" sz="1100" b="0" i="1" dirty="0" smtClean="0">
                                <a:solidFill>
                                  <a:srgbClr val="000000"/>
                                </a:solidFill>
                                <a:latin typeface="Cambria Math" charset="0"/>
                                <a:cs typeface="Arial" pitchFamily="34" charset="0"/>
                              </a:rPr>
                              <m:t>𝑝</m:t>
                            </m:r>
                          </m:e>
                          <m:sub>
                            <m:r>
                              <a:rPr lang="en-US" sz="1100" b="0" i="1" dirty="0" smtClean="0">
                                <a:solidFill>
                                  <a:srgbClr val="000000"/>
                                </a:solidFill>
                                <a:latin typeface="Cambria Math" charset="0"/>
                                <a:cs typeface="Arial" pitchFamily="34" charset="0"/>
                              </a:rPr>
                              <m:t>𝑖</m:t>
                            </m:r>
                          </m:sub>
                        </m:sSub>
                      </m:e>
                    </m:nary>
                    <m:r>
                      <a:rPr lang="en-US" sz="1100" b="0" i="1" dirty="0" smtClean="0">
                        <a:solidFill>
                          <a:srgbClr val="000000"/>
                        </a:solidFill>
                        <a:latin typeface="Cambria Math" charset="0"/>
                        <a:cs typeface="Arial" pitchFamily="34" charset="0"/>
                      </a:rPr>
                      <m:t>=1</m:t>
                    </m:r>
                    <m:r>
                      <a:rPr lang="en-US" sz="1100" i="1" dirty="0" smtClean="0">
                        <a:solidFill>
                          <a:srgbClr val="000000"/>
                        </a:solidFill>
                        <a:latin typeface="Cambria Math" charset="0"/>
                        <a:cs typeface="Arial" pitchFamily="34" charset="0"/>
                      </a:rPr>
                      <m:t> </m:t>
                    </m:r>
                  </m:oMath>
                </a14:m>
                <a:endParaRPr lang="en-US" sz="1100" dirty="0">
                  <a:solidFill>
                    <a:srgbClr val="000000"/>
                  </a:solidFill>
                  <a:latin typeface="Arial" pitchFamily="34" charset="0"/>
                  <a:cs typeface="Arial" pitchFamily="34" charset="0"/>
                </a:endParaRPr>
              </a:p>
              <a:p>
                <a:pPr marL="450850" lvl="1" indent="-222250">
                  <a:buClr>
                    <a:schemeClr val="tx2"/>
                  </a:buClr>
                  <a:buFont typeface="Wingdings" panose="05000000000000000000" pitchFamily="2" charset="2"/>
                  <a:buChar char="§"/>
                </a:pPr>
                <a:r>
                  <a:rPr lang="en-US" sz="1200" dirty="0">
                    <a:solidFill>
                      <a:srgbClr val="000000"/>
                    </a:solidFill>
                    <a:latin typeface="Arial" pitchFamily="34" charset="0"/>
                    <a:cs typeface="Arial" pitchFamily="34" charset="0"/>
                  </a:rPr>
                  <a:t>Classification</a:t>
                </a:r>
                <a:endParaRPr lang="en-US" altLang="zh-CN" sz="1200" dirty="0">
                  <a:solidFill>
                    <a:srgbClr val="000000"/>
                  </a:solidFill>
                  <a:latin typeface="Arial" charset="0"/>
                  <a:ea typeface="Arial" charset="0"/>
                  <a:cs typeface="Arial" charset="0"/>
                </a:endParaRPr>
              </a:p>
              <a:p>
                <a:pPr marL="714375" lvl="2" indent="-263525">
                  <a:buClr>
                    <a:schemeClr val="tx2"/>
                  </a:buClr>
                  <a:buFont typeface="AppleSymbols" charset="0"/>
                  <a:buChar char="⎻"/>
                  <a:tabLst>
                    <a:tab pos="442913" algn="l"/>
                  </a:tabLst>
                </a:pPr>
                <a:r>
                  <a:rPr lang="en-US" sz="1100" dirty="0">
                    <a:solidFill>
                      <a:srgbClr val="000000"/>
                    </a:solidFill>
                    <a:latin typeface="Arial" pitchFamily="34" charset="0"/>
                    <a:cs typeface="Arial" pitchFamily="34" charset="0"/>
                  </a:rPr>
                  <a:t>Accept </a:t>
                </a:r>
                <a:r>
                  <a:rPr lang="en-US" sz="1100" b="1" dirty="0">
                    <a:solidFill>
                      <a:srgbClr val="000000"/>
                    </a:solidFill>
                    <a:latin typeface="Arial" pitchFamily="34" charset="0"/>
                    <a:cs typeface="Arial" pitchFamily="34" charset="0"/>
                  </a:rPr>
                  <a:t>top-</a:t>
                </a:r>
                <a14:m>
                  <m:oMath xmlns:m="http://schemas.openxmlformats.org/officeDocument/2006/math">
                    <m:r>
                      <a:rPr lang="en-US" sz="1100" b="1" i="1" smtClean="0">
                        <a:solidFill>
                          <a:srgbClr val="000000"/>
                        </a:solidFill>
                        <a:latin typeface="Cambria Math" charset="0"/>
                        <a:cs typeface="Arial" pitchFamily="34" charset="0"/>
                      </a:rPr>
                      <m:t>𝒌</m:t>
                    </m:r>
                    <m:r>
                      <a:rPr lang="en-US" sz="1100" b="1" i="1">
                        <a:solidFill>
                          <a:srgbClr val="000000"/>
                        </a:solidFill>
                        <a:latin typeface="Cambria Math" charset="0"/>
                        <a:cs typeface="Arial" pitchFamily="34" charset="0"/>
                      </a:rPr>
                      <m:t> </m:t>
                    </m:r>
                  </m:oMath>
                </a14:m>
                <a:r>
                  <a:rPr lang="en-US" sz="1100" b="1" dirty="0">
                    <a:solidFill>
                      <a:srgbClr val="000000"/>
                    </a:solidFill>
                    <a:latin typeface="Arial" pitchFamily="34" charset="0"/>
                    <a:cs typeface="Arial" pitchFamily="34" charset="0"/>
                  </a:rPr>
                  <a:t>predicted labels </a:t>
                </a:r>
                <a:r>
                  <a:rPr lang="en-US" sz="1100" dirty="0">
                    <a:solidFill>
                      <a:srgbClr val="000000"/>
                    </a:solidFill>
                    <a:latin typeface="Arial" pitchFamily="34" charset="0"/>
                    <a:cs typeface="Arial" pitchFamily="34" charset="0"/>
                  </a:rPr>
                  <a:t>as behaviorally </a:t>
                </a:r>
                <a:r>
                  <a:rPr lang="en-US" sz="1100" b="1" dirty="0">
                    <a:solidFill>
                      <a:srgbClr val="000000"/>
                    </a:solidFill>
                    <a:latin typeface="Arial" pitchFamily="34" charset="0"/>
                    <a:cs typeface="Arial" pitchFamily="34" charset="0"/>
                  </a:rPr>
                  <a:t>correct</a:t>
                </a:r>
              </a:p>
              <a:p>
                <a:pPr marL="714375" lvl="2" indent="-263525">
                  <a:buClr>
                    <a:schemeClr val="tx2"/>
                  </a:buClr>
                  <a:buFont typeface="AppleSymbols" charset="0"/>
                  <a:buChar char="⎻"/>
                  <a:tabLst>
                    <a:tab pos="442913" algn="l"/>
                  </a:tabLst>
                </a:pPr>
                <a:r>
                  <a:rPr lang="en-US" sz="1100" dirty="0">
                    <a:solidFill>
                      <a:srgbClr val="000000"/>
                    </a:solidFill>
                    <a:latin typeface="Arial" pitchFamily="34" charset="0"/>
                    <a:cs typeface="Arial" pitchFamily="34" charset="0"/>
                  </a:rPr>
                  <a:t>Otherwise, report an anomaly along with the events which contributed to the decision</a:t>
                </a:r>
              </a:p>
            </p:txBody>
          </p:sp>
        </mc:Choice>
        <mc:Fallback xmlns="">
          <p:sp>
            <p:nvSpPr>
              <p:cNvPr id="19460" name="Rectangle 106"/>
              <p:cNvSpPr>
                <a:spLocks noRot="1" noChangeAspect="1" noMove="1" noResize="1" noEditPoints="1" noAdjustHandles="1" noChangeArrowheads="1" noChangeShapeType="1" noTextEdit="1"/>
              </p:cNvSpPr>
              <p:nvPr/>
            </p:nvSpPr>
            <p:spPr bwMode="auto">
              <a:xfrm>
                <a:off x="166987" y="711699"/>
                <a:ext cx="4453549" cy="3978883"/>
              </a:xfrm>
              <a:prstGeom prst="rect">
                <a:avLst/>
              </a:prstGeom>
              <a:blipFill rotWithShape="0">
                <a:blip r:embed="rId3"/>
                <a:stretch>
                  <a:fillRect t="-613" r="-821"/>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12" name="Title 11"/>
          <p:cNvSpPr>
            <a:spLocks noGrp="1"/>
          </p:cNvSpPr>
          <p:nvPr>
            <p:ph type="title"/>
          </p:nvPr>
        </p:nvSpPr>
        <p:spPr/>
        <p:txBody>
          <a:bodyPr/>
          <a:lstStyle/>
          <a:p>
            <a:r>
              <a:rPr lang="en-US" sz="1400" dirty="0">
                <a:solidFill>
                  <a:schemeClr val="tx2"/>
                </a:solidFill>
                <a:latin typeface="Arial" panose="020B0604020202020204" pitchFamily="34" charset="0"/>
                <a:cs typeface="Arial" panose="020B0604020202020204" pitchFamily="34" charset="0"/>
              </a:rPr>
              <a:t>Distributed Trace Analysis</a:t>
            </a:r>
            <a:br>
              <a:rPr lang="en-US" sz="1400" dirty="0">
                <a:solidFill>
                  <a:schemeClr val="tx2"/>
                </a:solidFill>
                <a:latin typeface="Arial" panose="020B0604020202020204" pitchFamily="34" charset="0"/>
                <a:cs typeface="Arial" panose="020B0604020202020204" pitchFamily="34" charset="0"/>
              </a:rPr>
            </a:br>
            <a:r>
              <a:rPr lang="en-US" sz="1400" b="0" dirty="0">
                <a:latin typeface="Arial" panose="020B0604020202020204" pitchFamily="34" charset="0"/>
                <a:cs typeface="Arial" panose="020B0604020202020204" pitchFamily="34" charset="0"/>
              </a:rPr>
              <a:t>Single-Modality LSTM (2) </a:t>
            </a:r>
            <a:endParaRPr lang="en-US" sz="1400" dirty="0"/>
          </a:p>
        </p:txBody>
      </p:sp>
      <p:pic>
        <p:nvPicPr>
          <p:cNvPr id="7" name="Picture 6"/>
          <p:cNvPicPr>
            <a:picLocks noChangeAspect="1"/>
          </p:cNvPicPr>
          <p:nvPr/>
        </p:nvPicPr>
        <p:blipFill>
          <a:blip r:embed="rId4"/>
          <a:stretch>
            <a:fillRect/>
          </a:stretch>
        </p:blipFill>
        <p:spPr>
          <a:xfrm>
            <a:off x="4877230" y="872456"/>
            <a:ext cx="3747532" cy="3448924"/>
          </a:xfrm>
          <a:prstGeom prst="rect">
            <a:avLst/>
          </a:prstGeom>
        </p:spPr>
      </p:pic>
      <p:sp>
        <p:nvSpPr>
          <p:cNvPr id="8" name="Rectangle 7"/>
          <p:cNvSpPr/>
          <p:nvPr/>
        </p:nvSpPr>
        <p:spPr>
          <a:xfrm>
            <a:off x="4949505" y="1291905"/>
            <a:ext cx="3590488" cy="233213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Rectangle 12"/>
              <p:cNvSpPr/>
              <p:nvPr/>
            </p:nvSpPr>
            <p:spPr>
              <a:xfrm>
                <a:off x="5563120" y="4205964"/>
                <a:ext cx="2279983" cy="230832"/>
              </a:xfrm>
              <a:prstGeom prst="rect">
                <a:avLst/>
              </a:prstGeom>
            </p:spPr>
            <p:txBody>
              <a:bodyPr wrap="none">
                <a:spAutoFit/>
              </a:bodyPr>
              <a:lstStyle/>
              <a:p>
                <a:pPr indent="-463550">
                  <a:buClr>
                    <a:schemeClr val="tx2"/>
                  </a:buClr>
                  <a:tabLst>
                    <a:tab pos="442913" algn="l"/>
                  </a:tabLst>
                </a:pPr>
                <a:r>
                  <a:rPr lang="en-US" sz="900" dirty="0">
                    <a:solidFill>
                      <a:schemeClr val="tx2"/>
                    </a:solidFill>
                    <a:latin typeface="Arial" pitchFamily="34" charset="0"/>
                    <a:cs typeface="Arial" pitchFamily="34" charset="0"/>
                  </a:rPr>
                  <a:t>SAD = Structural Anomaly Detection (</a:t>
                </a:r>
                <a14:m>
                  <m:oMath xmlns:m="http://schemas.openxmlformats.org/officeDocument/2006/math">
                    <m:sSub>
                      <m:sSubPr>
                        <m:ctrlPr>
                          <a:rPr lang="en-US" altLang="zh-CN" sz="900" i="1">
                            <a:solidFill>
                              <a:schemeClr val="tx2"/>
                            </a:solidFill>
                            <a:latin typeface="Cambria Math" panose="02040503050406030204" pitchFamily="18" charset="0"/>
                            <a:ea typeface="Arial" charset="0"/>
                            <a:cs typeface="Arial" charset="0"/>
                          </a:rPr>
                        </m:ctrlPr>
                      </m:sSubPr>
                      <m:e>
                        <m:r>
                          <a:rPr lang="en-US" altLang="zh-CN" sz="900" i="1">
                            <a:solidFill>
                              <a:schemeClr val="tx2"/>
                            </a:solidFill>
                            <a:latin typeface="Cambria Math" charset="0"/>
                            <a:ea typeface="Arial" charset="0"/>
                            <a:cs typeface="Arial" charset="0"/>
                          </a:rPr>
                          <m:t>𝐷</m:t>
                        </m:r>
                      </m:e>
                      <m:sub>
                        <m:r>
                          <a:rPr lang="en-US" altLang="zh-CN" sz="900" i="1">
                            <a:solidFill>
                              <a:schemeClr val="tx2"/>
                            </a:solidFill>
                            <a:latin typeface="Cambria Math" charset="0"/>
                            <a:ea typeface="Arial" charset="0"/>
                            <a:cs typeface="Arial" charset="0"/>
                          </a:rPr>
                          <m:t>1</m:t>
                        </m:r>
                      </m:sub>
                    </m:sSub>
                  </m:oMath>
                </a14:m>
                <a:r>
                  <a:rPr lang="en-US" sz="900" dirty="0">
                    <a:solidFill>
                      <a:schemeClr val="tx2"/>
                    </a:solidFill>
                    <a:latin typeface="Arial" pitchFamily="34" charset="0"/>
                    <a:cs typeface="Arial" pitchFamily="34" charset="0"/>
                  </a:rPr>
                  <a:t>)</a:t>
                </a:r>
              </a:p>
            </p:txBody>
          </p:sp>
        </mc:Choice>
        <mc:Fallback xmlns="">
          <p:sp>
            <p:nvSpPr>
              <p:cNvPr id="13" name="Rectangle 12"/>
              <p:cNvSpPr>
                <a:spLocks noRot="1" noChangeAspect="1" noMove="1" noResize="1" noEditPoints="1" noAdjustHandles="1" noChangeArrowheads="1" noChangeShapeType="1" noTextEdit="1"/>
              </p:cNvSpPr>
              <p:nvPr/>
            </p:nvSpPr>
            <p:spPr>
              <a:xfrm>
                <a:off x="5563120" y="4205964"/>
                <a:ext cx="2279983" cy="230832"/>
              </a:xfrm>
              <a:prstGeom prst="rect">
                <a:avLst/>
              </a:prstGeom>
              <a:blipFill rotWithShape="0">
                <a:blip r:embed="rId5"/>
                <a:stretch>
                  <a:fillRect b="-7895"/>
                </a:stretch>
              </a:blipFill>
            </p:spPr>
            <p:txBody>
              <a:bodyPr/>
              <a:lstStyle/>
              <a:p>
                <a:r>
                  <a:rPr lang="en-US">
                    <a:noFill/>
                  </a:rPr>
                  <a:t> </a:t>
                </a:r>
              </a:p>
            </p:txBody>
          </p:sp>
        </mc:Fallback>
      </mc:AlternateContent>
    </p:spTree>
    <p:extLst>
      <p:ext uri="{BB962C8B-B14F-4D97-AF65-F5344CB8AC3E}">
        <p14:creationId xmlns:p14="http://schemas.microsoft.com/office/powerpoint/2010/main" val="89565336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4877230" y="872456"/>
            <a:ext cx="3747532" cy="3448924"/>
          </a:xfrm>
          <a:prstGeom prst="rect">
            <a:avLst/>
          </a:prstGeom>
        </p:spPr>
      </p:pic>
      <mc:AlternateContent xmlns:mc="http://schemas.openxmlformats.org/markup-compatibility/2006" xmlns:a14="http://schemas.microsoft.com/office/drawing/2010/main">
        <mc:Choice Requires="a14">
          <p:sp>
            <p:nvSpPr>
              <p:cNvPr id="19460" name="Rectangle 106"/>
              <p:cNvSpPr>
                <a:spLocks noChangeArrowheads="1"/>
              </p:cNvSpPr>
              <p:nvPr/>
            </p:nvSpPr>
            <p:spPr bwMode="auto">
              <a:xfrm>
                <a:off x="166987" y="711700"/>
                <a:ext cx="4674979" cy="3986135"/>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lIns="68563" tIns="34281" rIns="68563" bIns="34281"/>
              <a:lstStyle/>
              <a:p>
                <a:pPr marL="450850" lvl="1" indent="-222250">
                  <a:buClr>
                    <a:schemeClr val="tx2"/>
                  </a:buClr>
                  <a:buFont typeface="Wingdings" panose="05000000000000000000" pitchFamily="2" charset="2"/>
                  <a:buChar char="§"/>
                </a:pPr>
                <a:r>
                  <a:rPr lang="en-US" sz="1200" dirty="0">
                    <a:solidFill>
                      <a:srgbClr val="000000"/>
                    </a:solidFill>
                    <a:latin typeface="Arial" pitchFamily="34" charset="0"/>
                    <a:cs typeface="Arial" pitchFamily="34" charset="0"/>
                  </a:rPr>
                  <a:t>We model response time anomaly detection in traces as a </a:t>
                </a:r>
                <a:r>
                  <a:rPr lang="en-US" sz="1200" dirty="0">
                    <a:solidFill>
                      <a:schemeClr val="tx2"/>
                    </a:solidFill>
                    <a:latin typeface="Arial" pitchFamily="34" charset="0"/>
                    <a:cs typeface="Arial" pitchFamily="34" charset="0"/>
                  </a:rPr>
                  <a:t>regression task</a:t>
                </a:r>
              </a:p>
              <a:p>
                <a:pPr marL="714375" lvl="2" indent="-263525">
                  <a:buClr>
                    <a:schemeClr val="tx2"/>
                  </a:buClr>
                  <a:buFont typeface="AppleSymbols" charset="0"/>
                  <a:buChar char="⎻"/>
                  <a:tabLst>
                    <a:tab pos="442913" algn="l"/>
                  </a:tabLst>
                </a:pPr>
                <a:r>
                  <a:rPr lang="en-US" sz="1100" dirty="0">
                    <a:latin typeface="Arial" charset="0"/>
                    <a:ea typeface="Arial" charset="0"/>
                    <a:cs typeface="Arial" charset="0"/>
                  </a:rPr>
                  <a:t>E.g., predict the duration of a span</a:t>
                </a:r>
              </a:p>
              <a:p>
                <a:pPr marL="450850" lvl="1" indent="-222250">
                  <a:buClr>
                    <a:schemeClr val="tx2"/>
                  </a:buClr>
                  <a:buFont typeface="Wingdings" panose="05000000000000000000" pitchFamily="2" charset="2"/>
                  <a:buChar char="§"/>
                </a:pPr>
                <a:r>
                  <a:rPr lang="en-US" sz="1200" dirty="0">
                    <a:solidFill>
                      <a:srgbClr val="000000"/>
                    </a:solidFill>
                    <a:latin typeface="Arial" pitchFamily="34" charset="0"/>
                    <a:cs typeface="Arial" pitchFamily="34" charset="0"/>
                  </a:rPr>
                  <a:t>LSTM network architecture</a:t>
                </a:r>
                <a:endParaRPr lang="en-US" altLang="zh-CN" sz="1200" dirty="0">
                  <a:latin typeface="Arial" charset="0"/>
                  <a:ea typeface="Arial" charset="0"/>
                  <a:cs typeface="Arial" charset="0"/>
                </a:endParaRPr>
              </a:p>
              <a:p>
                <a:pPr marL="714375" lvl="2" indent="-263525">
                  <a:buClr>
                    <a:schemeClr val="tx2"/>
                  </a:buClr>
                  <a:buFont typeface="AppleSymbols" charset="0"/>
                  <a:buChar char="⎻"/>
                  <a:tabLst>
                    <a:tab pos="442913" algn="l"/>
                  </a:tabLst>
                </a:pPr>
                <a:r>
                  <a:rPr lang="en-US" sz="1100" dirty="0">
                    <a:solidFill>
                      <a:srgbClr val="000000"/>
                    </a:solidFill>
                    <a:latin typeface="Arial" pitchFamily="34" charset="0"/>
                    <a:cs typeface="Arial" pitchFamily="34" charset="0"/>
                  </a:rPr>
                  <a:t>RTAD = Response Time Anomaly Detection (</a:t>
                </a:r>
                <a14:m>
                  <m:oMath xmlns:m="http://schemas.openxmlformats.org/officeDocument/2006/math">
                    <m:sSub>
                      <m:sSubPr>
                        <m:ctrlPr>
                          <a:rPr lang="en-US" altLang="zh-CN" sz="1100" i="1">
                            <a:latin typeface="Cambria Math" panose="02040503050406030204" pitchFamily="18" charset="0"/>
                            <a:ea typeface="Arial" charset="0"/>
                            <a:cs typeface="Arial" charset="0"/>
                          </a:rPr>
                        </m:ctrlPr>
                      </m:sSubPr>
                      <m:e>
                        <m:r>
                          <a:rPr lang="en-US" altLang="zh-CN" sz="1100" i="1">
                            <a:latin typeface="Cambria Math" charset="0"/>
                            <a:ea typeface="Arial" charset="0"/>
                            <a:cs typeface="Arial" charset="0"/>
                          </a:rPr>
                          <m:t>𝐷</m:t>
                        </m:r>
                      </m:e>
                      <m:sub>
                        <m:r>
                          <a:rPr lang="en-US" altLang="zh-CN" sz="1100" i="1">
                            <a:latin typeface="Cambria Math" charset="0"/>
                            <a:ea typeface="Arial" charset="0"/>
                            <a:cs typeface="Arial" charset="0"/>
                          </a:rPr>
                          <m:t>2</m:t>
                        </m:r>
                      </m:sub>
                    </m:sSub>
                  </m:oMath>
                </a14:m>
                <a:r>
                  <a:rPr lang="en-US" sz="1100" dirty="0">
                    <a:solidFill>
                      <a:srgbClr val="000000"/>
                    </a:solidFill>
                    <a:latin typeface="Arial" pitchFamily="34" charset="0"/>
                    <a:cs typeface="Arial" pitchFamily="34" charset="0"/>
                  </a:rPr>
                  <a:t>)</a:t>
                </a:r>
              </a:p>
              <a:p>
                <a:pPr marL="714375" lvl="2" indent="-263525">
                  <a:buClr>
                    <a:schemeClr val="tx2"/>
                  </a:buClr>
                  <a:buFont typeface="AppleSymbols" charset="0"/>
                  <a:buChar char="⎻"/>
                  <a:tabLst>
                    <a:tab pos="442913" algn="l"/>
                  </a:tabLst>
                </a:pPr>
                <a:r>
                  <a:rPr lang="en-US" sz="1100" dirty="0">
                    <a:solidFill>
                      <a:srgbClr val="000000"/>
                    </a:solidFill>
                    <a:latin typeface="Arial" pitchFamily="34" charset="0"/>
                    <a:cs typeface="Arial" pitchFamily="34" charset="0"/>
                  </a:rPr>
                  <a:t>Linear (i.e. identity) activation function</a:t>
                </a:r>
              </a:p>
              <a:p>
                <a:pPr marL="450850" lvl="1" indent="-222250">
                  <a:buClr>
                    <a:schemeClr val="tx2"/>
                  </a:buClr>
                  <a:buFont typeface="Wingdings" panose="05000000000000000000" pitchFamily="2" charset="2"/>
                  <a:buChar char="§"/>
                </a:pPr>
                <a:r>
                  <a:rPr lang="en-US" altLang="zh-CN" sz="1200" dirty="0">
                    <a:solidFill>
                      <a:srgbClr val="000000"/>
                    </a:solidFill>
                    <a:latin typeface="Arial" charset="0"/>
                    <a:ea typeface="Arial" charset="0"/>
                    <a:cs typeface="Arial" charset="0"/>
                  </a:rPr>
                  <a:t>Approach</a:t>
                </a:r>
              </a:p>
              <a:p>
                <a:pPr marL="714375" lvl="2" indent="-263525">
                  <a:buClr>
                    <a:schemeClr val="tx2"/>
                  </a:buClr>
                  <a:buFont typeface="AppleSymbols" charset="0"/>
                  <a:buChar char="⎻"/>
                  <a:tabLst>
                    <a:tab pos="442913" algn="l"/>
                  </a:tabLst>
                </a:pPr>
                <a:r>
                  <a:rPr lang="en-US" altLang="zh-CN" sz="1100" dirty="0">
                    <a:latin typeface="Arial" charset="0"/>
                    <a:ea typeface="Arial" charset="0"/>
                    <a:cs typeface="Arial" charset="0"/>
                  </a:rPr>
                  <a:t>A each </a:t>
                </a:r>
                <a:r>
                  <a:rPr lang="en-US" altLang="zh-CN" sz="1100" dirty="0" err="1">
                    <a:latin typeface="Arial" charset="0"/>
                    <a:ea typeface="Arial" charset="0"/>
                    <a:cs typeface="Arial" charset="0"/>
                  </a:rPr>
                  <a:t>timestep</a:t>
                </a:r>
                <a:r>
                  <a:rPr lang="en-US" altLang="zh-CN" sz="1100" dirty="0">
                    <a:latin typeface="Arial" charset="0"/>
                    <a:ea typeface="Arial" charset="0"/>
                    <a:cs typeface="Arial" charset="0"/>
                  </a:rPr>
                  <a:t> </a:t>
                </a:r>
                <a14:m>
                  <m:oMath xmlns:m="http://schemas.openxmlformats.org/officeDocument/2006/math">
                    <m:r>
                      <a:rPr lang="en-US" sz="1100" b="0" i="1" smtClean="0">
                        <a:solidFill>
                          <a:srgbClr val="000000"/>
                        </a:solidFill>
                        <a:latin typeface="Cambria Math" charset="0"/>
                        <a:cs typeface="Arial" pitchFamily="34" charset="0"/>
                      </a:rPr>
                      <m:t>𝑡𝑖𝑚𝑒</m:t>
                    </m:r>
                    <m:r>
                      <a:rPr lang="en-US" sz="1100" b="0" i="1" smtClean="0">
                        <a:solidFill>
                          <a:srgbClr val="000000"/>
                        </a:solidFill>
                        <a:latin typeface="Cambria Math" charset="0"/>
                        <a:cs typeface="Arial" pitchFamily="34" charset="0"/>
                      </a:rPr>
                      <m:t>=</m:t>
                    </m:r>
                    <m:r>
                      <a:rPr lang="en-US" sz="1100" b="0" i="1" smtClean="0">
                        <a:solidFill>
                          <a:srgbClr val="000000"/>
                        </a:solidFill>
                        <a:latin typeface="Cambria Math" charset="0"/>
                        <a:cs typeface="Arial" pitchFamily="34" charset="0"/>
                      </a:rPr>
                      <m:t>𝑖</m:t>
                    </m:r>
                  </m:oMath>
                </a14:m>
                <a:r>
                  <a:rPr lang="en-US" altLang="zh-CN" sz="1100" dirty="0">
                    <a:latin typeface="Arial" charset="0"/>
                    <a:ea typeface="Arial" charset="0"/>
                    <a:cs typeface="Arial" charset="0"/>
                  </a:rPr>
                  <a:t> with </a:t>
                </a:r>
                <a14:m>
                  <m:oMath xmlns:m="http://schemas.openxmlformats.org/officeDocument/2006/math">
                    <m:d>
                      <m:dPr>
                        <m:begChr m:val="{"/>
                        <m:endChr m:val="}"/>
                        <m:ctrlPr>
                          <a:rPr lang="en-US" sz="1100" i="1">
                            <a:solidFill>
                              <a:srgbClr val="000000"/>
                            </a:solidFill>
                            <a:latin typeface="Cambria Math" panose="02040503050406030204" pitchFamily="18" charset="0"/>
                            <a:cs typeface="Arial" pitchFamily="34" charset="0"/>
                          </a:rPr>
                        </m:ctrlPr>
                      </m:dPr>
                      <m:e>
                        <m:sSub>
                          <m:sSubPr>
                            <m:ctrlPr>
                              <a:rPr lang="en-US" sz="1100" i="1" smtClean="0">
                                <a:solidFill>
                                  <a:srgbClr val="000000"/>
                                </a:solidFill>
                                <a:latin typeface="Cambria Math" panose="02040503050406030204" pitchFamily="18" charset="0"/>
                                <a:cs typeface="Arial" pitchFamily="34" charset="0"/>
                              </a:rPr>
                            </m:ctrlPr>
                          </m:sSubPr>
                          <m:e>
                            <m:r>
                              <a:rPr lang="en-US" sz="1100" b="0" i="1" smtClean="0">
                                <a:solidFill>
                                  <a:srgbClr val="000000"/>
                                </a:solidFill>
                                <a:latin typeface="Cambria Math" charset="0"/>
                                <a:cs typeface="Arial" pitchFamily="34" charset="0"/>
                              </a:rPr>
                              <m:t>𝑟𝑡</m:t>
                            </m:r>
                          </m:e>
                          <m:sub>
                            <m:r>
                              <a:rPr lang="en-US" sz="1100" i="1">
                                <a:solidFill>
                                  <a:srgbClr val="000000"/>
                                </a:solidFill>
                                <a:latin typeface="Cambria Math" charset="0"/>
                                <a:cs typeface="Arial" pitchFamily="34" charset="0"/>
                              </a:rPr>
                              <m:t>0</m:t>
                            </m:r>
                          </m:sub>
                        </m:sSub>
                        <m:r>
                          <a:rPr lang="en-US" sz="1100" i="1">
                            <a:solidFill>
                              <a:srgbClr val="000000"/>
                            </a:solidFill>
                            <a:latin typeface="Cambria Math" charset="0"/>
                            <a:cs typeface="Arial" pitchFamily="34" charset="0"/>
                          </a:rPr>
                          <m:t>,</m:t>
                        </m:r>
                        <m:sSub>
                          <m:sSubPr>
                            <m:ctrlPr>
                              <a:rPr lang="en-US" sz="1100" i="1">
                                <a:solidFill>
                                  <a:srgbClr val="000000"/>
                                </a:solidFill>
                                <a:latin typeface="Cambria Math" panose="02040503050406030204" pitchFamily="18" charset="0"/>
                                <a:cs typeface="Arial" pitchFamily="34" charset="0"/>
                              </a:rPr>
                            </m:ctrlPr>
                          </m:sSubPr>
                          <m:e>
                            <m:r>
                              <a:rPr lang="en-US" sz="1100" i="1">
                                <a:solidFill>
                                  <a:srgbClr val="000000"/>
                                </a:solidFill>
                                <a:latin typeface="Cambria Math" charset="0"/>
                                <a:cs typeface="Arial" pitchFamily="34" charset="0"/>
                              </a:rPr>
                              <m:t>𝑟𝑡</m:t>
                            </m:r>
                          </m:e>
                          <m:sub>
                            <m:r>
                              <a:rPr lang="en-US" sz="1100" i="1">
                                <a:solidFill>
                                  <a:srgbClr val="000000"/>
                                </a:solidFill>
                                <a:latin typeface="Cambria Math" charset="0"/>
                                <a:cs typeface="Arial" pitchFamily="34" charset="0"/>
                              </a:rPr>
                              <m:t>1</m:t>
                            </m:r>
                          </m:sub>
                        </m:sSub>
                        <m:r>
                          <a:rPr lang="en-US" sz="1100" i="1">
                            <a:solidFill>
                              <a:srgbClr val="000000"/>
                            </a:solidFill>
                            <a:latin typeface="Cambria Math" charset="0"/>
                            <a:cs typeface="Arial" pitchFamily="34" charset="0"/>
                          </a:rPr>
                          <m:t>, …</m:t>
                        </m:r>
                        <m:r>
                          <a:rPr lang="en-US" sz="1100" b="0" i="1" smtClean="0">
                            <a:solidFill>
                              <a:srgbClr val="000000"/>
                            </a:solidFill>
                            <a:latin typeface="Cambria Math" charset="0"/>
                            <a:cs typeface="Arial" pitchFamily="34" charset="0"/>
                          </a:rPr>
                          <m:t>,</m:t>
                        </m:r>
                        <m:sSub>
                          <m:sSubPr>
                            <m:ctrlPr>
                              <a:rPr lang="en-US" sz="1100" i="1">
                                <a:solidFill>
                                  <a:srgbClr val="000000"/>
                                </a:solidFill>
                                <a:latin typeface="Cambria Math" panose="02040503050406030204" pitchFamily="18" charset="0"/>
                                <a:cs typeface="Arial" pitchFamily="34" charset="0"/>
                              </a:rPr>
                            </m:ctrlPr>
                          </m:sSubPr>
                          <m:e>
                            <m:r>
                              <a:rPr lang="en-US" sz="1100" i="1">
                                <a:solidFill>
                                  <a:srgbClr val="000000"/>
                                </a:solidFill>
                                <a:latin typeface="Cambria Math" charset="0"/>
                                <a:cs typeface="Arial" pitchFamily="34" charset="0"/>
                              </a:rPr>
                              <m:t>𝑟𝑡</m:t>
                            </m:r>
                          </m:e>
                          <m:sub>
                            <m:r>
                              <a:rPr lang="en-US" sz="1100" b="0" i="1" smtClean="0">
                                <a:solidFill>
                                  <a:srgbClr val="000000"/>
                                </a:solidFill>
                                <a:latin typeface="Cambria Math" charset="0"/>
                                <a:cs typeface="Arial" pitchFamily="34" charset="0"/>
                              </a:rPr>
                              <m:t>𝑖</m:t>
                            </m:r>
                            <m:r>
                              <a:rPr lang="en-US" sz="1100" b="0" i="1" smtClean="0">
                                <a:solidFill>
                                  <a:srgbClr val="000000"/>
                                </a:solidFill>
                                <a:latin typeface="Cambria Math" charset="0"/>
                                <a:cs typeface="Arial" pitchFamily="34" charset="0"/>
                              </a:rPr>
                              <m:t>−1</m:t>
                            </m:r>
                          </m:sub>
                        </m:sSub>
                      </m:e>
                    </m:d>
                  </m:oMath>
                </a14:m>
                <a:endParaRPr lang="en-US" altLang="zh-CN" sz="1100" dirty="0">
                  <a:latin typeface="Arial" charset="0"/>
                  <a:ea typeface="Arial" charset="0"/>
                  <a:cs typeface="Arial" charset="0"/>
                </a:endParaRPr>
              </a:p>
              <a:p>
                <a:pPr marL="714375" lvl="2" indent="-263525">
                  <a:buClr>
                    <a:schemeClr val="tx2"/>
                  </a:buClr>
                  <a:buFont typeface="AppleSymbols" charset="0"/>
                  <a:buChar char="⎻"/>
                  <a:tabLst>
                    <a:tab pos="442913" algn="l"/>
                  </a:tabLst>
                </a:pPr>
                <a:r>
                  <a:rPr lang="en-US" altLang="zh-CN" sz="1100" dirty="0">
                    <a:latin typeface="Arial" charset="0"/>
                    <a:ea typeface="Arial" charset="0"/>
                    <a:cs typeface="Arial" charset="0"/>
                  </a:rPr>
                  <a:t>Predict the response time </a:t>
                </a:r>
                <a14:m>
                  <m:oMath xmlns:m="http://schemas.openxmlformats.org/officeDocument/2006/math">
                    <m:sSub>
                      <m:sSubPr>
                        <m:ctrlPr>
                          <a:rPr lang="en-US" sz="1100" i="1">
                            <a:solidFill>
                              <a:srgbClr val="000000"/>
                            </a:solidFill>
                            <a:latin typeface="Cambria Math" panose="02040503050406030204" pitchFamily="18" charset="0"/>
                            <a:cs typeface="Arial" pitchFamily="34" charset="0"/>
                          </a:rPr>
                        </m:ctrlPr>
                      </m:sSubPr>
                      <m:e>
                        <m:r>
                          <a:rPr lang="en-US" sz="1100" i="1">
                            <a:solidFill>
                              <a:srgbClr val="000000"/>
                            </a:solidFill>
                            <a:latin typeface="Cambria Math" charset="0"/>
                            <a:cs typeface="Arial" pitchFamily="34" charset="0"/>
                          </a:rPr>
                          <m:t>𝑟𝑡</m:t>
                        </m:r>
                      </m:e>
                      <m:sub>
                        <m:r>
                          <a:rPr lang="en-US" sz="1100" i="1">
                            <a:solidFill>
                              <a:srgbClr val="000000"/>
                            </a:solidFill>
                            <a:latin typeface="Cambria Math" charset="0"/>
                            <a:cs typeface="Arial" pitchFamily="34" charset="0"/>
                          </a:rPr>
                          <m:t>𝑖</m:t>
                        </m:r>
                      </m:sub>
                    </m:sSub>
                  </m:oMath>
                </a14:m>
                <a:r>
                  <a:rPr lang="en-US" altLang="zh-CN" sz="1100" dirty="0">
                    <a:latin typeface="Arial" charset="0"/>
                    <a:ea typeface="Arial" charset="0"/>
                    <a:cs typeface="Arial" charset="0"/>
                  </a:rPr>
                  <a:t> of the next event</a:t>
                </a:r>
              </a:p>
              <a:p>
                <a:pPr marL="450850" lvl="1" indent="-222250">
                  <a:buClr>
                    <a:schemeClr val="tx2"/>
                  </a:buClr>
                  <a:buFont typeface="Wingdings" panose="05000000000000000000" pitchFamily="2" charset="2"/>
                  <a:buChar char="§"/>
                </a:pPr>
                <a:r>
                  <a:rPr lang="en-US" sz="1200" dirty="0">
                    <a:solidFill>
                      <a:srgbClr val="000000"/>
                    </a:solidFill>
                    <a:latin typeface="Arial" pitchFamily="34" charset="0"/>
                    <a:cs typeface="Arial" pitchFamily="34" charset="0"/>
                  </a:rPr>
                  <a:t>Update network weights using mean squared loss via gradient descent</a:t>
                </a:r>
              </a:p>
              <a:p>
                <a:pPr marL="450850" lvl="1" indent="-222250">
                  <a:buClr>
                    <a:schemeClr val="tx2"/>
                  </a:buClr>
                  <a:buFont typeface="Wingdings" panose="05000000000000000000" pitchFamily="2" charset="2"/>
                  <a:buChar char="§"/>
                </a:pPr>
                <a:r>
                  <a:rPr lang="en-US" altLang="zh-CN" sz="1200" dirty="0">
                    <a:solidFill>
                      <a:srgbClr val="000000"/>
                    </a:solidFill>
                    <a:latin typeface="Arial" charset="0"/>
                    <a:ea typeface="Arial" charset="0"/>
                    <a:cs typeface="Arial" charset="0"/>
                  </a:rPr>
                  <a:t>Detection</a:t>
                </a:r>
              </a:p>
              <a:p>
                <a:pPr marL="714375" lvl="2" indent="-263525">
                  <a:buClr>
                    <a:schemeClr val="tx2"/>
                  </a:buClr>
                  <a:buFont typeface="AppleSymbols" charset="0"/>
                  <a:buChar char="⎻"/>
                  <a:tabLst>
                    <a:tab pos="442913" algn="l"/>
                  </a:tabLst>
                </a:pPr>
                <a:r>
                  <a:rPr lang="en-US" sz="1100" dirty="0">
                    <a:latin typeface="Arial" panose="020B0604020202020204" pitchFamily="34" charset="0"/>
                    <a:ea typeface="Arial" charset="0"/>
                    <a:cs typeface="Arial" panose="020B0604020202020204" pitchFamily="34" charset="0"/>
                  </a:rPr>
                  <a:t>Compute the squared error distance</a:t>
                </a:r>
              </a:p>
              <a:p>
                <a:pPr marL="714375" lvl="2" indent="-263525">
                  <a:buClr>
                    <a:schemeClr val="tx2"/>
                  </a:buClr>
                  <a:buFont typeface="AppleSymbols" charset="0"/>
                  <a:buChar char="⎻"/>
                  <a:tabLst>
                    <a:tab pos="442913" algn="l"/>
                  </a:tabLst>
                </a:pPr>
                <a14:m>
                  <m:oMath xmlns:m="http://schemas.openxmlformats.org/officeDocument/2006/math">
                    <m:sSub>
                      <m:sSubPr>
                        <m:ctrlPr>
                          <a:rPr lang="en-US" sz="1100" i="1" smtClean="0">
                            <a:solidFill>
                              <a:srgbClr val="000000"/>
                            </a:solidFill>
                            <a:latin typeface="Cambria Math" panose="02040503050406030204" pitchFamily="18" charset="0"/>
                            <a:cs typeface="Arial" pitchFamily="34" charset="0"/>
                          </a:rPr>
                        </m:ctrlPr>
                      </m:sSubPr>
                      <m:e>
                        <m:r>
                          <a:rPr lang="en-US" sz="1100" b="0" i="1" smtClean="0">
                            <a:solidFill>
                              <a:srgbClr val="000000"/>
                            </a:solidFill>
                            <a:latin typeface="Cambria Math" charset="0"/>
                            <a:cs typeface="Arial" pitchFamily="34" charset="0"/>
                          </a:rPr>
                          <m:t>𝑒𝑟𝑟𝑜𝑟</m:t>
                        </m:r>
                      </m:e>
                      <m:sub>
                        <m:r>
                          <a:rPr lang="en-US" sz="1100" b="0" i="1" smtClean="0">
                            <a:solidFill>
                              <a:srgbClr val="000000"/>
                            </a:solidFill>
                            <a:latin typeface="Cambria Math" charset="0"/>
                            <a:cs typeface="Arial" pitchFamily="34" charset="0"/>
                          </a:rPr>
                          <m:t>𝑖</m:t>
                        </m:r>
                      </m:sub>
                    </m:sSub>
                    <m:r>
                      <a:rPr lang="en-US" sz="1100" i="1">
                        <a:solidFill>
                          <a:srgbClr val="000000"/>
                        </a:solidFill>
                        <a:latin typeface="Cambria Math" charset="0"/>
                        <a:cs typeface="Arial" pitchFamily="34" charset="0"/>
                      </a:rPr>
                      <m:t>=</m:t>
                    </m:r>
                    <m:sSup>
                      <m:sSupPr>
                        <m:ctrlPr>
                          <a:rPr lang="en-US" sz="1100" i="1" smtClean="0">
                            <a:solidFill>
                              <a:srgbClr val="000000"/>
                            </a:solidFill>
                            <a:latin typeface="Cambria Math" panose="02040503050406030204" pitchFamily="18" charset="0"/>
                            <a:cs typeface="Arial" pitchFamily="34" charset="0"/>
                          </a:rPr>
                        </m:ctrlPr>
                      </m:sSupPr>
                      <m:e>
                        <m:d>
                          <m:dPr>
                            <m:ctrlPr>
                              <a:rPr lang="mr-IN" sz="1100" i="1" smtClean="0">
                                <a:solidFill>
                                  <a:srgbClr val="000000"/>
                                </a:solidFill>
                                <a:latin typeface="Cambria Math" panose="02040503050406030204" pitchFamily="18" charset="0"/>
                                <a:cs typeface="Arial" pitchFamily="34" charset="0"/>
                              </a:rPr>
                            </m:ctrlPr>
                          </m:dPr>
                          <m:e>
                            <m:sSub>
                              <m:sSubPr>
                                <m:ctrlPr>
                                  <a:rPr lang="en-US" sz="1100" i="1" smtClean="0">
                                    <a:solidFill>
                                      <a:srgbClr val="000000"/>
                                    </a:solidFill>
                                    <a:latin typeface="Cambria Math" panose="02040503050406030204" pitchFamily="18" charset="0"/>
                                    <a:cs typeface="Arial" pitchFamily="34" charset="0"/>
                                  </a:rPr>
                                </m:ctrlPr>
                              </m:sSubPr>
                              <m:e>
                                <m:r>
                                  <a:rPr lang="en-US" sz="1100" b="0" i="1" smtClean="0">
                                    <a:solidFill>
                                      <a:srgbClr val="000000"/>
                                    </a:solidFill>
                                    <a:latin typeface="Cambria Math" charset="0"/>
                                    <a:cs typeface="Arial" pitchFamily="34" charset="0"/>
                                  </a:rPr>
                                  <m:t>𝑟𝑡</m:t>
                                </m:r>
                              </m:e>
                              <m:sub>
                                <m:r>
                                  <a:rPr lang="en-US" sz="1100" b="0" i="1" smtClean="0">
                                    <a:solidFill>
                                      <a:srgbClr val="000000"/>
                                    </a:solidFill>
                                    <a:latin typeface="Cambria Math" charset="0"/>
                                    <a:cs typeface="Arial" pitchFamily="34" charset="0"/>
                                  </a:rPr>
                                  <m:t>𝑖</m:t>
                                </m:r>
                              </m:sub>
                            </m:sSub>
                            <m:r>
                              <a:rPr lang="en-US" sz="1100" b="0" i="1" smtClean="0">
                                <a:solidFill>
                                  <a:srgbClr val="000000"/>
                                </a:solidFill>
                                <a:latin typeface="Cambria Math" charset="0"/>
                                <a:cs typeface="Arial" pitchFamily="34" charset="0"/>
                              </a:rPr>
                              <m:t>−</m:t>
                            </m:r>
                            <m:sSubSup>
                              <m:sSubSupPr>
                                <m:ctrlPr>
                                  <a:rPr lang="en-US" sz="1100" b="0" i="1" smtClean="0">
                                    <a:solidFill>
                                      <a:srgbClr val="000000"/>
                                    </a:solidFill>
                                    <a:latin typeface="Cambria Math" panose="02040503050406030204" pitchFamily="18" charset="0"/>
                                    <a:cs typeface="Arial" pitchFamily="34" charset="0"/>
                                  </a:rPr>
                                </m:ctrlPr>
                              </m:sSubSupPr>
                              <m:e>
                                <m:r>
                                  <a:rPr lang="en-US" sz="1100" b="0" i="1" smtClean="0">
                                    <a:solidFill>
                                      <a:srgbClr val="000000"/>
                                    </a:solidFill>
                                    <a:latin typeface="Cambria Math" charset="0"/>
                                    <a:cs typeface="Arial" pitchFamily="34" charset="0"/>
                                  </a:rPr>
                                  <m:t>𝑟𝑡</m:t>
                                </m:r>
                              </m:e>
                              <m:sub>
                                <m:r>
                                  <a:rPr lang="en-US" sz="1100" b="0" i="1" smtClean="0">
                                    <a:solidFill>
                                      <a:srgbClr val="000000"/>
                                    </a:solidFill>
                                    <a:latin typeface="Cambria Math" charset="0"/>
                                    <a:cs typeface="Arial" pitchFamily="34" charset="0"/>
                                  </a:rPr>
                                  <m:t>𝑖</m:t>
                                </m:r>
                              </m:sub>
                              <m:sup>
                                <m:r>
                                  <a:rPr lang="en-US" sz="1100" b="0" i="1" smtClean="0">
                                    <a:solidFill>
                                      <a:srgbClr val="000000"/>
                                    </a:solidFill>
                                    <a:latin typeface="Cambria Math" charset="0"/>
                                    <a:cs typeface="Arial" pitchFamily="34" charset="0"/>
                                  </a:rPr>
                                  <m:t>𝑝</m:t>
                                </m:r>
                              </m:sup>
                            </m:sSubSup>
                          </m:e>
                        </m:d>
                      </m:e>
                      <m:sup>
                        <m:r>
                          <a:rPr lang="en-US" sz="1100" b="0" i="1" smtClean="0">
                            <a:solidFill>
                              <a:srgbClr val="000000"/>
                            </a:solidFill>
                            <a:latin typeface="Cambria Math" charset="0"/>
                            <a:cs typeface="Arial" pitchFamily="34" charset="0"/>
                          </a:rPr>
                          <m:t>2</m:t>
                        </m:r>
                      </m:sup>
                    </m:sSup>
                  </m:oMath>
                </a14:m>
                <a:r>
                  <a:rPr lang="en-US" sz="1100" dirty="0">
                    <a:solidFill>
                      <a:srgbClr val="000000"/>
                    </a:solidFill>
                    <a:latin typeface="Arial" pitchFamily="34" charset="0"/>
                    <a:cs typeface="Arial" pitchFamily="34" charset="0"/>
                  </a:rPr>
                  <a:t>, where </a:t>
                </a:r>
                <a14:m>
                  <m:oMath xmlns:m="http://schemas.openxmlformats.org/officeDocument/2006/math">
                    <m:sSubSup>
                      <m:sSubSupPr>
                        <m:ctrlPr>
                          <a:rPr lang="en-US" sz="1100" i="1">
                            <a:solidFill>
                              <a:srgbClr val="000000"/>
                            </a:solidFill>
                            <a:latin typeface="Cambria Math" panose="02040503050406030204" pitchFamily="18" charset="0"/>
                            <a:cs typeface="Arial" pitchFamily="34" charset="0"/>
                          </a:rPr>
                        </m:ctrlPr>
                      </m:sSubSupPr>
                      <m:e>
                        <m:r>
                          <a:rPr lang="en-US" sz="1100" i="1">
                            <a:solidFill>
                              <a:srgbClr val="000000"/>
                            </a:solidFill>
                            <a:latin typeface="Cambria Math" charset="0"/>
                            <a:cs typeface="Arial" pitchFamily="34" charset="0"/>
                          </a:rPr>
                          <m:t>𝑟𝑡</m:t>
                        </m:r>
                      </m:e>
                      <m:sub>
                        <m:r>
                          <a:rPr lang="en-US" sz="1100" i="1">
                            <a:solidFill>
                              <a:srgbClr val="000000"/>
                            </a:solidFill>
                            <a:latin typeface="Cambria Math" charset="0"/>
                            <a:cs typeface="Arial" pitchFamily="34" charset="0"/>
                          </a:rPr>
                          <m:t>𝑖</m:t>
                        </m:r>
                      </m:sub>
                      <m:sup>
                        <m:r>
                          <a:rPr lang="en-US" sz="1100" i="1">
                            <a:solidFill>
                              <a:srgbClr val="000000"/>
                            </a:solidFill>
                            <a:latin typeface="Cambria Math" charset="0"/>
                            <a:cs typeface="Arial" pitchFamily="34" charset="0"/>
                          </a:rPr>
                          <m:t>𝑝</m:t>
                        </m:r>
                      </m:sup>
                    </m:sSubSup>
                  </m:oMath>
                </a14:m>
                <a:r>
                  <a:rPr lang="en-US" sz="1100" dirty="0">
                    <a:solidFill>
                      <a:srgbClr val="000000"/>
                    </a:solidFill>
                    <a:latin typeface="Arial" pitchFamily="34" charset="0"/>
                    <a:cs typeface="Arial" pitchFamily="34" charset="0"/>
                  </a:rPr>
                  <a:t> is the predicted value at </a:t>
                </a:r>
                <a:r>
                  <a:rPr lang="en-US" sz="1100" dirty="0" err="1">
                    <a:solidFill>
                      <a:srgbClr val="000000"/>
                    </a:solidFill>
                    <a:latin typeface="Arial" pitchFamily="34" charset="0"/>
                    <a:cs typeface="Arial" pitchFamily="34" charset="0"/>
                  </a:rPr>
                  <a:t>timestep</a:t>
                </a:r>
                <a:r>
                  <a:rPr lang="en-US" sz="1100" dirty="0">
                    <a:solidFill>
                      <a:srgbClr val="000000"/>
                    </a:solidFill>
                    <a:latin typeface="Arial" pitchFamily="34" charset="0"/>
                    <a:cs typeface="Arial" pitchFamily="34" charset="0"/>
                  </a:rPr>
                  <a:t> </a:t>
                </a:r>
                <a14:m>
                  <m:oMath xmlns:m="http://schemas.openxmlformats.org/officeDocument/2006/math">
                    <m:r>
                      <a:rPr lang="en-US" sz="1100" i="1">
                        <a:solidFill>
                          <a:srgbClr val="000000"/>
                        </a:solidFill>
                        <a:latin typeface="Cambria Math" charset="0"/>
                        <a:cs typeface="Arial" pitchFamily="34" charset="0"/>
                      </a:rPr>
                      <m:t>𝑖</m:t>
                    </m:r>
                  </m:oMath>
                </a14:m>
                <a:endParaRPr lang="en-US" sz="1100" dirty="0">
                  <a:solidFill>
                    <a:srgbClr val="000000"/>
                  </a:solidFill>
                  <a:latin typeface="Arial" pitchFamily="34" charset="0"/>
                  <a:cs typeface="Arial" pitchFamily="34" charset="0"/>
                </a:endParaRPr>
              </a:p>
              <a:p>
                <a:pPr marL="714375" lvl="2" indent="-263525">
                  <a:buClr>
                    <a:schemeClr val="tx2"/>
                  </a:buClr>
                  <a:buFont typeface="AppleSymbols" charset="0"/>
                  <a:buChar char="⎻"/>
                  <a:tabLst>
                    <a:tab pos="442913" algn="l"/>
                  </a:tabLst>
                </a:pPr>
                <a:r>
                  <a:rPr lang="en-US" sz="1100" dirty="0">
                    <a:solidFill>
                      <a:srgbClr val="000000"/>
                    </a:solidFill>
                    <a:latin typeface="Arial" pitchFamily="34" charset="0"/>
                    <a:cs typeface="Arial" pitchFamily="34" charset="0"/>
                  </a:rPr>
                  <a:t>errors are fitted by a Gaussian </a:t>
                </a:r>
                <a14:m>
                  <m:oMath xmlns:m="http://schemas.openxmlformats.org/officeDocument/2006/math">
                    <m:r>
                      <a:rPr lang="en-US" sz="1100" i="1">
                        <a:solidFill>
                          <a:srgbClr val="000000"/>
                        </a:solidFill>
                        <a:latin typeface="Cambria Math" charset="0"/>
                        <a:cs typeface="Arial" pitchFamily="34" charset="0"/>
                      </a:rPr>
                      <m:t>𝑁</m:t>
                    </m:r>
                    <m:r>
                      <a:rPr lang="en-US" sz="1100" i="1">
                        <a:solidFill>
                          <a:srgbClr val="000000"/>
                        </a:solidFill>
                        <a:latin typeface="Cambria Math" charset="0"/>
                        <a:cs typeface="Arial" pitchFamily="34" charset="0"/>
                      </a:rPr>
                      <m:t>(0, </m:t>
                    </m:r>
                    <m:sSup>
                      <m:sSupPr>
                        <m:ctrlPr>
                          <a:rPr lang="en-US" sz="1100" i="1">
                            <a:solidFill>
                              <a:srgbClr val="000000"/>
                            </a:solidFill>
                            <a:latin typeface="Cambria Math" panose="02040503050406030204" pitchFamily="18" charset="0"/>
                            <a:cs typeface="Arial" pitchFamily="34" charset="0"/>
                          </a:rPr>
                        </m:ctrlPr>
                      </m:sSupPr>
                      <m:e>
                        <m:r>
                          <a:rPr lang="en-US" sz="1100" i="1">
                            <a:solidFill>
                              <a:srgbClr val="000000"/>
                            </a:solidFill>
                            <a:latin typeface="Cambria Math" charset="0"/>
                            <a:ea typeface="Cambria Math" charset="0"/>
                            <a:cs typeface="Cambria Math" charset="0"/>
                          </a:rPr>
                          <m:t>𝜎</m:t>
                        </m:r>
                      </m:e>
                      <m:sup>
                        <m:r>
                          <a:rPr lang="en-US" sz="1100" i="1">
                            <a:solidFill>
                              <a:srgbClr val="000000"/>
                            </a:solidFill>
                            <a:latin typeface="Cambria Math" charset="0"/>
                            <a:cs typeface="Arial" pitchFamily="34" charset="0"/>
                          </a:rPr>
                          <m:t>2</m:t>
                        </m:r>
                      </m:sup>
                    </m:sSup>
                    <m:r>
                      <a:rPr lang="en-US" sz="1100" i="1">
                        <a:solidFill>
                          <a:srgbClr val="000000"/>
                        </a:solidFill>
                        <a:latin typeface="Cambria Math" charset="0"/>
                        <a:cs typeface="Arial" pitchFamily="34" charset="0"/>
                      </a:rPr>
                      <m:t>)</m:t>
                    </m:r>
                  </m:oMath>
                </a14:m>
                <a:endParaRPr lang="en-US" sz="1100" dirty="0">
                  <a:solidFill>
                    <a:srgbClr val="000000"/>
                  </a:solidFill>
                  <a:latin typeface="Arial" pitchFamily="34" charset="0"/>
                  <a:cs typeface="Arial" pitchFamily="34" charset="0"/>
                </a:endParaRPr>
              </a:p>
              <a:p>
                <a:pPr marL="714375" lvl="2" indent="-263525">
                  <a:buClr>
                    <a:schemeClr val="tx2"/>
                  </a:buClr>
                  <a:buFont typeface="AppleSymbols" charset="0"/>
                  <a:buChar char="⎻"/>
                  <a:tabLst>
                    <a:tab pos="442913" algn="l"/>
                  </a:tabLst>
                </a:pPr>
                <a:r>
                  <a:rPr lang="en-US" sz="1100" dirty="0">
                    <a:solidFill>
                      <a:schemeClr val="tx2"/>
                    </a:solidFill>
                    <a:latin typeface="Arial" pitchFamily="34" charset="0"/>
                    <a:cs typeface="Arial" pitchFamily="34" charset="0"/>
                  </a:rPr>
                  <a:t>report trace as anomalous</a:t>
                </a:r>
                <a:r>
                  <a:rPr lang="en-US" sz="1100" dirty="0">
                    <a:solidFill>
                      <a:srgbClr val="000000"/>
                    </a:solidFill>
                    <a:latin typeface="Arial" pitchFamily="34" charset="0"/>
                    <a:cs typeface="Arial" pitchFamily="34" charset="0"/>
                  </a:rPr>
                  <a:t>, if squared error between prediction and input at time </a:t>
                </a:r>
                <a14:m>
                  <m:oMath xmlns:m="http://schemas.openxmlformats.org/officeDocument/2006/math">
                    <m:r>
                      <a:rPr lang="en-US" sz="1100" i="1" smtClean="0">
                        <a:solidFill>
                          <a:srgbClr val="000000"/>
                        </a:solidFill>
                        <a:latin typeface="Cambria Math" charset="0"/>
                        <a:cs typeface="Arial" pitchFamily="34" charset="0"/>
                      </a:rPr>
                      <m:t>𝑖</m:t>
                    </m:r>
                    <m:r>
                      <a:rPr lang="en-US" sz="1100" b="0" i="0" smtClean="0">
                        <a:solidFill>
                          <a:srgbClr val="000000"/>
                        </a:solidFill>
                        <a:latin typeface="Cambria Math" charset="0"/>
                        <a:cs typeface="Arial" pitchFamily="34" charset="0"/>
                      </a:rPr>
                      <m:t> </m:t>
                    </m:r>
                  </m:oMath>
                </a14:m>
                <a:r>
                  <a:rPr lang="en-US" sz="1100" dirty="0">
                    <a:solidFill>
                      <a:srgbClr val="000000"/>
                    </a:solidFill>
                    <a:latin typeface="Arial" pitchFamily="34" charset="0"/>
                    <a:cs typeface="Arial" pitchFamily="34" charset="0"/>
                  </a:rPr>
                  <a:t> is out of 95% confidence interval</a:t>
                </a:r>
              </a:p>
            </p:txBody>
          </p:sp>
        </mc:Choice>
        <mc:Fallback xmlns="">
          <p:sp>
            <p:nvSpPr>
              <p:cNvPr id="19460" name="Rectangle 106"/>
              <p:cNvSpPr>
                <a:spLocks noRot="1" noChangeAspect="1" noMove="1" noResize="1" noEditPoints="1" noAdjustHandles="1" noChangeArrowheads="1" noChangeShapeType="1" noTextEdit="1"/>
              </p:cNvSpPr>
              <p:nvPr/>
            </p:nvSpPr>
            <p:spPr bwMode="auto">
              <a:xfrm>
                <a:off x="166987" y="711700"/>
                <a:ext cx="4674979" cy="3986135"/>
              </a:xfrm>
              <a:prstGeom prst="rect">
                <a:avLst/>
              </a:prstGeom>
              <a:blipFill rotWithShape="0">
                <a:blip r:embed="rId4"/>
                <a:stretch>
                  <a:fillRect t="-612"/>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12" name="Title 11"/>
          <p:cNvSpPr>
            <a:spLocks noGrp="1"/>
          </p:cNvSpPr>
          <p:nvPr>
            <p:ph type="title"/>
          </p:nvPr>
        </p:nvSpPr>
        <p:spPr/>
        <p:txBody>
          <a:bodyPr/>
          <a:lstStyle/>
          <a:p>
            <a:r>
              <a:rPr lang="en-US" sz="1400" dirty="0">
                <a:solidFill>
                  <a:schemeClr val="tx2"/>
                </a:solidFill>
                <a:latin typeface="Arial" panose="020B0604020202020204" pitchFamily="34" charset="0"/>
                <a:cs typeface="Arial" panose="020B0604020202020204" pitchFamily="34" charset="0"/>
              </a:rPr>
              <a:t>Distributed Trace Analysis</a:t>
            </a:r>
            <a:br>
              <a:rPr lang="en-US" sz="1400" dirty="0">
                <a:solidFill>
                  <a:schemeClr val="tx2"/>
                </a:solidFill>
                <a:latin typeface="Arial" panose="020B0604020202020204" pitchFamily="34" charset="0"/>
                <a:cs typeface="Arial" panose="020B0604020202020204" pitchFamily="34" charset="0"/>
              </a:rPr>
            </a:br>
            <a:r>
              <a:rPr lang="en-US" sz="1400" b="0" dirty="0">
                <a:latin typeface="Arial" panose="020B0604020202020204" pitchFamily="34" charset="0"/>
                <a:cs typeface="Arial" panose="020B0604020202020204" pitchFamily="34" charset="0"/>
              </a:rPr>
              <a:t>Single-Modality LSTM (3) </a:t>
            </a:r>
            <a:endParaRPr lang="en-US" sz="1400" dirty="0"/>
          </a:p>
        </p:txBody>
      </p:sp>
      <p:sp>
        <p:nvSpPr>
          <p:cNvPr id="6" name="Rectangle 5"/>
          <p:cNvSpPr/>
          <p:nvPr/>
        </p:nvSpPr>
        <p:spPr>
          <a:xfrm>
            <a:off x="4938619" y="892629"/>
            <a:ext cx="3590488" cy="40277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38619" y="3621796"/>
            <a:ext cx="3590488" cy="308293"/>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ectangle 13"/>
              <p:cNvSpPr/>
              <p:nvPr/>
            </p:nvSpPr>
            <p:spPr>
              <a:xfrm>
                <a:off x="5563120" y="4205964"/>
                <a:ext cx="2673809" cy="230832"/>
              </a:xfrm>
              <a:prstGeom prst="rect">
                <a:avLst/>
              </a:prstGeom>
            </p:spPr>
            <p:txBody>
              <a:bodyPr wrap="none">
                <a:spAutoFit/>
              </a:bodyPr>
              <a:lstStyle/>
              <a:p>
                <a:pPr indent="-228600">
                  <a:buClr>
                    <a:schemeClr val="tx2"/>
                  </a:buClr>
                </a:pPr>
                <a:r>
                  <a:rPr lang="en-US" sz="900" dirty="0">
                    <a:solidFill>
                      <a:schemeClr val="tx2"/>
                    </a:solidFill>
                    <a:latin typeface="Arial" pitchFamily="34" charset="0"/>
                    <a:cs typeface="Arial" pitchFamily="34" charset="0"/>
                  </a:rPr>
                  <a:t>RTAD = Response Time Anomaly Detection (</a:t>
                </a:r>
                <a14:m>
                  <m:oMath xmlns:m="http://schemas.openxmlformats.org/officeDocument/2006/math">
                    <m:sSub>
                      <m:sSubPr>
                        <m:ctrlPr>
                          <a:rPr lang="en-US" altLang="zh-CN" sz="900" i="1">
                            <a:solidFill>
                              <a:schemeClr val="tx2"/>
                            </a:solidFill>
                            <a:latin typeface="Cambria Math" panose="02040503050406030204" pitchFamily="18" charset="0"/>
                            <a:ea typeface="Arial" charset="0"/>
                            <a:cs typeface="Arial" charset="0"/>
                          </a:rPr>
                        </m:ctrlPr>
                      </m:sSubPr>
                      <m:e>
                        <m:r>
                          <a:rPr lang="en-US" altLang="zh-CN" sz="900" i="1">
                            <a:solidFill>
                              <a:schemeClr val="tx2"/>
                            </a:solidFill>
                            <a:latin typeface="Cambria Math" charset="0"/>
                            <a:ea typeface="Arial" charset="0"/>
                            <a:cs typeface="Arial" charset="0"/>
                          </a:rPr>
                          <m:t>𝐷</m:t>
                        </m:r>
                      </m:e>
                      <m:sub>
                        <m:r>
                          <a:rPr lang="en-US" altLang="zh-CN" sz="900" i="1">
                            <a:solidFill>
                              <a:schemeClr val="tx2"/>
                            </a:solidFill>
                            <a:latin typeface="Cambria Math" charset="0"/>
                            <a:ea typeface="Arial" charset="0"/>
                            <a:cs typeface="Arial" charset="0"/>
                          </a:rPr>
                          <m:t>2</m:t>
                        </m:r>
                      </m:sub>
                    </m:sSub>
                  </m:oMath>
                </a14:m>
                <a:r>
                  <a:rPr lang="en-US" sz="900" dirty="0">
                    <a:solidFill>
                      <a:schemeClr val="tx2"/>
                    </a:solidFill>
                    <a:latin typeface="Arial" pitchFamily="34" charset="0"/>
                    <a:cs typeface="Arial" pitchFamily="34" charset="0"/>
                  </a:rPr>
                  <a:t>)</a:t>
                </a:r>
              </a:p>
            </p:txBody>
          </p:sp>
        </mc:Choice>
        <mc:Fallback xmlns="">
          <p:sp>
            <p:nvSpPr>
              <p:cNvPr id="14" name="Rectangle 13"/>
              <p:cNvSpPr>
                <a:spLocks noRot="1" noChangeAspect="1" noMove="1" noResize="1" noEditPoints="1" noAdjustHandles="1" noChangeArrowheads="1" noChangeShapeType="1" noTextEdit="1"/>
              </p:cNvSpPr>
              <p:nvPr/>
            </p:nvSpPr>
            <p:spPr>
              <a:xfrm>
                <a:off x="5563120" y="4205964"/>
                <a:ext cx="2673809" cy="230832"/>
              </a:xfrm>
              <a:prstGeom prst="rect">
                <a:avLst/>
              </a:prstGeom>
              <a:blipFill rotWithShape="0">
                <a:blip r:embed="rId5"/>
                <a:stretch>
                  <a:fillRect b="-7895"/>
                </a:stretch>
              </a:blipFill>
            </p:spPr>
            <p:txBody>
              <a:bodyPr/>
              <a:lstStyle/>
              <a:p>
                <a:r>
                  <a:rPr lang="en-US">
                    <a:noFill/>
                  </a:rPr>
                  <a:t> </a:t>
                </a:r>
              </a:p>
            </p:txBody>
          </p:sp>
        </mc:Fallback>
      </mc:AlternateContent>
    </p:spTree>
    <p:extLst>
      <p:ext uri="{BB962C8B-B14F-4D97-AF65-F5344CB8AC3E}">
        <p14:creationId xmlns:p14="http://schemas.microsoft.com/office/powerpoint/2010/main" val="62270293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6198"/>
          <a:stretch/>
        </p:blipFill>
        <p:spPr>
          <a:xfrm>
            <a:off x="3202864" y="2461238"/>
            <a:ext cx="5369406" cy="2492434"/>
          </a:xfrm>
          <a:prstGeom prst="rect">
            <a:avLst/>
          </a:prstGeom>
        </p:spPr>
      </p:pic>
      <mc:AlternateContent xmlns:mc="http://schemas.openxmlformats.org/markup-compatibility/2006" xmlns:a14="http://schemas.microsoft.com/office/drawing/2010/main">
        <mc:Choice Requires="a14">
          <p:sp>
            <p:nvSpPr>
              <p:cNvPr id="19460" name="Rectangle 106"/>
              <p:cNvSpPr>
                <a:spLocks noChangeArrowheads="1"/>
              </p:cNvSpPr>
              <p:nvPr/>
            </p:nvSpPr>
            <p:spPr bwMode="auto">
              <a:xfrm>
                <a:off x="166988" y="711701"/>
                <a:ext cx="4146766" cy="2397786"/>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lIns="68563" tIns="34281" rIns="68563" bIns="34281"/>
              <a:lstStyle/>
              <a:p>
                <a:pPr marL="450850" lvl="1" indent="-222250">
                  <a:buClr>
                    <a:schemeClr val="tx2"/>
                  </a:buClr>
                  <a:buFont typeface="Wingdings" panose="05000000000000000000" pitchFamily="2" charset="2"/>
                  <a:buChar char="§"/>
                </a:pPr>
                <a:r>
                  <a:rPr lang="en-US" sz="1200" dirty="0">
                    <a:solidFill>
                      <a:srgbClr val="000000"/>
                    </a:solidFill>
                    <a:latin typeface="Arial" pitchFamily="34" charset="0"/>
                    <a:cs typeface="Arial" pitchFamily="34" charset="0"/>
                  </a:rPr>
                  <a:t>Explore the </a:t>
                </a:r>
                <a:r>
                  <a:rPr lang="en-US" sz="1200" dirty="0">
                    <a:solidFill>
                      <a:schemeClr val="tx2"/>
                    </a:solidFill>
                    <a:latin typeface="Arial" pitchFamily="34" charset="0"/>
                    <a:cs typeface="Arial" pitchFamily="34" charset="0"/>
                  </a:rPr>
                  <a:t>correlation</a:t>
                </a:r>
                <a:r>
                  <a:rPr lang="en-US" sz="1200" dirty="0">
                    <a:solidFill>
                      <a:srgbClr val="000000"/>
                    </a:solidFill>
                    <a:latin typeface="Arial" pitchFamily="34" charset="0"/>
                    <a:cs typeface="Arial" pitchFamily="34" charset="0"/>
                  </a:rPr>
                  <a:t> between </a:t>
                </a:r>
                <a:r>
                  <a:rPr lang="en-US" sz="1200" dirty="0">
                    <a:solidFill>
                      <a:schemeClr val="tx2"/>
                    </a:solidFill>
                    <a:latin typeface="Arial" pitchFamily="34" charset="0"/>
                    <a:cs typeface="Arial" pitchFamily="34" charset="0"/>
                  </a:rPr>
                  <a:t>trace structure</a:t>
                </a:r>
                <a:r>
                  <a:rPr lang="en-US" sz="1200" dirty="0">
                    <a:solidFill>
                      <a:srgbClr val="000000"/>
                    </a:solidFill>
                    <a:latin typeface="Arial" pitchFamily="34" charset="0"/>
                    <a:cs typeface="Arial" pitchFamily="34" charset="0"/>
                  </a:rPr>
                  <a:t> and </a:t>
                </a:r>
                <a:r>
                  <a:rPr lang="en-US" sz="1200" dirty="0">
                    <a:solidFill>
                      <a:schemeClr val="tx2"/>
                    </a:solidFill>
                    <a:latin typeface="Arial" pitchFamily="34" charset="0"/>
                    <a:cs typeface="Arial" pitchFamily="34" charset="0"/>
                  </a:rPr>
                  <a:t>response time</a:t>
                </a:r>
                <a:endParaRPr lang="en-US" sz="1200" dirty="0">
                  <a:solidFill>
                    <a:srgbClr val="000000"/>
                  </a:solidFill>
                  <a:latin typeface="Arial" pitchFamily="34" charset="0"/>
                  <a:cs typeface="Arial" pitchFamily="34" charset="0"/>
                </a:endParaRPr>
              </a:p>
              <a:p>
                <a:pPr marL="714375" lvl="2" indent="-263525">
                  <a:buClr>
                    <a:schemeClr val="tx2"/>
                  </a:buClr>
                  <a:buFont typeface="AppleSymbols" charset="0"/>
                  <a:buChar char="⎻"/>
                  <a:tabLst>
                    <a:tab pos="442913" algn="l"/>
                  </a:tabLst>
                </a:pPr>
                <a:r>
                  <a:rPr lang="en-US" sz="1200" dirty="0">
                    <a:solidFill>
                      <a:srgbClr val="000000"/>
                    </a:solidFill>
                    <a:latin typeface="Arial" pitchFamily="34" charset="0"/>
                    <a:cs typeface="Arial" pitchFamily="34" charset="0"/>
                  </a:rPr>
                  <a:t>Improve accuracy/recall</a:t>
                </a:r>
              </a:p>
              <a:p>
                <a:pPr marL="450850" lvl="1" indent="-222250">
                  <a:buClr>
                    <a:schemeClr val="tx2"/>
                  </a:buClr>
                  <a:buFont typeface="Wingdings" panose="05000000000000000000" pitchFamily="2" charset="2"/>
                  <a:buChar char="§"/>
                </a:pPr>
                <a:r>
                  <a:rPr lang="en-US" sz="1200" dirty="0">
                    <a:solidFill>
                      <a:srgbClr val="000000"/>
                    </a:solidFill>
                    <a:latin typeface="Arial" pitchFamily="34" charset="0"/>
                    <a:cs typeface="Arial" pitchFamily="34" charset="0"/>
                  </a:rPr>
                  <a:t>LSTM network architecture</a:t>
                </a:r>
                <a:endParaRPr lang="en-US" altLang="zh-CN" sz="1200" dirty="0">
                  <a:latin typeface="Arial" charset="0"/>
                  <a:ea typeface="Arial" charset="0"/>
                  <a:cs typeface="Arial" charset="0"/>
                </a:endParaRPr>
              </a:p>
              <a:p>
                <a:pPr marL="714375" lvl="2" indent="-263525">
                  <a:buClr>
                    <a:schemeClr val="tx2"/>
                  </a:buClr>
                  <a:buFont typeface="AppleSymbols" charset="0"/>
                  <a:buChar char="⎻"/>
                  <a:tabLst>
                    <a:tab pos="442913" algn="l"/>
                  </a:tabLst>
                </a:pPr>
                <a:r>
                  <a:rPr lang="en-US" sz="1200" dirty="0">
                    <a:solidFill>
                      <a:srgbClr val="000000"/>
                    </a:solidFill>
                    <a:latin typeface="Arial" pitchFamily="34" charset="0"/>
                    <a:cs typeface="Arial" pitchFamily="34" charset="0"/>
                  </a:rPr>
                  <a:t>Concatenation of both single-modality architectures in the second hidden layer </a:t>
                </a:r>
              </a:p>
              <a:p>
                <a:pPr marL="450850" lvl="1" indent="-222250">
                  <a:buClr>
                    <a:schemeClr val="tx2"/>
                  </a:buClr>
                  <a:buFont typeface="Wingdings" panose="05000000000000000000" pitchFamily="2" charset="2"/>
                  <a:buChar char="§"/>
                </a:pPr>
                <a:r>
                  <a:rPr lang="en-US" altLang="zh-CN" sz="1200" dirty="0">
                    <a:solidFill>
                      <a:srgbClr val="000000"/>
                    </a:solidFill>
                    <a:latin typeface="Arial" charset="0"/>
                    <a:ea typeface="Arial" charset="0"/>
                    <a:cs typeface="Arial" charset="0"/>
                  </a:rPr>
                  <a:t>Approach</a:t>
                </a:r>
              </a:p>
              <a:p>
                <a:pPr marL="714375" lvl="2" indent="-263525">
                  <a:buClr>
                    <a:schemeClr val="tx2"/>
                  </a:buClr>
                  <a:buFont typeface="AppleSymbols" charset="0"/>
                  <a:buChar char="⎻"/>
                  <a:tabLst>
                    <a:tab pos="442913" algn="l"/>
                  </a:tabLst>
                </a:pPr>
                <a:r>
                  <a:rPr lang="en-US" sz="1200" i="1" dirty="0">
                    <a:solidFill>
                      <a:srgbClr val="000000"/>
                    </a:solidFill>
                    <a:latin typeface="Arial" pitchFamily="34" charset="0"/>
                    <a:cs typeface="Arial" pitchFamily="34" charset="0"/>
                  </a:rPr>
                  <a:t>input</a:t>
                </a:r>
                <a:r>
                  <a:rPr lang="en-US" sz="1200" i="1" dirty="0">
                    <a:solidFill>
                      <a:srgbClr val="000000"/>
                    </a:solidFill>
                    <a:cs typeface="Arial" pitchFamily="34" charset="0"/>
                  </a:rPr>
                  <a:t> </a:t>
                </a:r>
                <a14:m>
                  <m:oMath xmlns:m="http://schemas.openxmlformats.org/officeDocument/2006/math">
                    <m:d>
                      <m:dPr>
                        <m:begChr m:val="["/>
                        <m:endChr m:val="]"/>
                        <m:ctrlPr>
                          <a:rPr lang="mr-IN" sz="1200" i="1" smtClean="0">
                            <a:solidFill>
                              <a:srgbClr val="000000"/>
                            </a:solidFill>
                            <a:latin typeface="Cambria Math" panose="02040503050406030204" pitchFamily="18" charset="0"/>
                            <a:cs typeface="Arial" pitchFamily="34" charset="0"/>
                          </a:rPr>
                        </m:ctrlPr>
                      </m:dPr>
                      <m:e>
                        <m:d>
                          <m:dPr>
                            <m:begChr m:val="{"/>
                            <m:endChr m:val="}"/>
                            <m:ctrlPr>
                              <a:rPr lang="en-US" sz="1200" i="1">
                                <a:solidFill>
                                  <a:srgbClr val="000000"/>
                                </a:solidFill>
                                <a:latin typeface="Cambria Math" panose="02040503050406030204" pitchFamily="18" charset="0"/>
                                <a:cs typeface="Arial" pitchFamily="34" charset="0"/>
                              </a:rPr>
                            </m:ctrlPr>
                          </m:dPr>
                          <m:e>
                            <m:sSub>
                              <m:sSubPr>
                                <m:ctrlPr>
                                  <a:rPr lang="en-US" sz="1200" i="1">
                                    <a:solidFill>
                                      <a:srgbClr val="000000"/>
                                    </a:solidFill>
                                    <a:latin typeface="Cambria Math" panose="02040503050406030204" pitchFamily="18" charset="0"/>
                                    <a:cs typeface="Arial" pitchFamily="34" charset="0"/>
                                  </a:rPr>
                                </m:ctrlPr>
                              </m:sSubPr>
                              <m:e>
                                <m:r>
                                  <a:rPr lang="en-US" sz="1200" i="1">
                                    <a:solidFill>
                                      <a:srgbClr val="000000"/>
                                    </a:solidFill>
                                    <a:latin typeface="Cambria Math" charset="0"/>
                                    <a:cs typeface="Arial" pitchFamily="34" charset="0"/>
                                  </a:rPr>
                                  <m:t>𝑒</m:t>
                                </m:r>
                              </m:e>
                              <m:sub>
                                <m:r>
                                  <a:rPr lang="en-US" sz="1200" i="1">
                                    <a:solidFill>
                                      <a:srgbClr val="000000"/>
                                    </a:solidFill>
                                    <a:latin typeface="Cambria Math" charset="0"/>
                                    <a:cs typeface="Arial" pitchFamily="34" charset="0"/>
                                  </a:rPr>
                                  <m:t>0</m:t>
                                </m:r>
                              </m:sub>
                            </m:sSub>
                            <m:r>
                              <a:rPr lang="en-US" sz="1200" i="1">
                                <a:solidFill>
                                  <a:srgbClr val="000000"/>
                                </a:solidFill>
                                <a:latin typeface="Cambria Math" charset="0"/>
                                <a:cs typeface="Arial" pitchFamily="34" charset="0"/>
                              </a:rPr>
                              <m:t>,</m:t>
                            </m:r>
                            <m:sSub>
                              <m:sSubPr>
                                <m:ctrlPr>
                                  <a:rPr lang="en-US" sz="1200" i="1">
                                    <a:solidFill>
                                      <a:srgbClr val="000000"/>
                                    </a:solidFill>
                                    <a:latin typeface="Cambria Math" panose="02040503050406030204" pitchFamily="18" charset="0"/>
                                    <a:cs typeface="Arial" pitchFamily="34" charset="0"/>
                                  </a:rPr>
                                </m:ctrlPr>
                              </m:sSubPr>
                              <m:e>
                                <m:r>
                                  <a:rPr lang="en-US" sz="1200" i="1">
                                    <a:solidFill>
                                      <a:srgbClr val="000000"/>
                                    </a:solidFill>
                                    <a:latin typeface="Cambria Math" charset="0"/>
                                    <a:cs typeface="Arial" pitchFamily="34" charset="0"/>
                                  </a:rPr>
                                  <m:t>𝑒</m:t>
                                </m:r>
                              </m:e>
                              <m:sub>
                                <m:r>
                                  <a:rPr lang="en-US" sz="1200" i="1">
                                    <a:solidFill>
                                      <a:srgbClr val="000000"/>
                                    </a:solidFill>
                                    <a:latin typeface="Cambria Math" charset="0"/>
                                    <a:cs typeface="Arial" pitchFamily="34" charset="0"/>
                                  </a:rPr>
                                  <m:t>1</m:t>
                                </m:r>
                              </m:sub>
                            </m:sSub>
                            <m:r>
                              <a:rPr lang="en-US" sz="1200" i="1">
                                <a:solidFill>
                                  <a:srgbClr val="000000"/>
                                </a:solidFill>
                                <a:latin typeface="Cambria Math" charset="0"/>
                                <a:cs typeface="Arial" pitchFamily="34" charset="0"/>
                              </a:rPr>
                              <m:t>, …,</m:t>
                            </m:r>
                            <m:sSub>
                              <m:sSubPr>
                                <m:ctrlPr>
                                  <a:rPr lang="en-US" sz="1200" i="1">
                                    <a:solidFill>
                                      <a:srgbClr val="000000"/>
                                    </a:solidFill>
                                    <a:latin typeface="Cambria Math" panose="02040503050406030204" pitchFamily="18" charset="0"/>
                                    <a:cs typeface="Arial" pitchFamily="34" charset="0"/>
                                  </a:rPr>
                                </m:ctrlPr>
                              </m:sSubPr>
                              <m:e>
                                <m:r>
                                  <a:rPr lang="en-US" sz="1200" i="1">
                                    <a:solidFill>
                                      <a:srgbClr val="000000"/>
                                    </a:solidFill>
                                    <a:latin typeface="Cambria Math" charset="0"/>
                                    <a:cs typeface="Arial" pitchFamily="34" charset="0"/>
                                  </a:rPr>
                                  <m:t>𝑒</m:t>
                                </m:r>
                              </m:e>
                              <m:sub>
                                <m:sSub>
                                  <m:sSubPr>
                                    <m:ctrlPr>
                                      <a:rPr lang="en-US" sz="1200" i="1">
                                        <a:solidFill>
                                          <a:srgbClr val="000000"/>
                                        </a:solidFill>
                                        <a:latin typeface="Cambria Math" panose="02040503050406030204" pitchFamily="18" charset="0"/>
                                        <a:cs typeface="Arial" pitchFamily="34" charset="0"/>
                                      </a:rPr>
                                    </m:ctrlPr>
                                  </m:sSubPr>
                                  <m:e>
                                    <m:r>
                                      <a:rPr lang="en-US" sz="1200" i="1">
                                        <a:solidFill>
                                          <a:srgbClr val="000000"/>
                                        </a:solidFill>
                                        <a:latin typeface="Cambria Math" charset="0"/>
                                        <a:cs typeface="Arial" pitchFamily="34" charset="0"/>
                                      </a:rPr>
                                      <m:t>𝑇</m:t>
                                    </m:r>
                                  </m:e>
                                  <m:sub>
                                    <m:r>
                                      <a:rPr lang="en-US" sz="1200" i="1">
                                        <a:solidFill>
                                          <a:srgbClr val="000000"/>
                                        </a:solidFill>
                                        <a:latin typeface="Cambria Math" charset="0"/>
                                        <a:cs typeface="Arial" pitchFamily="34" charset="0"/>
                                      </a:rPr>
                                      <m:t>𝑙</m:t>
                                    </m:r>
                                  </m:sub>
                                </m:sSub>
                              </m:sub>
                            </m:sSub>
                          </m:e>
                        </m:d>
                        <m:r>
                          <a:rPr lang="en-US" sz="1200" b="0" i="1" smtClean="0">
                            <a:solidFill>
                              <a:srgbClr val="000000"/>
                            </a:solidFill>
                            <a:latin typeface="Cambria Math" charset="0"/>
                            <a:cs typeface="Arial" pitchFamily="34" charset="0"/>
                          </a:rPr>
                          <m:t>,</m:t>
                        </m:r>
                        <m:d>
                          <m:dPr>
                            <m:begChr m:val="{"/>
                            <m:endChr m:val="}"/>
                            <m:ctrlPr>
                              <a:rPr lang="en-US" sz="1200" i="1">
                                <a:solidFill>
                                  <a:srgbClr val="000000"/>
                                </a:solidFill>
                                <a:latin typeface="Cambria Math" panose="02040503050406030204" pitchFamily="18" charset="0"/>
                                <a:cs typeface="Arial" pitchFamily="34" charset="0"/>
                              </a:rPr>
                            </m:ctrlPr>
                          </m:dPr>
                          <m:e>
                            <m:sSub>
                              <m:sSubPr>
                                <m:ctrlPr>
                                  <a:rPr lang="en-US" sz="1200" i="1">
                                    <a:solidFill>
                                      <a:srgbClr val="000000"/>
                                    </a:solidFill>
                                    <a:latin typeface="Cambria Math" panose="02040503050406030204" pitchFamily="18" charset="0"/>
                                    <a:cs typeface="Arial" pitchFamily="34" charset="0"/>
                                  </a:rPr>
                                </m:ctrlPr>
                              </m:sSubPr>
                              <m:e>
                                <m:r>
                                  <a:rPr lang="en-US" sz="1200" i="1">
                                    <a:solidFill>
                                      <a:srgbClr val="000000"/>
                                    </a:solidFill>
                                    <a:latin typeface="Cambria Math" charset="0"/>
                                    <a:cs typeface="Arial" pitchFamily="34" charset="0"/>
                                  </a:rPr>
                                  <m:t>𝑟𝑡</m:t>
                                </m:r>
                              </m:e>
                              <m:sub>
                                <m:r>
                                  <a:rPr lang="en-US" sz="1200" i="1">
                                    <a:solidFill>
                                      <a:srgbClr val="000000"/>
                                    </a:solidFill>
                                    <a:latin typeface="Cambria Math" charset="0"/>
                                    <a:cs typeface="Arial" pitchFamily="34" charset="0"/>
                                  </a:rPr>
                                  <m:t>0</m:t>
                                </m:r>
                              </m:sub>
                            </m:sSub>
                            <m:r>
                              <a:rPr lang="en-US" sz="1200" i="1">
                                <a:solidFill>
                                  <a:srgbClr val="000000"/>
                                </a:solidFill>
                                <a:latin typeface="Cambria Math" charset="0"/>
                                <a:cs typeface="Arial" pitchFamily="34" charset="0"/>
                              </a:rPr>
                              <m:t>,</m:t>
                            </m:r>
                            <m:sSub>
                              <m:sSubPr>
                                <m:ctrlPr>
                                  <a:rPr lang="en-US" sz="1200" i="1">
                                    <a:solidFill>
                                      <a:srgbClr val="000000"/>
                                    </a:solidFill>
                                    <a:latin typeface="Cambria Math" panose="02040503050406030204" pitchFamily="18" charset="0"/>
                                    <a:cs typeface="Arial" pitchFamily="34" charset="0"/>
                                  </a:rPr>
                                </m:ctrlPr>
                              </m:sSubPr>
                              <m:e>
                                <m:r>
                                  <a:rPr lang="en-US" sz="1200" i="1">
                                    <a:solidFill>
                                      <a:srgbClr val="000000"/>
                                    </a:solidFill>
                                    <a:latin typeface="Cambria Math" charset="0"/>
                                    <a:cs typeface="Arial" pitchFamily="34" charset="0"/>
                                  </a:rPr>
                                  <m:t>𝑟𝑡</m:t>
                                </m:r>
                              </m:e>
                              <m:sub>
                                <m:r>
                                  <a:rPr lang="en-US" sz="1200" i="1">
                                    <a:solidFill>
                                      <a:srgbClr val="000000"/>
                                    </a:solidFill>
                                    <a:latin typeface="Cambria Math" charset="0"/>
                                    <a:cs typeface="Arial" pitchFamily="34" charset="0"/>
                                  </a:rPr>
                                  <m:t>1</m:t>
                                </m:r>
                              </m:sub>
                            </m:sSub>
                            <m:r>
                              <a:rPr lang="en-US" sz="1200" i="1">
                                <a:solidFill>
                                  <a:srgbClr val="000000"/>
                                </a:solidFill>
                                <a:latin typeface="Cambria Math" charset="0"/>
                                <a:cs typeface="Arial" pitchFamily="34" charset="0"/>
                              </a:rPr>
                              <m:t>, …,</m:t>
                            </m:r>
                            <m:sSub>
                              <m:sSubPr>
                                <m:ctrlPr>
                                  <a:rPr lang="en-US" sz="1200" i="1">
                                    <a:solidFill>
                                      <a:srgbClr val="000000"/>
                                    </a:solidFill>
                                    <a:latin typeface="Cambria Math" panose="02040503050406030204" pitchFamily="18" charset="0"/>
                                    <a:cs typeface="Arial" pitchFamily="34" charset="0"/>
                                  </a:rPr>
                                </m:ctrlPr>
                              </m:sSubPr>
                              <m:e>
                                <m:r>
                                  <a:rPr lang="en-US" sz="1200" i="1">
                                    <a:solidFill>
                                      <a:srgbClr val="000000"/>
                                    </a:solidFill>
                                    <a:latin typeface="Cambria Math" charset="0"/>
                                    <a:cs typeface="Arial" pitchFamily="34" charset="0"/>
                                  </a:rPr>
                                  <m:t>𝑟𝑡</m:t>
                                </m:r>
                              </m:e>
                              <m:sub>
                                <m:sSub>
                                  <m:sSubPr>
                                    <m:ctrlPr>
                                      <a:rPr lang="en-US" sz="1200" i="1" smtClean="0">
                                        <a:solidFill>
                                          <a:srgbClr val="000000"/>
                                        </a:solidFill>
                                        <a:latin typeface="Cambria Math" panose="02040503050406030204" pitchFamily="18" charset="0"/>
                                        <a:cs typeface="Arial" pitchFamily="34" charset="0"/>
                                      </a:rPr>
                                    </m:ctrlPr>
                                  </m:sSubPr>
                                  <m:e>
                                    <m:r>
                                      <a:rPr lang="en-US" sz="1200" b="0" i="1" smtClean="0">
                                        <a:solidFill>
                                          <a:srgbClr val="000000"/>
                                        </a:solidFill>
                                        <a:latin typeface="Cambria Math" charset="0"/>
                                        <a:cs typeface="Arial" pitchFamily="34" charset="0"/>
                                      </a:rPr>
                                      <m:t>𝑇</m:t>
                                    </m:r>
                                  </m:e>
                                  <m:sub>
                                    <m:r>
                                      <a:rPr lang="en-US" sz="1200" b="0" i="1" smtClean="0">
                                        <a:solidFill>
                                          <a:srgbClr val="000000"/>
                                        </a:solidFill>
                                        <a:latin typeface="Cambria Math" charset="0"/>
                                        <a:cs typeface="Arial" pitchFamily="34" charset="0"/>
                                      </a:rPr>
                                      <m:t>𝑙</m:t>
                                    </m:r>
                                  </m:sub>
                                </m:sSub>
                              </m:sub>
                            </m:sSub>
                          </m:e>
                        </m:d>
                      </m:e>
                    </m:d>
                    <m:r>
                      <a:rPr lang="is-IS" sz="1200" i="1" dirty="0">
                        <a:solidFill>
                          <a:srgbClr val="000000"/>
                        </a:solidFill>
                        <a:latin typeface="Cambria Math" charset="0"/>
                        <a:ea typeface="Cambria Math" charset="0"/>
                        <a:cs typeface="Cambria Math" charset="0"/>
                      </a:rPr>
                      <m:t>→</m:t>
                    </m:r>
                  </m:oMath>
                </a14:m>
                <a:r>
                  <a:rPr lang="en-US" sz="1200" dirty="0">
                    <a:solidFill>
                      <a:srgbClr val="000000"/>
                    </a:solidFill>
                    <a:latin typeface="Arial" pitchFamily="34" charset="0"/>
                    <a:cs typeface="Arial" pitchFamily="34" charset="0"/>
                  </a:rPr>
                  <a:t> </a:t>
                </a:r>
              </a:p>
              <a:p>
                <a:pPr marL="714375" lvl="2" indent="-263525">
                  <a:buClr>
                    <a:schemeClr val="tx2"/>
                  </a:buClr>
                  <a:buFont typeface="AppleSymbols" charset="0"/>
                  <a:buChar char="⎻"/>
                  <a:tabLst>
                    <a:tab pos="442913" algn="l"/>
                  </a:tabLst>
                </a:pPr>
                <a:r>
                  <a:rPr lang="en-US" sz="1200" i="1" dirty="0">
                    <a:solidFill>
                      <a:srgbClr val="000000"/>
                    </a:solidFill>
                    <a:latin typeface="Arial" pitchFamily="34" charset="0"/>
                    <a:cs typeface="Arial" pitchFamily="34" charset="0"/>
                  </a:rPr>
                  <a:t>output </a:t>
                </a:r>
                <a14:m>
                  <m:oMath xmlns:m="http://schemas.openxmlformats.org/officeDocument/2006/math">
                    <m:d>
                      <m:dPr>
                        <m:begChr m:val="["/>
                        <m:endChr m:val="]"/>
                        <m:ctrlPr>
                          <a:rPr lang="mr-IN" sz="1200" i="1" smtClean="0">
                            <a:solidFill>
                              <a:srgbClr val="000000"/>
                            </a:solidFill>
                            <a:latin typeface="Cambria Math" panose="02040503050406030204" pitchFamily="18" charset="0"/>
                            <a:cs typeface="Arial" pitchFamily="34" charset="0"/>
                          </a:rPr>
                        </m:ctrlPr>
                      </m:dPr>
                      <m:e>
                        <m:d>
                          <m:dPr>
                            <m:begChr m:val="{"/>
                            <m:endChr m:val="}"/>
                            <m:ctrlPr>
                              <a:rPr lang="en-US" sz="1200" i="1">
                                <a:solidFill>
                                  <a:srgbClr val="000000"/>
                                </a:solidFill>
                                <a:latin typeface="Cambria Math" panose="02040503050406030204" pitchFamily="18" charset="0"/>
                                <a:cs typeface="Arial" pitchFamily="34" charset="0"/>
                              </a:rPr>
                            </m:ctrlPr>
                          </m:dPr>
                          <m:e>
                            <m:sSub>
                              <m:sSubPr>
                                <m:ctrlPr>
                                  <a:rPr lang="en-US" sz="1200" i="1">
                                    <a:solidFill>
                                      <a:srgbClr val="000000"/>
                                    </a:solidFill>
                                    <a:latin typeface="Cambria Math" panose="02040503050406030204" pitchFamily="18" charset="0"/>
                                    <a:cs typeface="Arial" pitchFamily="34" charset="0"/>
                                  </a:rPr>
                                </m:ctrlPr>
                              </m:sSubPr>
                              <m:e>
                                <m:r>
                                  <a:rPr lang="en-US" sz="1200">
                                    <a:solidFill>
                                      <a:srgbClr val="000000"/>
                                    </a:solidFill>
                                    <a:latin typeface="Cambria Math" charset="0"/>
                                    <a:cs typeface="Arial" pitchFamily="34" charset="0"/>
                                  </a:rPr>
                                  <m:t>𝑒</m:t>
                                </m:r>
                              </m:e>
                              <m:sub>
                                <m:r>
                                  <a:rPr lang="en-US" sz="1200">
                                    <a:solidFill>
                                      <a:srgbClr val="000000"/>
                                    </a:solidFill>
                                    <a:latin typeface="Cambria Math" charset="0"/>
                                    <a:cs typeface="Arial" pitchFamily="34" charset="0"/>
                                  </a:rPr>
                                  <m:t>1</m:t>
                                </m:r>
                              </m:sub>
                            </m:sSub>
                            <m:r>
                              <a:rPr lang="en-US" sz="1200">
                                <a:solidFill>
                                  <a:srgbClr val="000000"/>
                                </a:solidFill>
                                <a:latin typeface="Cambria Math" charset="0"/>
                                <a:cs typeface="Arial" pitchFamily="34" charset="0"/>
                              </a:rPr>
                              <m:t>, …,</m:t>
                            </m:r>
                            <m:sSub>
                              <m:sSubPr>
                                <m:ctrlPr>
                                  <a:rPr lang="en-US" sz="1200" i="1">
                                    <a:solidFill>
                                      <a:srgbClr val="000000"/>
                                    </a:solidFill>
                                    <a:latin typeface="Cambria Math" panose="02040503050406030204" pitchFamily="18" charset="0"/>
                                    <a:cs typeface="Arial" pitchFamily="34" charset="0"/>
                                  </a:rPr>
                                </m:ctrlPr>
                              </m:sSubPr>
                              <m:e>
                                <m:r>
                                  <a:rPr lang="en-US" sz="1200">
                                    <a:solidFill>
                                      <a:srgbClr val="000000"/>
                                    </a:solidFill>
                                    <a:latin typeface="Cambria Math" charset="0"/>
                                    <a:cs typeface="Arial" pitchFamily="34" charset="0"/>
                                  </a:rPr>
                                  <m:t>𝑒</m:t>
                                </m:r>
                              </m:e>
                              <m:sub>
                                <m:sSub>
                                  <m:sSubPr>
                                    <m:ctrlPr>
                                      <a:rPr lang="en-US" sz="1200" i="1">
                                        <a:solidFill>
                                          <a:srgbClr val="000000"/>
                                        </a:solidFill>
                                        <a:latin typeface="Cambria Math" panose="02040503050406030204" pitchFamily="18" charset="0"/>
                                        <a:cs typeface="Arial" pitchFamily="34" charset="0"/>
                                      </a:rPr>
                                    </m:ctrlPr>
                                  </m:sSubPr>
                                  <m:e>
                                    <m:r>
                                      <a:rPr lang="en-US" sz="1200">
                                        <a:solidFill>
                                          <a:srgbClr val="000000"/>
                                        </a:solidFill>
                                        <a:latin typeface="Cambria Math" charset="0"/>
                                        <a:cs typeface="Arial" pitchFamily="34" charset="0"/>
                                      </a:rPr>
                                      <m:t>𝑇</m:t>
                                    </m:r>
                                  </m:e>
                                  <m:sub>
                                    <m:r>
                                      <a:rPr lang="en-US" sz="1200">
                                        <a:solidFill>
                                          <a:srgbClr val="000000"/>
                                        </a:solidFill>
                                        <a:latin typeface="Cambria Math" charset="0"/>
                                        <a:cs typeface="Arial" pitchFamily="34" charset="0"/>
                                      </a:rPr>
                                      <m:t>𝑙</m:t>
                                    </m:r>
                                  </m:sub>
                                </m:sSub>
                              </m:sub>
                            </m:sSub>
                            <m:r>
                              <a:rPr lang="en-US" sz="1200">
                                <a:solidFill>
                                  <a:srgbClr val="000000"/>
                                </a:solidFill>
                                <a:latin typeface="Cambria Math" charset="0"/>
                                <a:cs typeface="Arial" pitchFamily="34" charset="0"/>
                              </a:rPr>
                              <m:t>, ′!0′</m:t>
                            </m:r>
                          </m:e>
                        </m:d>
                        <m:r>
                          <m:rPr>
                            <m:nor/>
                          </m:rPr>
                          <a:rPr lang="en-US" sz="1200" b="0" i="0" dirty="0" smtClean="0">
                            <a:solidFill>
                              <a:srgbClr val="000000"/>
                            </a:solidFill>
                            <a:latin typeface="Arial" pitchFamily="34" charset="0"/>
                            <a:cs typeface="Arial" pitchFamily="34" charset="0"/>
                          </a:rPr>
                          <m:t>,</m:t>
                        </m:r>
                        <m:d>
                          <m:dPr>
                            <m:begChr m:val="{"/>
                            <m:endChr m:val="}"/>
                            <m:ctrlPr>
                              <a:rPr lang="en-US" sz="1200" i="1">
                                <a:solidFill>
                                  <a:srgbClr val="000000"/>
                                </a:solidFill>
                                <a:latin typeface="Cambria Math" panose="02040503050406030204" pitchFamily="18" charset="0"/>
                                <a:cs typeface="Arial" pitchFamily="34" charset="0"/>
                              </a:rPr>
                            </m:ctrlPr>
                          </m:dPr>
                          <m:e>
                            <m:sSub>
                              <m:sSubPr>
                                <m:ctrlPr>
                                  <a:rPr lang="en-US" sz="1200" i="1">
                                    <a:solidFill>
                                      <a:srgbClr val="000000"/>
                                    </a:solidFill>
                                    <a:latin typeface="Cambria Math" panose="02040503050406030204" pitchFamily="18" charset="0"/>
                                    <a:cs typeface="Arial" pitchFamily="34" charset="0"/>
                                  </a:rPr>
                                </m:ctrlPr>
                              </m:sSubPr>
                              <m:e>
                                <m:r>
                                  <a:rPr lang="en-US" sz="1200" i="1">
                                    <a:solidFill>
                                      <a:srgbClr val="000000"/>
                                    </a:solidFill>
                                    <a:latin typeface="Cambria Math" charset="0"/>
                                    <a:cs typeface="Arial" pitchFamily="34" charset="0"/>
                                  </a:rPr>
                                  <m:t>𝑟𝑡</m:t>
                                </m:r>
                              </m:e>
                              <m:sub>
                                <m:r>
                                  <a:rPr lang="en-US" sz="1200" b="0" i="1" smtClean="0">
                                    <a:solidFill>
                                      <a:srgbClr val="000000"/>
                                    </a:solidFill>
                                    <a:latin typeface="Cambria Math" charset="0"/>
                                    <a:cs typeface="Arial" pitchFamily="34" charset="0"/>
                                  </a:rPr>
                                  <m:t>1</m:t>
                                </m:r>
                              </m:sub>
                            </m:sSub>
                            <m:r>
                              <a:rPr lang="en-US" sz="1200" i="1">
                                <a:solidFill>
                                  <a:srgbClr val="000000"/>
                                </a:solidFill>
                                <a:latin typeface="Cambria Math" charset="0"/>
                                <a:cs typeface="Arial" pitchFamily="34" charset="0"/>
                              </a:rPr>
                              <m:t>,</m:t>
                            </m:r>
                            <m:sSub>
                              <m:sSubPr>
                                <m:ctrlPr>
                                  <a:rPr lang="en-US" sz="1200" i="1">
                                    <a:solidFill>
                                      <a:srgbClr val="000000"/>
                                    </a:solidFill>
                                    <a:latin typeface="Cambria Math" panose="02040503050406030204" pitchFamily="18" charset="0"/>
                                    <a:cs typeface="Arial" pitchFamily="34" charset="0"/>
                                  </a:rPr>
                                </m:ctrlPr>
                              </m:sSubPr>
                              <m:e>
                                <m:r>
                                  <a:rPr lang="en-US" sz="1200" i="1">
                                    <a:solidFill>
                                      <a:srgbClr val="000000"/>
                                    </a:solidFill>
                                    <a:latin typeface="Cambria Math" charset="0"/>
                                    <a:cs typeface="Arial" pitchFamily="34" charset="0"/>
                                  </a:rPr>
                                  <m:t>𝑟𝑡</m:t>
                                </m:r>
                              </m:e>
                              <m:sub>
                                <m:r>
                                  <a:rPr lang="en-US" sz="1200" b="0" i="1" smtClean="0">
                                    <a:solidFill>
                                      <a:srgbClr val="000000"/>
                                    </a:solidFill>
                                    <a:latin typeface="Cambria Math" charset="0"/>
                                    <a:cs typeface="Arial" pitchFamily="34" charset="0"/>
                                  </a:rPr>
                                  <m:t>2</m:t>
                                </m:r>
                              </m:sub>
                            </m:sSub>
                            <m:r>
                              <a:rPr lang="en-US" sz="1200" i="1">
                                <a:solidFill>
                                  <a:srgbClr val="000000"/>
                                </a:solidFill>
                                <a:latin typeface="Cambria Math" charset="0"/>
                                <a:cs typeface="Arial" pitchFamily="34" charset="0"/>
                              </a:rPr>
                              <m:t>, …,</m:t>
                            </m:r>
                            <m:sSub>
                              <m:sSubPr>
                                <m:ctrlPr>
                                  <a:rPr lang="en-US" sz="1200" i="1">
                                    <a:solidFill>
                                      <a:srgbClr val="000000"/>
                                    </a:solidFill>
                                    <a:latin typeface="Cambria Math" panose="02040503050406030204" pitchFamily="18" charset="0"/>
                                    <a:cs typeface="Arial" pitchFamily="34" charset="0"/>
                                  </a:rPr>
                                </m:ctrlPr>
                              </m:sSubPr>
                              <m:e>
                                <m:r>
                                  <a:rPr lang="en-US" sz="1200" i="1">
                                    <a:solidFill>
                                      <a:srgbClr val="000000"/>
                                    </a:solidFill>
                                    <a:latin typeface="Cambria Math" charset="0"/>
                                    <a:cs typeface="Arial" pitchFamily="34" charset="0"/>
                                  </a:rPr>
                                  <m:t>𝑟𝑡</m:t>
                                </m:r>
                              </m:e>
                              <m:sub>
                                <m:sSub>
                                  <m:sSubPr>
                                    <m:ctrlPr>
                                      <a:rPr lang="en-US" sz="1200" i="1">
                                        <a:solidFill>
                                          <a:srgbClr val="000000"/>
                                        </a:solidFill>
                                        <a:latin typeface="Cambria Math" panose="02040503050406030204" pitchFamily="18" charset="0"/>
                                        <a:cs typeface="Arial" pitchFamily="34" charset="0"/>
                                      </a:rPr>
                                    </m:ctrlPr>
                                  </m:sSubPr>
                                  <m:e>
                                    <m:r>
                                      <a:rPr lang="en-US" sz="1200" i="1">
                                        <a:solidFill>
                                          <a:srgbClr val="000000"/>
                                        </a:solidFill>
                                        <a:latin typeface="Cambria Math" charset="0"/>
                                        <a:cs typeface="Arial" pitchFamily="34" charset="0"/>
                                      </a:rPr>
                                      <m:t>𝑇</m:t>
                                    </m:r>
                                  </m:e>
                                  <m:sub>
                                    <m:r>
                                      <a:rPr lang="en-US" sz="1200" i="1">
                                        <a:solidFill>
                                          <a:srgbClr val="000000"/>
                                        </a:solidFill>
                                        <a:latin typeface="Cambria Math" charset="0"/>
                                        <a:cs typeface="Arial" pitchFamily="34" charset="0"/>
                                      </a:rPr>
                                      <m:t>𝑙</m:t>
                                    </m:r>
                                  </m:sub>
                                </m:sSub>
                              </m:sub>
                            </m:sSub>
                            <m:r>
                              <a:rPr lang="en-US" sz="1200" b="0" i="1" smtClean="0">
                                <a:solidFill>
                                  <a:srgbClr val="000000"/>
                                </a:solidFill>
                                <a:latin typeface="Cambria Math" charset="0"/>
                                <a:cs typeface="Arial" pitchFamily="34" charset="0"/>
                              </a:rPr>
                              <m:t>, 0</m:t>
                            </m:r>
                          </m:e>
                        </m:d>
                      </m:e>
                    </m:d>
                  </m:oMath>
                </a14:m>
                <a:endParaRPr lang="en-US" altLang="zh-CN" sz="1200" dirty="0">
                  <a:latin typeface="Arial" charset="0"/>
                  <a:ea typeface="Arial" charset="0"/>
                  <a:cs typeface="Arial" charset="0"/>
                </a:endParaRPr>
              </a:p>
              <a:p>
                <a:pPr marL="450850" lvl="1" indent="-222250">
                  <a:buClr>
                    <a:schemeClr val="tx2"/>
                  </a:buClr>
                  <a:buFont typeface="Wingdings" panose="05000000000000000000" pitchFamily="2" charset="2"/>
                  <a:buChar char="§"/>
                </a:pPr>
                <a:r>
                  <a:rPr lang="en-US" sz="1200" dirty="0">
                    <a:solidFill>
                      <a:srgbClr val="000000"/>
                    </a:solidFill>
                    <a:latin typeface="Arial" pitchFamily="34" charset="0"/>
                    <a:cs typeface="Arial" pitchFamily="34" charset="0"/>
                  </a:rPr>
                  <a:t>Update network weights using </a:t>
                </a:r>
              </a:p>
              <a:p>
                <a:pPr marL="714375" lvl="2" indent="-263525">
                  <a:buClr>
                    <a:schemeClr val="tx2"/>
                  </a:buClr>
                  <a:buFont typeface="AppleSymbols" charset="0"/>
                  <a:buChar char="⎻"/>
                  <a:tabLst>
                    <a:tab pos="442913" algn="l"/>
                  </a:tabLst>
                </a:pPr>
                <a:r>
                  <a:rPr lang="en-US" sz="1200" dirty="0">
                    <a:solidFill>
                      <a:srgbClr val="000000"/>
                    </a:solidFill>
                    <a:latin typeface="Arial" pitchFamily="34" charset="0"/>
                    <a:cs typeface="Arial" pitchFamily="34" charset="0"/>
                  </a:rPr>
                  <a:t>Sum mean squared error </a:t>
                </a:r>
              </a:p>
              <a:p>
                <a:pPr marL="714375" lvl="2" indent="-263525">
                  <a:buClr>
                    <a:schemeClr val="tx2"/>
                  </a:buClr>
                  <a:buFont typeface="AppleSymbols" charset="0"/>
                  <a:buChar char="⎻"/>
                  <a:tabLst>
                    <a:tab pos="442913" algn="l"/>
                  </a:tabLst>
                </a:pPr>
                <a:r>
                  <a:rPr lang="en-US" sz="1200" dirty="0">
                    <a:solidFill>
                      <a:srgbClr val="000000"/>
                    </a:solidFill>
                    <a:latin typeface="Arial" pitchFamily="34" charset="0"/>
                    <a:cs typeface="Arial" pitchFamily="34" charset="0"/>
                  </a:rPr>
                  <a:t>Categorical cross-entropy</a:t>
                </a:r>
              </a:p>
            </p:txBody>
          </p:sp>
        </mc:Choice>
        <mc:Fallback xmlns="">
          <p:sp>
            <p:nvSpPr>
              <p:cNvPr id="19460" name="Rectangle 106"/>
              <p:cNvSpPr>
                <a:spLocks noRot="1" noChangeAspect="1" noMove="1" noResize="1" noEditPoints="1" noAdjustHandles="1" noChangeArrowheads="1" noChangeShapeType="1" noTextEdit="1"/>
              </p:cNvSpPr>
              <p:nvPr/>
            </p:nvSpPr>
            <p:spPr bwMode="auto">
              <a:xfrm>
                <a:off x="166988" y="711701"/>
                <a:ext cx="4146766" cy="2397786"/>
              </a:xfrm>
              <a:prstGeom prst="rect">
                <a:avLst/>
              </a:prstGeom>
              <a:blipFill rotWithShape="0">
                <a:blip r:embed="rId4"/>
                <a:stretch>
                  <a:fillRect t="-1018"/>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12" name="Title 11"/>
          <p:cNvSpPr>
            <a:spLocks noGrp="1"/>
          </p:cNvSpPr>
          <p:nvPr>
            <p:ph type="title"/>
          </p:nvPr>
        </p:nvSpPr>
        <p:spPr/>
        <p:txBody>
          <a:bodyPr/>
          <a:lstStyle/>
          <a:p>
            <a:r>
              <a:rPr lang="en-US" sz="1400" dirty="0">
                <a:solidFill>
                  <a:schemeClr val="tx2"/>
                </a:solidFill>
                <a:latin typeface="Arial" panose="020B0604020202020204" pitchFamily="34" charset="0"/>
                <a:cs typeface="Arial" panose="020B0604020202020204" pitchFamily="34" charset="0"/>
              </a:rPr>
              <a:t>Distributed Trace Analysis</a:t>
            </a:r>
            <a:br>
              <a:rPr lang="en-US" sz="1400" dirty="0">
                <a:solidFill>
                  <a:schemeClr val="tx2"/>
                </a:solidFill>
                <a:latin typeface="Arial" panose="020B0604020202020204" pitchFamily="34" charset="0"/>
                <a:cs typeface="Arial" panose="020B0604020202020204" pitchFamily="34" charset="0"/>
              </a:rPr>
            </a:br>
            <a:r>
              <a:rPr lang="en-US" sz="1400" b="0" dirty="0"/>
              <a:t>Multimodal LSTM (1) </a:t>
            </a:r>
          </a:p>
        </p:txBody>
      </p:sp>
      <p:sp>
        <p:nvSpPr>
          <p:cNvPr id="9" name="Rectangle 106"/>
          <p:cNvSpPr>
            <a:spLocks noChangeArrowheads="1"/>
          </p:cNvSpPr>
          <p:nvPr/>
        </p:nvSpPr>
        <p:spPr bwMode="auto">
          <a:xfrm>
            <a:off x="4173128" y="693697"/>
            <a:ext cx="3898362" cy="13740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8563" tIns="34281" rIns="68563" bIns="34281"/>
          <a:lstStyle/>
          <a:p>
            <a:pPr marL="450850" lvl="1" indent="-222250">
              <a:buClr>
                <a:schemeClr val="tx2"/>
              </a:buClr>
              <a:buFont typeface="Wingdings" panose="05000000000000000000" pitchFamily="2" charset="2"/>
              <a:buChar char="§"/>
            </a:pPr>
            <a:r>
              <a:rPr lang="en-US" altLang="zh-CN" sz="1200" dirty="0">
                <a:solidFill>
                  <a:srgbClr val="000000"/>
                </a:solidFill>
                <a:latin typeface="Arial" charset="0"/>
                <a:ea typeface="Arial" charset="0"/>
                <a:cs typeface="Arial" charset="0"/>
              </a:rPr>
              <a:t>Detection</a:t>
            </a:r>
          </a:p>
          <a:p>
            <a:pPr marL="714375" lvl="2" indent="-263525">
              <a:buClr>
                <a:schemeClr val="tx2"/>
              </a:buClr>
              <a:buFont typeface="AppleSymbols" charset="0"/>
              <a:buChar char="⎻"/>
              <a:tabLst>
                <a:tab pos="442913" algn="l"/>
              </a:tabLst>
            </a:pPr>
            <a:r>
              <a:rPr lang="en-US" sz="1200" dirty="0">
                <a:latin typeface="Arial" charset="0"/>
                <a:ea typeface="Arial" charset="0"/>
                <a:cs typeface="Arial" charset="0"/>
              </a:rPr>
              <a:t>Performed by comparing the output element-wise with the input for both modalities using the strategy developed in the single-modality architectures</a:t>
            </a:r>
          </a:p>
          <a:p>
            <a:pPr marL="714375" lvl="2" indent="-263525">
              <a:buClr>
                <a:schemeClr val="tx2"/>
              </a:buClr>
              <a:buFont typeface="AppleSymbols" charset="0"/>
              <a:buChar char="⎻"/>
              <a:tabLst>
                <a:tab pos="442913" algn="l"/>
              </a:tabLst>
            </a:pPr>
            <a:r>
              <a:rPr lang="en-US" sz="1200" dirty="0">
                <a:solidFill>
                  <a:schemeClr val="tx2"/>
                </a:solidFill>
                <a:latin typeface="Arial" charset="0"/>
                <a:ea typeface="Arial" charset="0"/>
                <a:cs typeface="Arial" charset="0"/>
              </a:rPr>
              <a:t>Anomaly source</a:t>
            </a:r>
            <a:r>
              <a:rPr lang="en-US" sz="1200" dirty="0">
                <a:solidFill>
                  <a:srgbClr val="000000"/>
                </a:solidFill>
                <a:latin typeface="Arial" charset="0"/>
                <a:ea typeface="Arial" charset="0"/>
                <a:cs typeface="Arial" charset="0"/>
              </a:rPr>
              <a:t>: 1) response time, 2) structural, or 3) both</a:t>
            </a:r>
            <a:endParaRPr lang="en-US" sz="1200" dirty="0">
              <a:solidFill>
                <a:srgbClr val="000000"/>
              </a:solidFill>
              <a:latin typeface="Arial" pitchFamily="34" charset="0"/>
              <a:cs typeface="Arial" pitchFamily="34" charset="0"/>
            </a:endParaRPr>
          </a:p>
        </p:txBody>
      </p:sp>
      <p:grpSp>
        <p:nvGrpSpPr>
          <p:cNvPr id="2" name="Group 1"/>
          <p:cNvGrpSpPr/>
          <p:nvPr/>
        </p:nvGrpSpPr>
        <p:grpSpPr>
          <a:xfrm>
            <a:off x="3079300" y="3298631"/>
            <a:ext cx="5466845" cy="1240379"/>
            <a:chOff x="3537818" y="1559427"/>
            <a:chExt cx="5466845" cy="1240379"/>
          </a:xfrm>
        </p:grpSpPr>
        <p:sp>
          <p:nvSpPr>
            <p:cNvPr id="10" name="Rectangle 9"/>
            <p:cNvSpPr/>
            <p:nvPr/>
          </p:nvSpPr>
          <p:spPr>
            <a:xfrm>
              <a:off x="3684585" y="2491513"/>
              <a:ext cx="5320078" cy="308293"/>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Rectangle 106"/>
                <p:cNvSpPr>
                  <a:spLocks noChangeArrowheads="1"/>
                </p:cNvSpPr>
                <p:nvPr/>
              </p:nvSpPr>
              <p:spPr bwMode="auto">
                <a:xfrm>
                  <a:off x="3537818" y="1559427"/>
                  <a:ext cx="1722159" cy="275903"/>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lIns="68563" tIns="34281" rIns="68563" bIns="34281"/>
                <a:lstStyle/>
                <a:p>
                  <a:pPr indent="-228600">
                    <a:buClr>
                      <a:schemeClr val="tx2"/>
                    </a:buClr>
                  </a:pPr>
                  <a:r>
                    <a:rPr lang="en-US" sz="1100" dirty="0">
                      <a:solidFill>
                        <a:schemeClr val="tx2"/>
                      </a:solidFill>
                      <a:latin typeface="Arial" pitchFamily="34" charset="0"/>
                      <a:cs typeface="Arial" pitchFamily="34" charset="0"/>
                    </a:rPr>
                    <a:t>SAD (</a:t>
                  </a:r>
                  <a14:m>
                    <m:oMath xmlns:m="http://schemas.openxmlformats.org/officeDocument/2006/math">
                      <m:sSub>
                        <m:sSubPr>
                          <m:ctrlPr>
                            <a:rPr lang="en-US" altLang="zh-CN" sz="1100" i="1">
                              <a:solidFill>
                                <a:schemeClr val="tx2"/>
                              </a:solidFill>
                              <a:latin typeface="Cambria Math" panose="02040503050406030204" pitchFamily="18" charset="0"/>
                              <a:ea typeface="Arial" charset="0"/>
                              <a:cs typeface="Arial" charset="0"/>
                            </a:rPr>
                          </m:ctrlPr>
                        </m:sSubPr>
                        <m:e>
                          <m:r>
                            <a:rPr lang="en-US" altLang="zh-CN" sz="1100" i="1">
                              <a:solidFill>
                                <a:schemeClr val="tx2"/>
                              </a:solidFill>
                              <a:latin typeface="Cambria Math" charset="0"/>
                              <a:ea typeface="Arial" charset="0"/>
                              <a:cs typeface="Arial" charset="0"/>
                            </a:rPr>
                            <m:t>𝐷</m:t>
                          </m:r>
                        </m:e>
                        <m:sub>
                          <m:r>
                            <a:rPr lang="en-US" altLang="zh-CN" sz="1100" b="0" i="1" smtClean="0">
                              <a:solidFill>
                                <a:schemeClr val="tx2"/>
                              </a:solidFill>
                              <a:latin typeface="Cambria Math" charset="0"/>
                              <a:ea typeface="Arial" charset="0"/>
                              <a:cs typeface="Arial" charset="0"/>
                            </a:rPr>
                            <m:t>1</m:t>
                          </m:r>
                        </m:sub>
                      </m:sSub>
                    </m:oMath>
                  </a14:m>
                  <a:r>
                    <a:rPr lang="en-US" sz="1100" dirty="0">
                      <a:solidFill>
                        <a:schemeClr val="tx2"/>
                      </a:solidFill>
                      <a:latin typeface="Arial" pitchFamily="34" charset="0"/>
                      <a:cs typeface="Arial" pitchFamily="34" charset="0"/>
                    </a:rPr>
                    <a:t>) and RTAD (</a:t>
                  </a:r>
                  <a14:m>
                    <m:oMath xmlns:m="http://schemas.openxmlformats.org/officeDocument/2006/math">
                      <m:sSub>
                        <m:sSubPr>
                          <m:ctrlPr>
                            <a:rPr lang="en-US" altLang="zh-CN" sz="1100" i="1">
                              <a:solidFill>
                                <a:schemeClr val="tx2"/>
                              </a:solidFill>
                              <a:latin typeface="Cambria Math" panose="02040503050406030204" pitchFamily="18" charset="0"/>
                              <a:ea typeface="Arial" charset="0"/>
                              <a:cs typeface="Arial" charset="0"/>
                            </a:rPr>
                          </m:ctrlPr>
                        </m:sSubPr>
                        <m:e>
                          <m:r>
                            <a:rPr lang="en-US" altLang="zh-CN" sz="1100" i="1">
                              <a:solidFill>
                                <a:schemeClr val="tx2"/>
                              </a:solidFill>
                              <a:latin typeface="Cambria Math" charset="0"/>
                              <a:ea typeface="Arial" charset="0"/>
                              <a:cs typeface="Arial" charset="0"/>
                            </a:rPr>
                            <m:t>𝐷</m:t>
                          </m:r>
                        </m:e>
                        <m:sub>
                          <m:r>
                            <a:rPr lang="en-US" altLang="zh-CN" sz="1100" b="0" i="1" smtClean="0">
                              <a:solidFill>
                                <a:schemeClr val="tx2"/>
                              </a:solidFill>
                              <a:latin typeface="Cambria Math" charset="0"/>
                              <a:ea typeface="Arial" charset="0"/>
                              <a:cs typeface="Arial" charset="0"/>
                            </a:rPr>
                            <m:t>2</m:t>
                          </m:r>
                        </m:sub>
                      </m:sSub>
                    </m:oMath>
                  </a14:m>
                  <a:r>
                    <a:rPr lang="en-US" sz="1100" dirty="0">
                      <a:solidFill>
                        <a:schemeClr val="tx2"/>
                      </a:solidFill>
                      <a:latin typeface="Arial" pitchFamily="34" charset="0"/>
                      <a:cs typeface="Arial" pitchFamily="34" charset="0"/>
                    </a:rPr>
                    <a:t>)</a:t>
                  </a:r>
                </a:p>
              </p:txBody>
            </p:sp>
          </mc:Choice>
          <mc:Fallback xmlns="">
            <p:sp>
              <p:nvSpPr>
                <p:cNvPr id="11" name="Rectangle 106"/>
                <p:cNvSpPr>
                  <a:spLocks noRot="1" noChangeAspect="1" noMove="1" noResize="1" noEditPoints="1" noAdjustHandles="1" noChangeArrowheads="1" noChangeShapeType="1" noTextEdit="1"/>
                </p:cNvSpPr>
                <p:nvPr/>
              </p:nvSpPr>
              <p:spPr bwMode="auto">
                <a:xfrm>
                  <a:off x="3537818" y="1559427"/>
                  <a:ext cx="1722159" cy="275903"/>
                </a:xfrm>
                <a:prstGeom prst="rect">
                  <a:avLst/>
                </a:prstGeom>
                <a:blipFill rotWithShape="0">
                  <a:blip r:embed="rId5"/>
                  <a:stretch>
                    <a:fillRect l="-1060" t="-6667" b="-4444"/>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cxnSp>
          <p:nvCxnSpPr>
            <p:cNvPr id="8" name="Straight Connector 7"/>
            <p:cNvCxnSpPr/>
            <p:nvPr/>
          </p:nvCxnSpPr>
          <p:spPr>
            <a:xfrm>
              <a:off x="3805646" y="1846217"/>
              <a:ext cx="0" cy="627017"/>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87186843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106"/>
          <p:cNvSpPr>
            <a:spLocks noChangeArrowheads="1"/>
          </p:cNvSpPr>
          <p:nvPr/>
        </p:nvSpPr>
        <p:spPr bwMode="auto">
          <a:xfrm>
            <a:off x="395288" y="633003"/>
            <a:ext cx="7745412" cy="41915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8563" tIns="34281" rIns="68563" bIns="34281"/>
          <a:lstStyle/>
          <a:p>
            <a:pPr marL="228600" indent="-228600">
              <a:lnSpc>
                <a:spcPct val="150000"/>
              </a:lnSpc>
              <a:buClr>
                <a:schemeClr val="tx2"/>
              </a:buClr>
              <a:buFont typeface="Arial" panose="020B0604020202020204" pitchFamily="34" charset="0"/>
              <a:buChar char="►"/>
            </a:pPr>
            <a:r>
              <a:rPr lang="en-US" altLang="zh-CN" sz="1100" b="1" dirty="0">
                <a:solidFill>
                  <a:srgbClr val="000000"/>
                </a:solidFill>
                <a:latin typeface="Arial" pitchFamily="34" charset="0"/>
                <a:cs typeface="Arial" pitchFamily="34" charset="0"/>
              </a:rPr>
              <a:t>Datasets</a:t>
            </a:r>
          </a:p>
          <a:p>
            <a:pPr marL="450850" lvl="1" indent="-222250">
              <a:buClr>
                <a:schemeClr val="tx2"/>
              </a:buClr>
              <a:buFont typeface="Wingdings" panose="05000000000000000000" pitchFamily="2" charset="2"/>
              <a:buChar char="§"/>
            </a:pPr>
            <a:r>
              <a:rPr lang="en-US" sz="1100" dirty="0">
                <a:solidFill>
                  <a:srgbClr val="000000"/>
                </a:solidFill>
                <a:latin typeface="Arial" pitchFamily="34" charset="0"/>
                <a:cs typeface="Arial" pitchFamily="34" charset="0"/>
              </a:rPr>
              <a:t>System under study has </a:t>
            </a:r>
            <a:r>
              <a:rPr lang="en-US" sz="1100" dirty="0">
                <a:solidFill>
                  <a:schemeClr val="tx2"/>
                </a:solidFill>
                <a:latin typeface="Arial" pitchFamily="34" charset="0"/>
                <a:cs typeface="Arial" pitchFamily="34" charset="0"/>
              </a:rPr>
              <a:t>1000+ services running production </a:t>
            </a:r>
            <a:r>
              <a:rPr lang="en-US" sz="1100" dirty="0" err="1">
                <a:solidFill>
                  <a:schemeClr val="tx2"/>
                </a:solidFill>
                <a:latin typeface="Arial" pitchFamily="34" charset="0"/>
                <a:cs typeface="Arial" pitchFamily="34" charset="0"/>
              </a:rPr>
              <a:t>Openstack</a:t>
            </a:r>
            <a:r>
              <a:rPr lang="en-US" sz="1100" dirty="0">
                <a:solidFill>
                  <a:schemeClr val="tx2"/>
                </a:solidFill>
                <a:latin typeface="Arial" pitchFamily="34" charset="0"/>
                <a:cs typeface="Arial" pitchFamily="34" charset="0"/>
              </a:rPr>
              <a:t>-based cloud [19]</a:t>
            </a:r>
          </a:p>
          <a:p>
            <a:pPr marL="450850" lvl="1" indent="-222250">
              <a:buClr>
                <a:schemeClr val="tx2"/>
              </a:buClr>
              <a:buFont typeface="Wingdings" panose="05000000000000000000" pitchFamily="2" charset="2"/>
              <a:buChar char="§"/>
            </a:pPr>
            <a:r>
              <a:rPr lang="en-US" sz="1100" dirty="0">
                <a:solidFill>
                  <a:srgbClr val="000000"/>
                </a:solidFill>
                <a:latin typeface="Arial" pitchFamily="34" charset="0"/>
                <a:cs typeface="Arial" pitchFamily="34" charset="0"/>
              </a:rPr>
              <a:t>Traces collected using </a:t>
            </a:r>
            <a:r>
              <a:rPr lang="en-US" sz="1100" dirty="0" err="1">
                <a:solidFill>
                  <a:srgbClr val="000000"/>
                </a:solidFill>
                <a:latin typeface="Arial" pitchFamily="34" charset="0"/>
                <a:cs typeface="Arial" pitchFamily="34" charset="0"/>
              </a:rPr>
              <a:t>Zipkin</a:t>
            </a:r>
            <a:r>
              <a:rPr lang="en-US" sz="1100" dirty="0">
                <a:solidFill>
                  <a:srgbClr val="000000"/>
                </a:solidFill>
                <a:latin typeface="Arial" pitchFamily="34" charset="0"/>
                <a:cs typeface="Arial" pitchFamily="34" charset="0"/>
              </a:rPr>
              <a:t> [16] over 50 days: &gt;4.5M events; 1M traces</a:t>
            </a:r>
          </a:p>
          <a:p>
            <a:pPr marL="228600" indent="-228600">
              <a:lnSpc>
                <a:spcPct val="150000"/>
              </a:lnSpc>
              <a:buClr>
                <a:schemeClr val="tx2"/>
              </a:buClr>
              <a:buFont typeface="Arial" panose="020B0604020202020204" pitchFamily="34" charset="0"/>
              <a:buChar char="►"/>
            </a:pPr>
            <a:r>
              <a:rPr lang="en-US" altLang="zh-CN" sz="1100" b="1" dirty="0">
                <a:solidFill>
                  <a:srgbClr val="000000"/>
                </a:solidFill>
                <a:latin typeface="Arial" pitchFamily="34" charset="0"/>
                <a:cs typeface="Arial" pitchFamily="34" charset="0"/>
              </a:rPr>
              <a:t>Evaluation Platform</a:t>
            </a:r>
            <a:endParaRPr lang="en-US" sz="1050" dirty="0">
              <a:solidFill>
                <a:srgbClr val="000000"/>
              </a:solidFill>
              <a:latin typeface="Arial" pitchFamily="34" charset="0"/>
              <a:cs typeface="Arial" pitchFamily="34" charset="0"/>
            </a:endParaRPr>
          </a:p>
          <a:p>
            <a:pPr marL="450850" lvl="1" indent="-222250">
              <a:buClr>
                <a:schemeClr val="tx2"/>
              </a:buClr>
              <a:buFont typeface="Wingdings" panose="05000000000000000000" pitchFamily="2" charset="2"/>
              <a:buChar char="§"/>
            </a:pPr>
            <a:r>
              <a:rPr lang="en-US" sz="1100" dirty="0">
                <a:solidFill>
                  <a:srgbClr val="000000"/>
                </a:solidFill>
                <a:latin typeface="Arial" pitchFamily="34" charset="0"/>
                <a:cs typeface="Arial" pitchFamily="34" charset="0"/>
              </a:rPr>
              <a:t>Python using </a:t>
            </a:r>
            <a:r>
              <a:rPr lang="en-US" sz="1100" dirty="0" err="1">
                <a:solidFill>
                  <a:srgbClr val="000000"/>
                </a:solidFill>
                <a:latin typeface="Arial" pitchFamily="34" charset="0"/>
                <a:cs typeface="Arial" pitchFamily="34" charset="0"/>
              </a:rPr>
              <a:t>Keras</a:t>
            </a:r>
            <a:r>
              <a:rPr lang="en-US" sz="1100" dirty="0">
                <a:solidFill>
                  <a:srgbClr val="000000"/>
                </a:solidFill>
                <a:latin typeface="Arial" pitchFamily="34" charset="0"/>
                <a:cs typeface="Arial" pitchFamily="34" charset="0"/>
              </a:rPr>
              <a:t>, model with batch size = 512, learning rate of 0.001, and 400 epochs</a:t>
            </a:r>
          </a:p>
          <a:p>
            <a:pPr marL="450850" lvl="1" indent="-222250">
              <a:buClr>
                <a:schemeClr val="tx2"/>
              </a:buClr>
              <a:buFont typeface="Wingdings" panose="05000000000000000000" pitchFamily="2" charset="2"/>
              <a:buChar char="§"/>
            </a:pPr>
            <a:r>
              <a:rPr lang="en-US" sz="1100" dirty="0">
                <a:solidFill>
                  <a:srgbClr val="000000"/>
                </a:solidFill>
                <a:latin typeface="Arial" pitchFamily="34" charset="0"/>
                <a:cs typeface="Arial" pitchFamily="34" charset="0"/>
              </a:rPr>
              <a:t>PC using GPU-NVIDIA GTX 1060</a:t>
            </a:r>
          </a:p>
          <a:p>
            <a:pPr marL="228600" indent="-228600">
              <a:lnSpc>
                <a:spcPct val="150000"/>
              </a:lnSpc>
              <a:buClr>
                <a:schemeClr val="tx2"/>
              </a:buClr>
              <a:buFont typeface="Arial" panose="020B0604020202020204" pitchFamily="34" charset="0"/>
              <a:buChar char="►"/>
            </a:pPr>
            <a:r>
              <a:rPr lang="en-US" altLang="zh-CN" sz="1100" b="1" dirty="0">
                <a:solidFill>
                  <a:srgbClr val="000000"/>
                </a:solidFill>
                <a:latin typeface="Arial" pitchFamily="34" charset="0"/>
                <a:cs typeface="Arial" pitchFamily="34" charset="0"/>
              </a:rPr>
              <a:t>Preprocessing</a:t>
            </a:r>
            <a:endParaRPr lang="en-US" sz="1050" dirty="0">
              <a:solidFill>
                <a:srgbClr val="000000"/>
              </a:solidFill>
              <a:latin typeface="Arial" pitchFamily="34" charset="0"/>
              <a:cs typeface="Arial" pitchFamily="34" charset="0"/>
            </a:endParaRPr>
          </a:p>
          <a:p>
            <a:pPr marL="450850" lvl="1" indent="-222250">
              <a:buClr>
                <a:schemeClr val="tx2"/>
              </a:buClr>
              <a:buFont typeface="Wingdings" panose="05000000000000000000" pitchFamily="2" charset="2"/>
              <a:buChar char="§"/>
            </a:pPr>
            <a:r>
              <a:rPr lang="en-US" sz="1100" dirty="0">
                <a:solidFill>
                  <a:srgbClr val="000000"/>
                </a:solidFill>
                <a:latin typeface="Arial" pitchFamily="34" charset="0"/>
                <a:cs typeface="Arial" pitchFamily="34" charset="0"/>
              </a:rPr>
              <a:t>To avoid outliers, select labels that appear more than 1000 times (105 unique labels)</a:t>
            </a:r>
          </a:p>
          <a:p>
            <a:pPr marL="450850" lvl="1" indent="-222250">
              <a:buClr>
                <a:schemeClr val="tx2"/>
              </a:buClr>
              <a:buFont typeface="Wingdings" panose="05000000000000000000" pitchFamily="2" charset="2"/>
              <a:buChar char="§"/>
            </a:pPr>
            <a:r>
              <a:rPr lang="en-US" sz="1100" dirty="0">
                <a:solidFill>
                  <a:srgbClr val="000000"/>
                </a:solidFill>
                <a:latin typeface="Arial" pitchFamily="34" charset="0"/>
                <a:cs typeface="Arial" pitchFamily="34" charset="0"/>
              </a:rPr>
              <a:t>Distribution of trace lengths is imbalanced</a:t>
            </a:r>
          </a:p>
          <a:p>
            <a:pPr marL="714375" lvl="2" indent="-263525">
              <a:buClr>
                <a:schemeClr val="tx2"/>
              </a:buClr>
              <a:buFont typeface="AppleSymbols" charset="0"/>
              <a:buChar char="⎻"/>
              <a:tabLst>
                <a:tab pos="442913" algn="l"/>
              </a:tabLst>
            </a:pPr>
            <a:r>
              <a:rPr lang="en-US" sz="1100" dirty="0">
                <a:solidFill>
                  <a:srgbClr val="000000"/>
                </a:solidFill>
                <a:latin typeface="Arial" pitchFamily="34" charset="0"/>
                <a:cs typeface="Arial" pitchFamily="34" charset="0"/>
              </a:rPr>
              <a:t>&gt;90% have lengths &lt;10 events</a:t>
            </a:r>
          </a:p>
          <a:p>
            <a:pPr marL="450850" lvl="1" indent="-222250">
              <a:buClr>
                <a:schemeClr val="tx2"/>
              </a:buClr>
              <a:buFont typeface="Wingdings" panose="05000000000000000000" pitchFamily="2" charset="2"/>
              <a:buChar char="§"/>
            </a:pPr>
            <a:r>
              <a:rPr lang="en-US" sz="1100" dirty="0">
                <a:solidFill>
                  <a:srgbClr val="000000"/>
                </a:solidFill>
                <a:latin typeface="Arial" pitchFamily="34" charset="0"/>
                <a:cs typeface="Arial" pitchFamily="34" charset="0"/>
              </a:rPr>
              <a:t>Select only 1000 samples of each trace length</a:t>
            </a:r>
          </a:p>
          <a:p>
            <a:pPr marL="714375" lvl="2" indent="-263525">
              <a:buClr>
                <a:schemeClr val="tx2"/>
              </a:buClr>
              <a:buFont typeface="AppleSymbols" charset="0"/>
              <a:buChar char="⎻"/>
              <a:tabLst>
                <a:tab pos="442913" algn="l"/>
              </a:tabLst>
            </a:pPr>
            <a:r>
              <a:rPr lang="en-US" sz="1100" dirty="0">
                <a:solidFill>
                  <a:srgbClr val="000000"/>
                </a:solidFill>
                <a:latin typeface="Arial" pitchFamily="34" charset="0"/>
                <a:cs typeface="Arial" pitchFamily="34" charset="0"/>
              </a:rPr>
              <a:t>Requires &lt;1% of all the recorded data</a:t>
            </a:r>
          </a:p>
          <a:p>
            <a:pPr marL="714375" lvl="2" indent="-263525">
              <a:buClr>
                <a:schemeClr val="tx2"/>
              </a:buClr>
              <a:buFont typeface="AppleSymbols" charset="0"/>
              <a:buChar char="⎻"/>
              <a:tabLst>
                <a:tab pos="442913" algn="l"/>
              </a:tabLst>
            </a:pPr>
            <a:r>
              <a:rPr lang="en-US" sz="1100" dirty="0">
                <a:solidFill>
                  <a:srgbClr val="000000"/>
                </a:solidFill>
                <a:latin typeface="Arial" pitchFamily="34" charset="0"/>
                <a:cs typeface="Arial" pitchFamily="34" charset="0"/>
              </a:rPr>
              <a:t>Efficient and fast for training </a:t>
            </a:r>
          </a:p>
          <a:p>
            <a:pPr marL="450850" lvl="1" indent="-222250">
              <a:buClr>
                <a:schemeClr val="tx2"/>
              </a:buClr>
              <a:buFont typeface="Wingdings" panose="05000000000000000000" pitchFamily="2" charset="2"/>
              <a:buChar char="§"/>
            </a:pPr>
            <a:r>
              <a:rPr lang="en-US" sz="1100" dirty="0">
                <a:solidFill>
                  <a:srgbClr val="000000"/>
                </a:solidFill>
                <a:latin typeface="Arial" pitchFamily="34" charset="0"/>
                <a:cs typeface="Arial" pitchFamily="34" charset="0"/>
              </a:rPr>
              <a:t>For robustness, we also select the traces with lengths between 4 and 20</a:t>
            </a:r>
          </a:p>
          <a:p>
            <a:pPr marL="228600" indent="-228600">
              <a:lnSpc>
                <a:spcPct val="150000"/>
              </a:lnSpc>
              <a:buClr>
                <a:schemeClr val="tx2"/>
              </a:buClr>
              <a:buFont typeface="Arial" panose="020B0604020202020204" pitchFamily="34" charset="0"/>
              <a:buChar char="►"/>
            </a:pPr>
            <a:r>
              <a:rPr lang="en-US" altLang="zh-CN" sz="1100" b="1" dirty="0">
                <a:solidFill>
                  <a:srgbClr val="000000"/>
                </a:solidFill>
                <a:latin typeface="Arial" pitchFamily="34" charset="0"/>
                <a:cs typeface="Arial" pitchFamily="34" charset="0"/>
              </a:rPr>
              <a:t>Performance</a:t>
            </a:r>
            <a:endParaRPr lang="en-US" sz="1050" dirty="0">
              <a:solidFill>
                <a:srgbClr val="000000"/>
              </a:solidFill>
              <a:latin typeface="Arial" pitchFamily="34" charset="0"/>
              <a:cs typeface="Arial" pitchFamily="34" charset="0"/>
            </a:endParaRPr>
          </a:p>
          <a:p>
            <a:pPr marL="450850" lvl="1" indent="-222250">
              <a:buClr>
                <a:schemeClr val="tx2"/>
              </a:buClr>
              <a:buFont typeface="Wingdings" panose="05000000000000000000" pitchFamily="2" charset="2"/>
              <a:buChar char="§"/>
            </a:pPr>
            <a:r>
              <a:rPr lang="en-US" sz="1100" dirty="0">
                <a:solidFill>
                  <a:srgbClr val="000000"/>
                </a:solidFill>
                <a:latin typeface="Arial" pitchFamily="34" charset="0"/>
                <a:cs typeface="Arial" pitchFamily="34" charset="0"/>
              </a:rPr>
              <a:t>Time to train multimodal LSTM on 1% traces (1M): approx. 30 min</a:t>
            </a:r>
          </a:p>
          <a:p>
            <a:pPr marL="450850" lvl="1" indent="-222250">
              <a:buClr>
                <a:schemeClr val="tx2"/>
              </a:buClr>
              <a:buFont typeface="Wingdings" panose="05000000000000000000" pitchFamily="2" charset="2"/>
              <a:buChar char="§"/>
            </a:pPr>
            <a:r>
              <a:rPr lang="en-US" sz="1100" dirty="0">
                <a:solidFill>
                  <a:srgbClr val="000000"/>
                </a:solidFill>
                <a:latin typeface="Arial" pitchFamily="34" charset="0"/>
                <a:cs typeface="Arial" pitchFamily="34" charset="0"/>
              </a:rPr>
              <a:t>Prediction time per trace: &lt;50 </a:t>
            </a:r>
            <a:r>
              <a:rPr lang="en-US" sz="1100" dirty="0" err="1">
                <a:solidFill>
                  <a:srgbClr val="000000"/>
                </a:solidFill>
                <a:latin typeface="Arial" pitchFamily="34" charset="0"/>
                <a:cs typeface="Arial" pitchFamily="34" charset="0"/>
              </a:rPr>
              <a:t>ms</a:t>
            </a:r>
            <a:endParaRPr lang="en-US" sz="1100" dirty="0">
              <a:solidFill>
                <a:srgbClr val="000000"/>
              </a:solidFill>
              <a:latin typeface="Arial" pitchFamily="34" charset="0"/>
              <a:cs typeface="Arial" pitchFamily="34" charset="0"/>
            </a:endParaRPr>
          </a:p>
        </p:txBody>
      </p:sp>
      <p:sp>
        <p:nvSpPr>
          <p:cNvPr id="12" name="Title 11"/>
          <p:cNvSpPr>
            <a:spLocks noGrp="1"/>
          </p:cNvSpPr>
          <p:nvPr>
            <p:ph type="title"/>
          </p:nvPr>
        </p:nvSpPr>
        <p:spPr/>
        <p:txBody>
          <a:bodyPr/>
          <a:lstStyle/>
          <a:p>
            <a:r>
              <a:rPr lang="en-US" sz="1400" dirty="0">
                <a:solidFill>
                  <a:schemeClr val="tx2"/>
                </a:solidFill>
                <a:latin typeface="Arial" panose="020B0604020202020204" pitchFamily="34" charset="0"/>
                <a:cs typeface="Arial" panose="020B0604020202020204" pitchFamily="34" charset="0"/>
              </a:rPr>
              <a:t>Distributed Trace Analysis</a:t>
            </a:r>
            <a:br>
              <a:rPr lang="en-US" sz="1400" dirty="0">
                <a:solidFill>
                  <a:schemeClr val="tx2"/>
                </a:solidFill>
                <a:latin typeface="Arial" panose="020B0604020202020204" pitchFamily="34" charset="0"/>
                <a:cs typeface="Arial" panose="020B0604020202020204" pitchFamily="34" charset="0"/>
              </a:rPr>
            </a:br>
            <a:r>
              <a:rPr lang="en-US" sz="1400" b="0" dirty="0">
                <a:latin typeface="Arial" panose="020B0604020202020204" pitchFamily="34" charset="0"/>
                <a:cs typeface="Arial" panose="020B0604020202020204" pitchFamily="34" charset="0"/>
              </a:rPr>
              <a:t>Evaluation</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0577300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1400" dirty="0">
                <a:solidFill>
                  <a:schemeClr val="tx2"/>
                </a:solidFill>
                <a:latin typeface="Arial" panose="020B0604020202020204" pitchFamily="34" charset="0"/>
                <a:cs typeface="Arial" panose="020B0604020202020204" pitchFamily="34" charset="0"/>
              </a:rPr>
              <a:t>Distributed Trace Analysis</a:t>
            </a:r>
            <a:br>
              <a:rPr lang="en-US" sz="1400" dirty="0">
                <a:solidFill>
                  <a:schemeClr val="tx2"/>
                </a:solidFill>
                <a:latin typeface="Arial" panose="020B0604020202020204" pitchFamily="34" charset="0"/>
                <a:cs typeface="Arial" panose="020B0604020202020204" pitchFamily="34" charset="0"/>
              </a:rPr>
            </a:br>
            <a:r>
              <a:rPr lang="en-US" sz="1400" b="0" dirty="0">
                <a:latin typeface="Arial" panose="020B0604020202020204" pitchFamily="34" charset="0"/>
                <a:cs typeface="Arial" panose="020B0604020202020204" pitchFamily="34" charset="0"/>
              </a:rPr>
              <a:t>Evaluation</a:t>
            </a:r>
            <a:endParaRPr lang="en-US" sz="1400" dirty="0"/>
          </a:p>
        </p:txBody>
      </p:sp>
      <p:sp>
        <p:nvSpPr>
          <p:cNvPr id="2" name="Rectangle 1"/>
          <p:cNvSpPr/>
          <p:nvPr/>
        </p:nvSpPr>
        <p:spPr>
          <a:xfrm>
            <a:off x="310278" y="586931"/>
            <a:ext cx="4074909" cy="415498"/>
          </a:xfrm>
          <a:prstGeom prst="rect">
            <a:avLst/>
          </a:prstGeom>
        </p:spPr>
        <p:txBody>
          <a:bodyPr wrap="square">
            <a:spAutoFit/>
          </a:bodyPr>
          <a:lstStyle/>
          <a:p>
            <a:r>
              <a:rPr lang="en-US" sz="1050" dirty="0">
                <a:latin typeface="Arial" charset="0"/>
                <a:ea typeface="Arial" charset="0"/>
                <a:cs typeface="Arial" charset="0"/>
              </a:rPr>
              <a:t>Best results in terms of accuracy of </a:t>
            </a:r>
            <a:r>
              <a:rPr lang="en-US" sz="1050" b="1" dirty="0">
                <a:latin typeface="Arial" charset="0"/>
                <a:ea typeface="Arial" charset="0"/>
                <a:cs typeface="Arial" charset="0"/>
              </a:rPr>
              <a:t>structural anomaly detection</a:t>
            </a:r>
            <a:r>
              <a:rPr lang="en-US" sz="1050" dirty="0">
                <a:latin typeface="Arial" charset="0"/>
                <a:ea typeface="Arial" charset="0"/>
                <a:cs typeface="Arial" charset="0"/>
              </a:rPr>
              <a:t> are achieved using the </a:t>
            </a:r>
            <a:r>
              <a:rPr lang="en-US" sz="1050" dirty="0">
                <a:solidFill>
                  <a:schemeClr val="tx2"/>
                </a:solidFill>
                <a:latin typeface="Arial" charset="0"/>
                <a:ea typeface="Arial" charset="0"/>
                <a:cs typeface="Arial" charset="0"/>
              </a:rPr>
              <a:t>multimodal LSTM predictions</a:t>
            </a:r>
          </a:p>
        </p:txBody>
      </p:sp>
      <p:pic>
        <p:nvPicPr>
          <p:cNvPr id="5" name="Picture 4"/>
          <p:cNvPicPr>
            <a:picLocks noChangeAspect="1"/>
          </p:cNvPicPr>
          <p:nvPr/>
        </p:nvPicPr>
        <p:blipFill rotWithShape="1">
          <a:blip r:embed="rId3"/>
          <a:srcRect l="9658" t="944" r="9834" b="24185"/>
          <a:stretch/>
        </p:blipFill>
        <p:spPr>
          <a:xfrm>
            <a:off x="433613" y="1081549"/>
            <a:ext cx="4049898" cy="2074606"/>
          </a:xfrm>
          <a:prstGeom prst="rect">
            <a:avLst/>
          </a:prstGeom>
        </p:spPr>
      </p:pic>
      <p:pic>
        <p:nvPicPr>
          <p:cNvPr id="6" name="Picture 5"/>
          <p:cNvPicPr>
            <a:picLocks noChangeAspect="1"/>
          </p:cNvPicPr>
          <p:nvPr/>
        </p:nvPicPr>
        <p:blipFill>
          <a:blip r:embed="rId4"/>
          <a:stretch>
            <a:fillRect/>
          </a:stretch>
        </p:blipFill>
        <p:spPr>
          <a:xfrm>
            <a:off x="4703435" y="1074265"/>
            <a:ext cx="3930132" cy="2524341"/>
          </a:xfrm>
          <a:prstGeom prst="rect">
            <a:avLst/>
          </a:prstGeom>
        </p:spPr>
      </p:pic>
      <p:sp>
        <p:nvSpPr>
          <p:cNvPr id="10" name="Rectangle 9"/>
          <p:cNvSpPr/>
          <p:nvPr/>
        </p:nvSpPr>
        <p:spPr>
          <a:xfrm>
            <a:off x="3022892" y="1259552"/>
            <a:ext cx="617477" cy="307777"/>
          </a:xfrm>
          <a:prstGeom prst="rect">
            <a:avLst/>
          </a:prstGeom>
        </p:spPr>
        <p:txBody>
          <a:bodyPr wrap="none">
            <a:spAutoFit/>
          </a:bodyPr>
          <a:lstStyle/>
          <a:p>
            <a:pPr algn="r"/>
            <a:r>
              <a:rPr lang="en-US" sz="700" dirty="0">
                <a:solidFill>
                  <a:srgbClr val="FF0000"/>
                </a:solidFill>
                <a:latin typeface="Arial" charset="0"/>
                <a:ea typeface="Arial" charset="0"/>
                <a:cs typeface="Arial" charset="0"/>
              </a:rPr>
              <a:t>Multimodal</a:t>
            </a:r>
          </a:p>
          <a:p>
            <a:pPr algn="r"/>
            <a:r>
              <a:rPr lang="en-US" sz="700" dirty="0">
                <a:solidFill>
                  <a:srgbClr val="FF0000"/>
                </a:solidFill>
                <a:latin typeface="Arial" charset="0"/>
                <a:ea typeface="Arial" charset="0"/>
                <a:cs typeface="Arial" charset="0"/>
              </a:rPr>
              <a:t>LSTM </a:t>
            </a:r>
            <a:endParaRPr lang="en-US" sz="900" dirty="0">
              <a:solidFill>
                <a:srgbClr val="FF0000"/>
              </a:solidFill>
            </a:endParaRPr>
          </a:p>
        </p:txBody>
      </p:sp>
      <p:sp>
        <p:nvSpPr>
          <p:cNvPr id="13" name="Rectangle 12"/>
          <p:cNvSpPr/>
          <p:nvPr/>
        </p:nvSpPr>
        <p:spPr>
          <a:xfrm>
            <a:off x="4227828" y="1259552"/>
            <a:ext cx="731290" cy="307777"/>
          </a:xfrm>
          <a:prstGeom prst="rect">
            <a:avLst/>
          </a:prstGeom>
          <a:solidFill>
            <a:schemeClr val="bg1">
              <a:alpha val="75000"/>
            </a:schemeClr>
          </a:solidFill>
        </p:spPr>
        <p:txBody>
          <a:bodyPr wrap="none">
            <a:spAutoFit/>
          </a:bodyPr>
          <a:lstStyle/>
          <a:p>
            <a:r>
              <a:rPr lang="en-US" sz="700" dirty="0">
                <a:solidFill>
                  <a:srgbClr val="2F29FF"/>
                </a:solidFill>
                <a:latin typeface="Arial" charset="0"/>
                <a:ea typeface="Arial" charset="0"/>
                <a:cs typeface="Arial" charset="0"/>
              </a:rPr>
              <a:t>Single-model </a:t>
            </a:r>
          </a:p>
          <a:p>
            <a:r>
              <a:rPr lang="en-US" sz="700" dirty="0">
                <a:solidFill>
                  <a:srgbClr val="2F29FF"/>
                </a:solidFill>
                <a:latin typeface="Arial" charset="0"/>
                <a:ea typeface="Arial" charset="0"/>
                <a:cs typeface="Arial" charset="0"/>
              </a:rPr>
              <a:t>LSTM </a:t>
            </a:r>
            <a:endParaRPr lang="en-US" sz="900" dirty="0">
              <a:solidFill>
                <a:srgbClr val="2F29FF"/>
              </a:solidFill>
            </a:endParaRPr>
          </a:p>
        </p:txBody>
      </p:sp>
      <p:sp>
        <p:nvSpPr>
          <p:cNvPr id="14" name="Rectangle 13"/>
          <p:cNvSpPr/>
          <p:nvPr/>
        </p:nvSpPr>
        <p:spPr>
          <a:xfrm>
            <a:off x="2709311" y="2420636"/>
            <a:ext cx="617477" cy="307777"/>
          </a:xfrm>
          <a:prstGeom prst="rect">
            <a:avLst/>
          </a:prstGeom>
          <a:solidFill>
            <a:schemeClr val="bg1">
              <a:alpha val="75000"/>
            </a:schemeClr>
          </a:solidFill>
        </p:spPr>
        <p:txBody>
          <a:bodyPr wrap="none">
            <a:spAutoFit/>
          </a:bodyPr>
          <a:lstStyle/>
          <a:p>
            <a:r>
              <a:rPr lang="en-US" sz="700" dirty="0">
                <a:latin typeface="Arial" charset="0"/>
                <a:ea typeface="Arial" charset="0"/>
                <a:cs typeface="Arial" charset="0"/>
              </a:rPr>
              <a:t>Multimodal</a:t>
            </a:r>
          </a:p>
          <a:p>
            <a:pPr algn="r"/>
            <a:r>
              <a:rPr lang="en-US" sz="700" dirty="0">
                <a:latin typeface="Arial" charset="0"/>
                <a:ea typeface="Arial" charset="0"/>
                <a:cs typeface="Arial" charset="0"/>
              </a:rPr>
              <a:t>Dense</a:t>
            </a:r>
            <a:endParaRPr lang="en-US" sz="900" dirty="0"/>
          </a:p>
        </p:txBody>
      </p:sp>
      <p:sp>
        <p:nvSpPr>
          <p:cNvPr id="15" name="Rectangle 14"/>
          <p:cNvSpPr/>
          <p:nvPr/>
        </p:nvSpPr>
        <p:spPr>
          <a:xfrm>
            <a:off x="4003381" y="2431010"/>
            <a:ext cx="705642" cy="307777"/>
          </a:xfrm>
          <a:prstGeom prst="rect">
            <a:avLst/>
          </a:prstGeom>
          <a:solidFill>
            <a:schemeClr val="bg1">
              <a:lumMod val="50000"/>
              <a:alpha val="75000"/>
            </a:schemeClr>
          </a:solidFill>
        </p:spPr>
        <p:txBody>
          <a:bodyPr wrap="none">
            <a:spAutoFit/>
          </a:bodyPr>
          <a:lstStyle/>
          <a:p>
            <a:r>
              <a:rPr lang="en-US" sz="700" dirty="0">
                <a:solidFill>
                  <a:srgbClr val="FFFF00"/>
                </a:solidFill>
                <a:latin typeface="Arial" charset="0"/>
                <a:ea typeface="Arial" charset="0"/>
                <a:cs typeface="Arial" charset="0"/>
              </a:rPr>
              <a:t>Single-model</a:t>
            </a:r>
          </a:p>
          <a:p>
            <a:r>
              <a:rPr lang="en-US" sz="700" dirty="0">
                <a:solidFill>
                  <a:srgbClr val="FFFF00"/>
                </a:solidFill>
                <a:latin typeface="Arial" charset="0"/>
                <a:ea typeface="Arial" charset="0"/>
                <a:cs typeface="Arial" charset="0"/>
              </a:rPr>
              <a:t>Dense</a:t>
            </a:r>
            <a:endParaRPr lang="en-US" sz="900" dirty="0">
              <a:solidFill>
                <a:srgbClr val="FFFF00"/>
              </a:solidFill>
            </a:endParaRPr>
          </a:p>
        </p:txBody>
      </p:sp>
      <p:sp>
        <p:nvSpPr>
          <p:cNvPr id="11" name="Rectangle 10"/>
          <p:cNvSpPr/>
          <p:nvPr/>
        </p:nvSpPr>
        <p:spPr>
          <a:xfrm>
            <a:off x="427703" y="3387246"/>
            <a:ext cx="4074909" cy="1107996"/>
          </a:xfrm>
          <a:prstGeom prst="rect">
            <a:avLst/>
          </a:prstGeom>
        </p:spPr>
        <p:txBody>
          <a:bodyPr wrap="square">
            <a:spAutoFit/>
          </a:bodyPr>
          <a:lstStyle/>
          <a:p>
            <a:r>
              <a:rPr lang="en-US" sz="1100" dirty="0">
                <a:latin typeface="Arial" charset="0"/>
                <a:ea typeface="Arial" charset="0"/>
                <a:cs typeface="Arial" charset="0"/>
              </a:rPr>
              <a:t>Single-and multimodal modality LSTM achieves a comparable accuracy, while single- and multimodal dense architectures have low accuracies</a:t>
            </a:r>
          </a:p>
          <a:p>
            <a:endParaRPr lang="en-US" sz="1100" dirty="0">
              <a:latin typeface="Arial" charset="0"/>
              <a:ea typeface="Arial" charset="0"/>
              <a:cs typeface="Arial" charset="0"/>
            </a:endParaRPr>
          </a:p>
          <a:p>
            <a:r>
              <a:rPr lang="en-US" sz="1100" dirty="0">
                <a:latin typeface="Arial" charset="0"/>
                <a:ea typeface="Arial" charset="0"/>
                <a:cs typeface="Arial" charset="0"/>
              </a:rPr>
              <a:t>Multimodal LSTM achieves a better accuracy than the single-modality LSTM for k=1, otherwise it is similar</a:t>
            </a:r>
          </a:p>
        </p:txBody>
      </p:sp>
      <p:sp>
        <p:nvSpPr>
          <p:cNvPr id="16" name="Rectangle 15"/>
          <p:cNvSpPr/>
          <p:nvPr/>
        </p:nvSpPr>
        <p:spPr>
          <a:xfrm>
            <a:off x="4842387" y="586931"/>
            <a:ext cx="3731342" cy="430887"/>
          </a:xfrm>
          <a:prstGeom prst="rect">
            <a:avLst/>
          </a:prstGeom>
        </p:spPr>
        <p:txBody>
          <a:bodyPr wrap="square">
            <a:spAutoFit/>
          </a:bodyPr>
          <a:lstStyle/>
          <a:p>
            <a:r>
              <a:rPr lang="en-US" sz="1100" dirty="0">
                <a:latin typeface="Arial" charset="0"/>
                <a:ea typeface="Arial" charset="0"/>
                <a:cs typeface="Arial" charset="0"/>
              </a:rPr>
              <a:t>Accuracy</a:t>
            </a:r>
            <a:r>
              <a:rPr lang="en-US" sz="1100" dirty="0">
                <a:latin typeface="NimbusRomNo9L" charset="0"/>
              </a:rPr>
              <a:t> </a:t>
            </a:r>
            <a:r>
              <a:rPr lang="en-US" sz="1100" dirty="0">
                <a:latin typeface="Arial" charset="0"/>
                <a:ea typeface="Arial" charset="0"/>
                <a:cs typeface="Arial" charset="0"/>
              </a:rPr>
              <a:t>when the anomaly is injected in traces with different sizes</a:t>
            </a:r>
          </a:p>
        </p:txBody>
      </p:sp>
      <p:sp>
        <p:nvSpPr>
          <p:cNvPr id="17" name="Rectangle 16"/>
          <p:cNvSpPr/>
          <p:nvPr/>
        </p:nvSpPr>
        <p:spPr>
          <a:xfrm>
            <a:off x="4842387" y="3642222"/>
            <a:ext cx="3721510" cy="938719"/>
          </a:xfrm>
          <a:prstGeom prst="rect">
            <a:avLst/>
          </a:prstGeom>
        </p:spPr>
        <p:txBody>
          <a:bodyPr wrap="square">
            <a:spAutoFit/>
          </a:bodyPr>
          <a:lstStyle/>
          <a:p>
            <a:r>
              <a:rPr lang="en-US" sz="1100" dirty="0">
                <a:latin typeface="Arial" charset="0"/>
                <a:ea typeface="Arial" charset="0"/>
                <a:cs typeface="Arial" charset="0"/>
              </a:rPr>
              <a:t>Multimodal slightly outperforms the single-modality approach in 9 out of 15 trace lengths for </a:t>
            </a:r>
            <a:r>
              <a:rPr lang="en-US" sz="1100" i="1" dirty="0">
                <a:latin typeface="Arial" charset="0"/>
                <a:ea typeface="Arial" charset="0"/>
                <a:cs typeface="Arial" charset="0"/>
              </a:rPr>
              <a:t>k = 3 and k = 5</a:t>
            </a:r>
          </a:p>
          <a:p>
            <a:endParaRPr lang="en-US" sz="1100" dirty="0">
              <a:latin typeface="Arial" charset="0"/>
              <a:ea typeface="Arial" charset="0"/>
              <a:cs typeface="Arial" charset="0"/>
            </a:endParaRPr>
          </a:p>
          <a:p>
            <a:r>
              <a:rPr lang="en-US" sz="1100" dirty="0">
                <a:latin typeface="Arial" charset="0"/>
                <a:ea typeface="Arial" charset="0"/>
                <a:cs typeface="Arial" charset="0"/>
              </a:rPr>
              <a:t>Significantly better results are achieved for </a:t>
            </a:r>
            <a:r>
              <a:rPr lang="en-US" sz="1100" i="1" dirty="0">
                <a:latin typeface="Arial" charset="0"/>
                <a:ea typeface="Arial" charset="0"/>
                <a:cs typeface="Arial" charset="0"/>
              </a:rPr>
              <a:t>k</a:t>
            </a:r>
            <a:r>
              <a:rPr lang="en-US" sz="1100" dirty="0">
                <a:latin typeface="Arial" charset="0"/>
                <a:ea typeface="Arial" charset="0"/>
                <a:cs typeface="Arial" charset="0"/>
              </a:rPr>
              <a:t> = 1 for almost all of the trace lengths</a:t>
            </a:r>
          </a:p>
        </p:txBody>
      </p:sp>
      <mc:AlternateContent xmlns:mc="http://schemas.openxmlformats.org/markup-compatibility/2006" xmlns:a14="http://schemas.microsoft.com/office/drawing/2010/main">
        <mc:Choice Requires="a14">
          <p:sp>
            <p:nvSpPr>
              <p:cNvPr id="19" name="Rectangle 18"/>
              <p:cNvSpPr/>
              <p:nvPr/>
            </p:nvSpPr>
            <p:spPr>
              <a:xfrm>
                <a:off x="8004333" y="1195602"/>
                <a:ext cx="717119" cy="2462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ea typeface="Arial" charset="0"/>
                          <a:cs typeface="Arial" charset="0"/>
                        </a:rPr>
                        <m:t>𝑘</m:t>
                      </m:r>
                      <m:r>
                        <a:rPr lang="en-US" sz="1000" b="0" i="1" smtClean="0">
                          <a:latin typeface="Cambria Math" panose="02040503050406030204" pitchFamily="18" charset="0"/>
                          <a:ea typeface="Cambria Math" panose="02040503050406030204" pitchFamily="18" charset="0"/>
                          <a:cs typeface="Arial" charset="0"/>
                        </a:rPr>
                        <m:t>∈[3, 5]</m:t>
                      </m:r>
                    </m:oMath>
                  </m:oMathPara>
                </a14:m>
                <a:endParaRPr lang="en-US" sz="1000" dirty="0"/>
              </a:p>
            </p:txBody>
          </p:sp>
        </mc:Choice>
        <mc:Fallback xmlns="">
          <p:sp>
            <p:nvSpPr>
              <p:cNvPr id="19" name="Rectangle 18"/>
              <p:cNvSpPr>
                <a:spLocks noRot="1" noChangeAspect="1" noMove="1" noResize="1" noEditPoints="1" noAdjustHandles="1" noChangeArrowheads="1" noChangeShapeType="1" noTextEdit="1"/>
              </p:cNvSpPr>
              <p:nvPr/>
            </p:nvSpPr>
            <p:spPr>
              <a:xfrm>
                <a:off x="8004333" y="1195602"/>
                <a:ext cx="717119" cy="246221"/>
              </a:xfrm>
              <a:prstGeom prst="rect">
                <a:avLst/>
              </a:prstGeom>
              <a:blipFill rotWithShape="0">
                <a:blip r:embed="rId5"/>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457271" y="2584899"/>
                <a:ext cx="525850" cy="2462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ea typeface="Arial" charset="0"/>
                          <a:cs typeface="Arial" charset="0"/>
                        </a:rPr>
                        <m:t>𝑘</m:t>
                      </m:r>
                      <m:r>
                        <a:rPr lang="en-US" sz="1000" b="0" i="1" smtClean="0">
                          <a:latin typeface="Cambria Math" panose="02040503050406030204" pitchFamily="18" charset="0"/>
                          <a:ea typeface="Arial" charset="0"/>
                          <a:cs typeface="Arial" charset="0"/>
                        </a:rPr>
                        <m:t>=1</m:t>
                      </m:r>
                    </m:oMath>
                  </m:oMathPara>
                </a14:m>
                <a:endParaRPr lang="en-US" sz="1000" dirty="0"/>
              </a:p>
            </p:txBody>
          </p:sp>
        </mc:Choice>
        <mc:Fallback xmlns="">
          <p:sp>
            <p:nvSpPr>
              <p:cNvPr id="20" name="Rectangle 19"/>
              <p:cNvSpPr>
                <a:spLocks noRot="1" noChangeAspect="1" noMove="1" noResize="1" noEditPoints="1" noAdjustHandles="1" noChangeArrowheads="1" noChangeShapeType="1" noTextEdit="1"/>
              </p:cNvSpPr>
              <p:nvPr/>
            </p:nvSpPr>
            <p:spPr>
              <a:xfrm>
                <a:off x="7457271" y="2584899"/>
                <a:ext cx="525850" cy="246221"/>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6983072" y="1571193"/>
                <a:ext cx="525850" cy="2462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ea typeface="Arial" charset="0"/>
                          <a:cs typeface="Arial" charset="0"/>
                        </a:rPr>
                        <m:t>𝑘</m:t>
                      </m:r>
                      <m:r>
                        <a:rPr lang="en-US" sz="1000" b="0" i="1" smtClean="0">
                          <a:latin typeface="Cambria Math" panose="02040503050406030204" pitchFamily="18" charset="0"/>
                          <a:ea typeface="Arial" charset="0"/>
                          <a:cs typeface="Arial" charset="0"/>
                        </a:rPr>
                        <m:t>=1</m:t>
                      </m:r>
                    </m:oMath>
                  </m:oMathPara>
                </a14:m>
                <a:endParaRPr lang="en-US" sz="1000" dirty="0"/>
              </a:p>
            </p:txBody>
          </p:sp>
        </mc:Choice>
        <mc:Fallback xmlns="">
          <p:sp>
            <p:nvSpPr>
              <p:cNvPr id="22" name="Rectangle 21"/>
              <p:cNvSpPr>
                <a:spLocks noRot="1" noChangeAspect="1" noMove="1" noResize="1" noEditPoints="1" noAdjustHandles="1" noChangeArrowheads="1" noChangeShapeType="1" noTextEdit="1"/>
              </p:cNvSpPr>
              <p:nvPr/>
            </p:nvSpPr>
            <p:spPr>
              <a:xfrm>
                <a:off x="6983072" y="1571193"/>
                <a:ext cx="525850" cy="246221"/>
              </a:xfrm>
              <a:prstGeom prst="rect">
                <a:avLst/>
              </a:prstGeom>
              <a:blipFill rotWithShape="0">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345440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1400" dirty="0">
                <a:solidFill>
                  <a:schemeClr val="tx2"/>
                </a:solidFill>
                <a:latin typeface="Arial" panose="020B0604020202020204" pitchFamily="34" charset="0"/>
                <a:cs typeface="Arial" panose="020B0604020202020204" pitchFamily="34" charset="0"/>
              </a:rPr>
              <a:t>Distributed Trace Analysis</a:t>
            </a:r>
            <a:br>
              <a:rPr lang="en-US" sz="1400" dirty="0">
                <a:solidFill>
                  <a:schemeClr val="tx2"/>
                </a:solidFill>
                <a:latin typeface="Arial" panose="020B0604020202020204" pitchFamily="34" charset="0"/>
                <a:cs typeface="Arial" panose="020B0604020202020204" pitchFamily="34" charset="0"/>
              </a:rPr>
            </a:br>
            <a:r>
              <a:rPr lang="en-US" sz="1400" b="0" dirty="0">
                <a:latin typeface="Arial" panose="020B0604020202020204" pitchFamily="34" charset="0"/>
                <a:cs typeface="Arial" panose="020B0604020202020204" pitchFamily="34" charset="0"/>
              </a:rPr>
              <a:t>Evaluation</a:t>
            </a:r>
            <a:endParaRPr lang="en-US" sz="1400" dirty="0"/>
          </a:p>
        </p:txBody>
      </p:sp>
      <p:sp>
        <p:nvSpPr>
          <p:cNvPr id="2" name="Rectangle 1"/>
          <p:cNvSpPr/>
          <p:nvPr/>
        </p:nvSpPr>
        <p:spPr>
          <a:xfrm>
            <a:off x="300446" y="584395"/>
            <a:ext cx="4409768" cy="461665"/>
          </a:xfrm>
          <a:prstGeom prst="rect">
            <a:avLst/>
          </a:prstGeom>
        </p:spPr>
        <p:txBody>
          <a:bodyPr wrap="square">
            <a:spAutoFit/>
          </a:bodyPr>
          <a:lstStyle/>
          <a:p>
            <a:r>
              <a:rPr lang="en-US" sz="1200" dirty="0">
                <a:latin typeface="Arial" charset="0"/>
                <a:ea typeface="Arial" charset="0"/>
                <a:cs typeface="Arial" charset="0"/>
              </a:rPr>
              <a:t>For SAD, significantly better performance of the multimodal approach for </a:t>
            </a:r>
            <a:r>
              <a:rPr lang="en-US" sz="1200" i="1" dirty="0">
                <a:latin typeface="Arial" charset="0"/>
                <a:ea typeface="Arial" charset="0"/>
                <a:cs typeface="Arial" charset="0"/>
              </a:rPr>
              <a:t>k</a:t>
            </a:r>
            <a:r>
              <a:rPr lang="en-US" sz="1200" dirty="0">
                <a:latin typeface="Arial" charset="0"/>
                <a:ea typeface="Arial" charset="0"/>
                <a:cs typeface="Arial" charset="0"/>
              </a:rPr>
              <a:t> = 1</a:t>
            </a:r>
          </a:p>
        </p:txBody>
      </p:sp>
      <p:pic>
        <p:nvPicPr>
          <p:cNvPr id="7" name="Picture 6"/>
          <p:cNvPicPr>
            <a:picLocks noChangeAspect="1"/>
          </p:cNvPicPr>
          <p:nvPr/>
        </p:nvPicPr>
        <p:blipFill>
          <a:blip r:embed="rId3"/>
          <a:stretch>
            <a:fillRect/>
          </a:stretch>
        </p:blipFill>
        <p:spPr>
          <a:xfrm>
            <a:off x="4757689" y="1117574"/>
            <a:ext cx="3929308" cy="2684806"/>
          </a:xfrm>
          <a:prstGeom prst="rect">
            <a:avLst/>
          </a:prstGeom>
        </p:spPr>
      </p:pic>
      <p:pic>
        <p:nvPicPr>
          <p:cNvPr id="8" name="Picture 7"/>
          <p:cNvPicPr>
            <a:picLocks noChangeAspect="1"/>
          </p:cNvPicPr>
          <p:nvPr/>
        </p:nvPicPr>
        <p:blipFill>
          <a:blip r:embed="rId4"/>
          <a:stretch>
            <a:fillRect/>
          </a:stretch>
        </p:blipFill>
        <p:spPr>
          <a:xfrm>
            <a:off x="585746" y="1178747"/>
            <a:ext cx="3748954" cy="2295797"/>
          </a:xfrm>
          <a:prstGeom prst="rect">
            <a:avLst/>
          </a:prstGeom>
        </p:spPr>
      </p:pic>
      <p:sp>
        <p:nvSpPr>
          <p:cNvPr id="11" name="Rectangle 10"/>
          <p:cNvSpPr/>
          <p:nvPr/>
        </p:nvSpPr>
        <p:spPr>
          <a:xfrm>
            <a:off x="427703" y="3662734"/>
            <a:ext cx="4409768" cy="1200329"/>
          </a:xfrm>
          <a:prstGeom prst="rect">
            <a:avLst/>
          </a:prstGeom>
        </p:spPr>
        <p:txBody>
          <a:bodyPr wrap="square">
            <a:spAutoFit/>
          </a:bodyPr>
          <a:lstStyle/>
          <a:p>
            <a:r>
              <a:rPr lang="en-US" sz="1200" dirty="0">
                <a:latin typeface="Arial" charset="0"/>
                <a:ea typeface="Arial" charset="0"/>
                <a:cs typeface="Arial" charset="0"/>
              </a:rPr>
              <a:t>Single-modality LSTM achieves a comparable accuracy, while single- and multimodal dense architectures have low accuracies</a:t>
            </a:r>
          </a:p>
          <a:p>
            <a:endParaRPr lang="en-US" sz="1200" dirty="0">
              <a:latin typeface="Arial" charset="0"/>
              <a:ea typeface="Arial" charset="0"/>
              <a:cs typeface="Arial" charset="0"/>
            </a:endParaRPr>
          </a:p>
          <a:p>
            <a:r>
              <a:rPr lang="en-US" sz="1200" dirty="0">
                <a:latin typeface="Arial" charset="0"/>
                <a:ea typeface="Arial" charset="0"/>
                <a:cs typeface="Arial" charset="0"/>
              </a:rPr>
              <a:t>Multimodal LSTM achieves a better accuracy than the single-modality LSTM for k=1, otherwise it is similar</a:t>
            </a:r>
          </a:p>
        </p:txBody>
      </p:sp>
      <p:sp>
        <p:nvSpPr>
          <p:cNvPr id="16" name="Rectangle 15"/>
          <p:cNvSpPr/>
          <p:nvPr/>
        </p:nvSpPr>
        <p:spPr>
          <a:xfrm>
            <a:off x="4842387" y="586931"/>
            <a:ext cx="3731342" cy="430887"/>
          </a:xfrm>
          <a:prstGeom prst="rect">
            <a:avLst/>
          </a:prstGeom>
        </p:spPr>
        <p:txBody>
          <a:bodyPr wrap="square">
            <a:spAutoFit/>
          </a:bodyPr>
          <a:lstStyle/>
          <a:p>
            <a:r>
              <a:rPr lang="en-US" sz="1100" dirty="0">
                <a:latin typeface="Arial" charset="0"/>
                <a:ea typeface="Arial" charset="0"/>
                <a:cs typeface="Arial" charset="0"/>
              </a:rPr>
              <a:t>For RTAD, single-task models have low performance than those of both multimodal models</a:t>
            </a:r>
          </a:p>
        </p:txBody>
      </p:sp>
      <p:sp>
        <p:nvSpPr>
          <p:cNvPr id="17" name="Rectangle 16"/>
          <p:cNvSpPr/>
          <p:nvPr/>
        </p:nvSpPr>
        <p:spPr>
          <a:xfrm>
            <a:off x="4842387" y="3750377"/>
            <a:ext cx="3721510" cy="1107996"/>
          </a:xfrm>
          <a:prstGeom prst="rect">
            <a:avLst/>
          </a:prstGeom>
        </p:spPr>
        <p:txBody>
          <a:bodyPr wrap="square">
            <a:spAutoFit/>
          </a:bodyPr>
          <a:lstStyle/>
          <a:p>
            <a:r>
              <a:rPr lang="en-US" sz="1100" dirty="0">
                <a:latin typeface="Arial" charset="0"/>
                <a:ea typeface="Arial" charset="0"/>
                <a:cs typeface="Arial" charset="0"/>
              </a:rPr>
              <a:t>Multimodal approach achieves a higher accuracy for RTAD</a:t>
            </a:r>
          </a:p>
          <a:p>
            <a:endParaRPr lang="en-US" sz="1100" dirty="0">
              <a:latin typeface="Arial" charset="0"/>
              <a:ea typeface="Arial" charset="0"/>
              <a:cs typeface="Arial" charset="0"/>
            </a:endParaRPr>
          </a:p>
          <a:p>
            <a:r>
              <a:rPr lang="en-US" sz="1100" dirty="0">
                <a:latin typeface="Arial" charset="0"/>
                <a:ea typeface="Arial" charset="0"/>
                <a:cs typeface="Arial" charset="0"/>
              </a:rPr>
              <a:t>Models have high accuracy even when the length of the trace increases. This is because the LSTMs are able to learn long-term dependencies in sequential tasks</a:t>
            </a:r>
          </a:p>
        </p:txBody>
      </p:sp>
    </p:spTree>
    <p:extLst>
      <p:ext uri="{BB962C8B-B14F-4D97-AF65-F5344CB8AC3E}">
        <p14:creationId xmlns:p14="http://schemas.microsoft.com/office/powerpoint/2010/main" val="387718704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106"/>
          <p:cNvSpPr>
            <a:spLocks noChangeArrowheads="1"/>
          </p:cNvSpPr>
          <p:nvPr/>
        </p:nvSpPr>
        <p:spPr bwMode="auto">
          <a:xfrm>
            <a:off x="166987" y="711700"/>
            <a:ext cx="8088739" cy="3986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8563" tIns="34281" rIns="68563" bIns="34281"/>
          <a:lstStyle/>
          <a:p>
            <a:pPr marL="450850" lvl="1" indent="-222250">
              <a:spcAft>
                <a:spcPts val="600"/>
              </a:spcAft>
              <a:buClr>
                <a:schemeClr val="tx2"/>
              </a:buClr>
              <a:buFont typeface="Wingdings" panose="05000000000000000000" pitchFamily="2" charset="2"/>
              <a:buChar char="§"/>
            </a:pPr>
            <a:r>
              <a:rPr lang="en-US" sz="1000" dirty="0">
                <a:solidFill>
                  <a:srgbClr val="000000"/>
                </a:solidFill>
                <a:latin typeface="Arial" pitchFamily="34" charset="0"/>
                <a:cs typeface="Arial" pitchFamily="34" charset="0"/>
              </a:rPr>
              <a:t>[1] F. Schmidt, A. </a:t>
            </a:r>
            <a:r>
              <a:rPr lang="en-US" sz="1000" dirty="0" err="1">
                <a:solidFill>
                  <a:srgbClr val="000000"/>
                </a:solidFill>
                <a:latin typeface="Arial" pitchFamily="34" charset="0"/>
                <a:cs typeface="Arial" pitchFamily="34" charset="0"/>
              </a:rPr>
              <a:t>Gulenko</a:t>
            </a:r>
            <a:r>
              <a:rPr lang="en-US" sz="1000" dirty="0">
                <a:solidFill>
                  <a:srgbClr val="000000"/>
                </a:solidFill>
                <a:latin typeface="Arial" pitchFamily="34" charset="0"/>
                <a:cs typeface="Arial" pitchFamily="34" charset="0"/>
              </a:rPr>
              <a:t>, M. </a:t>
            </a:r>
            <a:r>
              <a:rPr lang="en-US" sz="1000" dirty="0" err="1">
                <a:solidFill>
                  <a:srgbClr val="000000"/>
                </a:solidFill>
                <a:latin typeface="Arial" pitchFamily="34" charset="0"/>
                <a:cs typeface="Arial" pitchFamily="34" charset="0"/>
              </a:rPr>
              <a:t>Wallschlger</a:t>
            </a:r>
            <a:r>
              <a:rPr lang="en-US" sz="1000" dirty="0">
                <a:solidFill>
                  <a:srgbClr val="000000"/>
                </a:solidFill>
                <a:latin typeface="Arial" pitchFamily="34" charset="0"/>
                <a:cs typeface="Arial" pitchFamily="34" charset="0"/>
              </a:rPr>
              <a:t>, A. Acker, V. </a:t>
            </a:r>
            <a:r>
              <a:rPr lang="en-US" sz="1000" dirty="0" err="1">
                <a:solidFill>
                  <a:srgbClr val="000000"/>
                </a:solidFill>
                <a:latin typeface="Arial" pitchFamily="34" charset="0"/>
                <a:cs typeface="Arial" pitchFamily="34" charset="0"/>
              </a:rPr>
              <a:t>Hennig</a:t>
            </a:r>
            <a:r>
              <a:rPr lang="en-US" sz="1000" dirty="0">
                <a:solidFill>
                  <a:srgbClr val="000000"/>
                </a:solidFill>
                <a:latin typeface="Arial" pitchFamily="34" charset="0"/>
                <a:cs typeface="Arial" pitchFamily="34" charset="0"/>
              </a:rPr>
              <a:t>, F. Liu, and O. Kao, “</a:t>
            </a:r>
            <a:r>
              <a:rPr lang="en-US" sz="1000" dirty="0" err="1">
                <a:solidFill>
                  <a:srgbClr val="000000"/>
                </a:solidFill>
                <a:latin typeface="Arial" pitchFamily="34" charset="0"/>
                <a:cs typeface="Arial" pitchFamily="34" charset="0"/>
              </a:rPr>
              <a:t>Iftm</a:t>
            </a:r>
            <a:r>
              <a:rPr lang="en-US" sz="1000" dirty="0">
                <a:solidFill>
                  <a:srgbClr val="000000"/>
                </a:solidFill>
                <a:latin typeface="Arial" pitchFamily="34" charset="0"/>
                <a:cs typeface="Arial" pitchFamily="34" charset="0"/>
              </a:rPr>
              <a:t> - unsupervised anomaly detection for virtualized network function services,” in 2018 IEEE International Conference on Web Services (ICWS), July 2018, pp. 187–194.</a:t>
            </a:r>
          </a:p>
          <a:p>
            <a:pPr marL="450850" lvl="1" indent="-222250">
              <a:spcAft>
                <a:spcPts val="600"/>
              </a:spcAft>
              <a:buClr>
                <a:schemeClr val="tx2"/>
              </a:buClr>
              <a:buFont typeface="Wingdings" panose="05000000000000000000" pitchFamily="2" charset="2"/>
              <a:buChar char="§"/>
            </a:pPr>
            <a:r>
              <a:rPr lang="en-US" sz="1000" dirty="0">
                <a:solidFill>
                  <a:srgbClr val="000000"/>
                </a:solidFill>
                <a:latin typeface="Arial" pitchFamily="34" charset="0"/>
                <a:cs typeface="Arial" pitchFamily="34" charset="0"/>
              </a:rPr>
              <a:t>[2] A. </a:t>
            </a:r>
            <a:r>
              <a:rPr lang="en-US" sz="1000" dirty="0" err="1">
                <a:solidFill>
                  <a:srgbClr val="000000"/>
                </a:solidFill>
                <a:latin typeface="Arial" pitchFamily="34" charset="0"/>
                <a:cs typeface="Arial" pitchFamily="34" charset="0"/>
              </a:rPr>
              <a:t>Gulenko</a:t>
            </a:r>
            <a:r>
              <a:rPr lang="en-US" sz="1000" dirty="0">
                <a:solidFill>
                  <a:srgbClr val="000000"/>
                </a:solidFill>
                <a:latin typeface="Arial" pitchFamily="34" charset="0"/>
                <a:cs typeface="Arial" pitchFamily="34" charset="0"/>
              </a:rPr>
              <a:t>, F. Schmidt, A. Acker, M. </a:t>
            </a:r>
            <a:r>
              <a:rPr lang="en-US" sz="1000" dirty="0" err="1">
                <a:solidFill>
                  <a:srgbClr val="000000"/>
                </a:solidFill>
                <a:latin typeface="Arial" pitchFamily="34" charset="0"/>
                <a:cs typeface="Arial" pitchFamily="34" charset="0"/>
              </a:rPr>
              <a:t>Wallschlager</a:t>
            </a:r>
            <a:r>
              <a:rPr lang="en-US" sz="1000" dirty="0">
                <a:solidFill>
                  <a:srgbClr val="000000"/>
                </a:solidFill>
                <a:latin typeface="Arial" pitchFamily="34" charset="0"/>
                <a:cs typeface="Arial" pitchFamily="34" charset="0"/>
              </a:rPr>
              <a:t>, O. Kao, and F. Liu, “Detecting anomalous behavior of black-box services modeled with distance-based online clustering,” in 2018 IEEE 11th International Conference on Cloud Computing (CLOUD), Jul 2018, pp. 912–915.</a:t>
            </a:r>
          </a:p>
          <a:p>
            <a:pPr marL="450850" lvl="1" indent="-222250">
              <a:spcAft>
                <a:spcPts val="600"/>
              </a:spcAft>
              <a:buClr>
                <a:schemeClr val="tx2"/>
              </a:buClr>
              <a:buFont typeface="Wingdings" panose="05000000000000000000" pitchFamily="2" charset="2"/>
              <a:buChar char="§"/>
            </a:pPr>
            <a:r>
              <a:rPr lang="en-US" sz="1000" dirty="0">
                <a:solidFill>
                  <a:srgbClr val="000000"/>
                </a:solidFill>
                <a:latin typeface="Arial" pitchFamily="34" charset="0"/>
                <a:cs typeface="Arial" pitchFamily="34" charset="0"/>
              </a:rPr>
              <a:t>[3] M. Du, F. Li, G. Zheng, and V. </a:t>
            </a:r>
            <a:r>
              <a:rPr lang="en-US" sz="1000" dirty="0" err="1">
                <a:solidFill>
                  <a:srgbClr val="000000"/>
                </a:solidFill>
                <a:latin typeface="Arial" pitchFamily="34" charset="0"/>
                <a:cs typeface="Arial" pitchFamily="34" charset="0"/>
              </a:rPr>
              <a:t>Srikumar</a:t>
            </a:r>
            <a:r>
              <a:rPr lang="en-US" sz="1000" dirty="0">
                <a:solidFill>
                  <a:srgbClr val="000000"/>
                </a:solidFill>
                <a:latin typeface="Arial" pitchFamily="34" charset="0"/>
                <a:cs typeface="Arial" pitchFamily="34" charset="0"/>
              </a:rPr>
              <a:t>, “</a:t>
            </a:r>
            <a:r>
              <a:rPr lang="en-US" sz="1000" dirty="0" err="1">
                <a:solidFill>
                  <a:srgbClr val="000000"/>
                </a:solidFill>
                <a:latin typeface="Arial" pitchFamily="34" charset="0"/>
                <a:cs typeface="Arial" pitchFamily="34" charset="0"/>
              </a:rPr>
              <a:t>Deeplog</a:t>
            </a:r>
            <a:r>
              <a:rPr lang="en-US" sz="1000" dirty="0">
                <a:solidFill>
                  <a:srgbClr val="000000"/>
                </a:solidFill>
                <a:latin typeface="Arial" pitchFamily="34" charset="0"/>
                <a:cs typeface="Arial" pitchFamily="34" charset="0"/>
              </a:rPr>
              <a:t>: Anomaly detection and diagnosis from system logs through deep learning,” in Proceedings of the 2017 ACM SIGSAC Conference on Computer and </a:t>
            </a:r>
            <a:r>
              <a:rPr lang="en-US" sz="1000" dirty="0" err="1">
                <a:solidFill>
                  <a:srgbClr val="000000"/>
                </a:solidFill>
                <a:latin typeface="Arial" pitchFamily="34" charset="0"/>
                <a:cs typeface="Arial" pitchFamily="34" charset="0"/>
              </a:rPr>
              <a:t>Communica</a:t>
            </a:r>
            <a:r>
              <a:rPr lang="en-US" sz="1000" dirty="0">
                <a:solidFill>
                  <a:srgbClr val="000000"/>
                </a:solidFill>
                <a:latin typeface="Arial" pitchFamily="34" charset="0"/>
                <a:cs typeface="Arial" pitchFamily="34" charset="0"/>
              </a:rPr>
              <a:t>- </a:t>
            </a:r>
            <a:r>
              <a:rPr lang="en-US" sz="1000" dirty="0" err="1">
                <a:solidFill>
                  <a:srgbClr val="000000"/>
                </a:solidFill>
                <a:latin typeface="Arial" pitchFamily="34" charset="0"/>
                <a:cs typeface="Arial" pitchFamily="34" charset="0"/>
              </a:rPr>
              <a:t>tions</a:t>
            </a:r>
            <a:r>
              <a:rPr lang="en-US" sz="1000" dirty="0">
                <a:solidFill>
                  <a:srgbClr val="000000"/>
                </a:solidFill>
                <a:latin typeface="Arial" pitchFamily="34" charset="0"/>
                <a:cs typeface="Arial" pitchFamily="34" charset="0"/>
              </a:rPr>
              <a:t> Security. ACM, 2017, pp. 1285–1298.</a:t>
            </a:r>
          </a:p>
          <a:p>
            <a:pPr marL="450850" lvl="1" indent="-222250">
              <a:spcAft>
                <a:spcPts val="600"/>
              </a:spcAft>
              <a:buClr>
                <a:schemeClr val="tx2"/>
              </a:buClr>
              <a:buFont typeface="Wingdings" panose="05000000000000000000" pitchFamily="2" charset="2"/>
              <a:buChar char="§"/>
            </a:pPr>
            <a:r>
              <a:rPr lang="en-US" sz="1000" dirty="0">
                <a:solidFill>
                  <a:srgbClr val="000000"/>
                </a:solidFill>
                <a:latin typeface="Arial" pitchFamily="34" charset="0"/>
                <a:cs typeface="Arial" pitchFamily="34" charset="0"/>
              </a:rPr>
              <a:t>[4] F. Schmidt, F. Suri-Payer, A. </a:t>
            </a:r>
            <a:r>
              <a:rPr lang="en-US" sz="1000" dirty="0" err="1">
                <a:solidFill>
                  <a:srgbClr val="000000"/>
                </a:solidFill>
                <a:latin typeface="Arial" pitchFamily="34" charset="0"/>
                <a:cs typeface="Arial" pitchFamily="34" charset="0"/>
              </a:rPr>
              <a:t>Gulenko</a:t>
            </a:r>
            <a:r>
              <a:rPr lang="en-US" sz="1000" dirty="0">
                <a:solidFill>
                  <a:srgbClr val="000000"/>
                </a:solidFill>
                <a:latin typeface="Arial" pitchFamily="34" charset="0"/>
                <a:cs typeface="Arial" pitchFamily="34" charset="0"/>
              </a:rPr>
              <a:t>, M. </a:t>
            </a:r>
            <a:r>
              <a:rPr lang="en-US" sz="1000" dirty="0" err="1">
                <a:solidFill>
                  <a:srgbClr val="000000"/>
                </a:solidFill>
                <a:latin typeface="Arial" pitchFamily="34" charset="0"/>
                <a:cs typeface="Arial" pitchFamily="34" charset="0"/>
              </a:rPr>
              <a:t>Wallschlger</a:t>
            </a:r>
            <a:r>
              <a:rPr lang="en-US" sz="1000" dirty="0">
                <a:solidFill>
                  <a:srgbClr val="000000"/>
                </a:solidFill>
                <a:latin typeface="Arial" pitchFamily="34" charset="0"/>
                <a:cs typeface="Arial" pitchFamily="34" charset="0"/>
              </a:rPr>
              <a:t>, A. Acker, and O. Kao, “Unsupervised anomaly event detection for cloud monitoring using online </a:t>
            </a:r>
            <a:r>
              <a:rPr lang="en-US" sz="1000" dirty="0" err="1">
                <a:solidFill>
                  <a:srgbClr val="000000"/>
                </a:solidFill>
                <a:latin typeface="Arial" pitchFamily="34" charset="0"/>
                <a:cs typeface="Arial" pitchFamily="34" charset="0"/>
              </a:rPr>
              <a:t>arima</a:t>
            </a:r>
            <a:r>
              <a:rPr lang="en-US" sz="1000" dirty="0">
                <a:solidFill>
                  <a:srgbClr val="000000"/>
                </a:solidFill>
                <a:latin typeface="Arial" pitchFamily="34" charset="0"/>
                <a:cs typeface="Arial" pitchFamily="34" charset="0"/>
              </a:rPr>
              <a:t>,” in 2018 IEEE/ACM International Conference on Utility and Cloud Computing Companion (UCC Companion), Dec 2018, pp. 71–76.</a:t>
            </a:r>
          </a:p>
          <a:p>
            <a:pPr marL="450850" lvl="1" indent="-222250">
              <a:spcAft>
                <a:spcPts val="600"/>
              </a:spcAft>
              <a:buClr>
                <a:schemeClr val="tx2"/>
              </a:buClr>
              <a:buFont typeface="Wingdings" panose="05000000000000000000" pitchFamily="2" charset="2"/>
              <a:buChar char="§"/>
            </a:pPr>
            <a:r>
              <a:rPr lang="en-US" sz="1000" dirty="0">
                <a:solidFill>
                  <a:srgbClr val="000000"/>
                </a:solidFill>
                <a:latin typeface="Arial" pitchFamily="34" charset="0"/>
                <a:cs typeface="Arial" pitchFamily="34" charset="0"/>
              </a:rPr>
              <a:t>[16] </a:t>
            </a:r>
            <a:r>
              <a:rPr lang="en-US" sz="1000" dirty="0" err="1">
                <a:solidFill>
                  <a:srgbClr val="000000"/>
                </a:solidFill>
                <a:latin typeface="Arial" pitchFamily="34" charset="0"/>
                <a:cs typeface="Arial" pitchFamily="34" charset="0"/>
              </a:rPr>
              <a:t>OpenZipkin</a:t>
            </a:r>
            <a:r>
              <a:rPr lang="en-US" sz="1000" dirty="0">
                <a:solidFill>
                  <a:srgbClr val="000000"/>
                </a:solidFill>
                <a:latin typeface="Arial" pitchFamily="34" charset="0"/>
                <a:cs typeface="Arial" pitchFamily="34" charset="0"/>
              </a:rPr>
              <a:t>, “</a:t>
            </a:r>
            <a:r>
              <a:rPr lang="en-US" sz="1000" dirty="0" err="1">
                <a:solidFill>
                  <a:srgbClr val="000000"/>
                </a:solidFill>
                <a:latin typeface="Arial" pitchFamily="34" charset="0"/>
                <a:cs typeface="Arial" pitchFamily="34" charset="0"/>
              </a:rPr>
              <a:t>openzipkin</a:t>
            </a:r>
            <a:r>
              <a:rPr lang="en-US" sz="1000" dirty="0">
                <a:solidFill>
                  <a:srgbClr val="000000"/>
                </a:solidFill>
                <a:latin typeface="Arial" pitchFamily="34" charset="0"/>
                <a:cs typeface="Arial" pitchFamily="34" charset="0"/>
              </a:rPr>
              <a:t>/</a:t>
            </a:r>
            <a:r>
              <a:rPr lang="en-US" sz="1000" dirty="0" err="1">
                <a:solidFill>
                  <a:srgbClr val="000000"/>
                </a:solidFill>
                <a:latin typeface="Arial" pitchFamily="34" charset="0"/>
                <a:cs typeface="Arial" pitchFamily="34" charset="0"/>
              </a:rPr>
              <a:t>zipkin</a:t>
            </a:r>
            <a:r>
              <a:rPr lang="en-US" sz="1000" dirty="0">
                <a:solidFill>
                  <a:srgbClr val="000000"/>
                </a:solidFill>
                <a:latin typeface="Arial" pitchFamily="34" charset="0"/>
                <a:cs typeface="Arial" pitchFamily="34" charset="0"/>
              </a:rPr>
              <a:t>,” 2018. [Online]. Available: https://</a:t>
            </a:r>
            <a:r>
              <a:rPr lang="en-US" sz="1000" dirty="0" err="1">
                <a:solidFill>
                  <a:srgbClr val="000000"/>
                </a:solidFill>
                <a:latin typeface="Arial" pitchFamily="34" charset="0"/>
                <a:cs typeface="Arial" pitchFamily="34" charset="0"/>
              </a:rPr>
              <a:t>github.com</a:t>
            </a:r>
            <a:r>
              <a:rPr lang="en-US" sz="1000" dirty="0">
                <a:solidFill>
                  <a:srgbClr val="000000"/>
                </a:solidFill>
                <a:latin typeface="Arial" pitchFamily="34" charset="0"/>
                <a:cs typeface="Arial" pitchFamily="34" charset="0"/>
              </a:rPr>
              <a:t>/</a:t>
            </a:r>
            <a:r>
              <a:rPr lang="en-US" sz="1000" dirty="0" err="1">
                <a:solidFill>
                  <a:srgbClr val="000000"/>
                </a:solidFill>
                <a:latin typeface="Arial" pitchFamily="34" charset="0"/>
                <a:cs typeface="Arial" pitchFamily="34" charset="0"/>
              </a:rPr>
              <a:t>openzipkin</a:t>
            </a:r>
            <a:r>
              <a:rPr lang="en-US" sz="1000" dirty="0">
                <a:solidFill>
                  <a:srgbClr val="000000"/>
                </a:solidFill>
                <a:latin typeface="Arial" pitchFamily="34" charset="0"/>
                <a:cs typeface="Arial" pitchFamily="34" charset="0"/>
              </a:rPr>
              <a:t>/</a:t>
            </a:r>
            <a:r>
              <a:rPr lang="en-US" sz="1000" dirty="0" err="1">
                <a:solidFill>
                  <a:srgbClr val="000000"/>
                </a:solidFill>
                <a:latin typeface="Arial" pitchFamily="34" charset="0"/>
                <a:cs typeface="Arial" pitchFamily="34" charset="0"/>
              </a:rPr>
              <a:t>zipkin</a:t>
            </a:r>
            <a:endParaRPr lang="en-US" sz="1000" dirty="0">
              <a:solidFill>
                <a:srgbClr val="000000"/>
              </a:solidFill>
              <a:latin typeface="Arial" pitchFamily="34" charset="0"/>
              <a:cs typeface="Arial" pitchFamily="34" charset="0"/>
            </a:endParaRPr>
          </a:p>
          <a:p>
            <a:pPr marL="450850" lvl="1" indent="-222250">
              <a:spcAft>
                <a:spcPts val="600"/>
              </a:spcAft>
              <a:buClr>
                <a:schemeClr val="tx2"/>
              </a:buClr>
              <a:buFont typeface="Wingdings" panose="05000000000000000000" pitchFamily="2" charset="2"/>
              <a:buChar char="§"/>
            </a:pPr>
            <a:r>
              <a:rPr lang="en-US" sz="1000" dirty="0">
                <a:solidFill>
                  <a:srgbClr val="000000"/>
                </a:solidFill>
                <a:latin typeface="Arial" pitchFamily="34" charset="0"/>
                <a:cs typeface="Arial" pitchFamily="34" charset="0"/>
              </a:rPr>
              <a:t>[19] A. </a:t>
            </a:r>
            <a:r>
              <a:rPr lang="en-US" sz="1000" dirty="0" err="1">
                <a:solidFill>
                  <a:srgbClr val="000000"/>
                </a:solidFill>
                <a:latin typeface="Arial" pitchFamily="34" charset="0"/>
                <a:cs typeface="Arial" pitchFamily="34" charset="0"/>
              </a:rPr>
              <a:t>Shrivastwa</a:t>
            </a:r>
            <a:r>
              <a:rPr lang="en-US" sz="1000" dirty="0">
                <a:solidFill>
                  <a:srgbClr val="000000"/>
                </a:solidFill>
                <a:latin typeface="Arial" pitchFamily="34" charset="0"/>
                <a:cs typeface="Arial" pitchFamily="34" charset="0"/>
              </a:rPr>
              <a:t>, S. </a:t>
            </a:r>
            <a:r>
              <a:rPr lang="en-US" sz="1000" dirty="0" err="1">
                <a:solidFill>
                  <a:srgbClr val="000000"/>
                </a:solidFill>
                <a:latin typeface="Arial" pitchFamily="34" charset="0"/>
                <a:cs typeface="Arial" pitchFamily="34" charset="0"/>
              </a:rPr>
              <a:t>Sarat</a:t>
            </a:r>
            <a:r>
              <a:rPr lang="en-US" sz="1000" dirty="0">
                <a:solidFill>
                  <a:srgbClr val="000000"/>
                </a:solidFill>
                <a:latin typeface="Arial" pitchFamily="34" charset="0"/>
                <a:cs typeface="Arial" pitchFamily="34" charset="0"/>
              </a:rPr>
              <a:t>, K. Jackson, C. Bunch, E. Sigler, and T. Campbell, OpenStack: Building a Cloud Environment. </a:t>
            </a:r>
            <a:r>
              <a:rPr lang="en-US" sz="1000" dirty="0" err="1">
                <a:solidFill>
                  <a:srgbClr val="000000"/>
                </a:solidFill>
                <a:latin typeface="Arial" pitchFamily="34" charset="0"/>
                <a:cs typeface="Arial" pitchFamily="34" charset="0"/>
              </a:rPr>
              <a:t>Packt</a:t>
            </a:r>
            <a:r>
              <a:rPr lang="en-US" sz="1000" dirty="0">
                <a:solidFill>
                  <a:srgbClr val="000000"/>
                </a:solidFill>
                <a:latin typeface="Arial" pitchFamily="34" charset="0"/>
                <a:cs typeface="Arial" pitchFamily="34" charset="0"/>
              </a:rPr>
              <a:t> Publishing, 2016.</a:t>
            </a:r>
          </a:p>
          <a:p>
            <a:pPr marL="228600" lvl="1">
              <a:spcAft>
                <a:spcPts val="600"/>
              </a:spcAft>
              <a:buClr>
                <a:schemeClr val="tx2"/>
              </a:buClr>
            </a:pPr>
            <a:endParaRPr lang="en-US" sz="1000" b="1" dirty="0">
              <a:solidFill>
                <a:srgbClr val="000000"/>
              </a:solidFill>
              <a:latin typeface="Arial" pitchFamily="34" charset="0"/>
              <a:cs typeface="Arial" pitchFamily="34" charset="0"/>
            </a:endParaRPr>
          </a:p>
          <a:p>
            <a:pPr marL="228600" lvl="1">
              <a:spcAft>
                <a:spcPts val="600"/>
              </a:spcAft>
              <a:buClr>
                <a:schemeClr val="tx2"/>
              </a:buClr>
            </a:pPr>
            <a:r>
              <a:rPr lang="en-US" sz="1000" b="1" dirty="0">
                <a:solidFill>
                  <a:srgbClr val="000000"/>
                </a:solidFill>
                <a:latin typeface="Arial" pitchFamily="34" charset="0"/>
                <a:cs typeface="Arial" pitchFamily="34" charset="0"/>
              </a:rPr>
              <a:t>Further reading</a:t>
            </a:r>
          </a:p>
          <a:p>
            <a:pPr marL="450850" lvl="1" indent="-222250">
              <a:spcAft>
                <a:spcPts val="600"/>
              </a:spcAft>
              <a:buClr>
                <a:schemeClr val="tx2"/>
              </a:buClr>
              <a:buFont typeface="Wingdings" panose="05000000000000000000" pitchFamily="2" charset="2"/>
              <a:buChar char="§"/>
            </a:pPr>
            <a:r>
              <a:rPr lang="en-US" sz="1000" dirty="0">
                <a:solidFill>
                  <a:srgbClr val="000000"/>
                </a:solidFill>
                <a:latin typeface="Arial" pitchFamily="34" charset="0"/>
                <a:cs typeface="Arial" pitchFamily="34" charset="0"/>
              </a:rPr>
              <a:t>S. Nedelkoski, J. Cardoso, O. Kao,  Anomaly Detection from System Tracing Data using Multimodal Deep Learning, IEEE Cloud 2019, July 3-8, 2019, Milan, Italy. </a:t>
            </a:r>
          </a:p>
          <a:p>
            <a:pPr marL="450850" lvl="1" indent="-222250">
              <a:spcAft>
                <a:spcPts val="600"/>
              </a:spcAft>
              <a:buClr>
                <a:schemeClr val="tx2"/>
              </a:buClr>
              <a:buFont typeface="Wingdings" panose="05000000000000000000" pitchFamily="2" charset="2"/>
              <a:buChar char="§"/>
            </a:pPr>
            <a:r>
              <a:rPr lang="en-US" sz="1000" dirty="0">
                <a:solidFill>
                  <a:srgbClr val="000000"/>
                </a:solidFill>
                <a:latin typeface="Arial" pitchFamily="34" charset="0"/>
                <a:cs typeface="Arial" pitchFamily="34" charset="0"/>
              </a:rPr>
              <a:t>S. Nedelkoski, J. Cardoso, O. Kao,  Anomaly Detection and Classification using Distributed Tracing and Deep Learning, </a:t>
            </a:r>
            <a:r>
              <a:rPr lang="en-US" sz="1000" dirty="0" err="1">
                <a:solidFill>
                  <a:srgbClr val="000000"/>
                </a:solidFill>
                <a:latin typeface="Arial" pitchFamily="34" charset="0"/>
                <a:cs typeface="Arial" pitchFamily="34" charset="0"/>
              </a:rPr>
              <a:t>CCGrid</a:t>
            </a:r>
            <a:r>
              <a:rPr lang="en-US" sz="1000" dirty="0">
                <a:solidFill>
                  <a:srgbClr val="000000"/>
                </a:solidFill>
                <a:latin typeface="Arial" pitchFamily="34" charset="0"/>
                <a:cs typeface="Arial" pitchFamily="34" charset="0"/>
              </a:rPr>
              <a:t> 2019, 14-17.05, Cyprus. </a:t>
            </a:r>
          </a:p>
          <a:p>
            <a:pPr marL="450850" lvl="1" indent="-222250">
              <a:spcAft>
                <a:spcPts val="600"/>
              </a:spcAft>
              <a:buClr>
                <a:schemeClr val="tx2"/>
              </a:buClr>
              <a:buFont typeface="Wingdings" panose="05000000000000000000" pitchFamily="2" charset="2"/>
              <a:buChar char="§"/>
            </a:pPr>
            <a:r>
              <a:rPr lang="en-US" sz="1000" dirty="0">
                <a:solidFill>
                  <a:srgbClr val="000000"/>
                </a:solidFill>
                <a:latin typeface="Arial" pitchFamily="34" charset="0"/>
                <a:cs typeface="Arial" pitchFamily="34" charset="0"/>
              </a:rPr>
              <a:t>J. Cardoso, Mastering </a:t>
            </a:r>
            <a:r>
              <a:rPr lang="en-US" sz="1000" dirty="0" err="1">
                <a:solidFill>
                  <a:srgbClr val="000000"/>
                </a:solidFill>
                <a:latin typeface="Arial" pitchFamily="34" charset="0"/>
                <a:cs typeface="Arial" pitchFamily="34" charset="0"/>
              </a:rPr>
              <a:t>AIOps</a:t>
            </a:r>
            <a:r>
              <a:rPr lang="en-US" sz="1000" dirty="0">
                <a:solidFill>
                  <a:srgbClr val="000000"/>
                </a:solidFill>
                <a:latin typeface="Arial" pitchFamily="34" charset="0"/>
                <a:cs typeface="Arial" pitchFamily="34" charset="0"/>
              </a:rPr>
              <a:t> with Deep Learning, Presentation at SRECon18, 29–31 August 2018, Dusseldorf, Germany.</a:t>
            </a:r>
          </a:p>
          <a:p>
            <a:pPr marL="450850" lvl="1" indent="-222250">
              <a:spcAft>
                <a:spcPts val="600"/>
              </a:spcAft>
              <a:buClr>
                <a:schemeClr val="tx2"/>
              </a:buClr>
              <a:buFont typeface="Wingdings" panose="05000000000000000000" pitchFamily="2" charset="2"/>
              <a:buChar char="§"/>
            </a:pPr>
            <a:endParaRPr lang="en-US" sz="1000" dirty="0">
              <a:solidFill>
                <a:srgbClr val="000000"/>
              </a:solidFill>
              <a:latin typeface="Arial" pitchFamily="34" charset="0"/>
              <a:cs typeface="Arial" pitchFamily="34" charset="0"/>
            </a:endParaRPr>
          </a:p>
        </p:txBody>
      </p:sp>
      <p:sp>
        <p:nvSpPr>
          <p:cNvPr id="12" name="Title 11"/>
          <p:cNvSpPr>
            <a:spLocks noGrp="1"/>
          </p:cNvSpPr>
          <p:nvPr>
            <p:ph type="title"/>
          </p:nvPr>
        </p:nvSpPr>
        <p:spPr/>
        <p:txBody>
          <a:bodyPr/>
          <a:lstStyle/>
          <a:p>
            <a:r>
              <a:rPr lang="en-US" sz="1400" dirty="0">
                <a:solidFill>
                  <a:schemeClr val="tx2"/>
                </a:solidFill>
                <a:latin typeface="Arial" panose="020B0604020202020204" pitchFamily="34" charset="0"/>
                <a:cs typeface="Arial" panose="020B0604020202020204" pitchFamily="34" charset="0"/>
              </a:rPr>
              <a:t>Distributed Trace Analysis</a:t>
            </a:r>
            <a:br>
              <a:rPr lang="en-US" sz="1400" dirty="0">
                <a:solidFill>
                  <a:schemeClr val="tx2"/>
                </a:solidFill>
                <a:latin typeface="Arial" panose="020B0604020202020204" pitchFamily="34" charset="0"/>
                <a:cs typeface="Arial" panose="020B0604020202020204" pitchFamily="34" charset="0"/>
              </a:rPr>
            </a:br>
            <a:r>
              <a:rPr lang="en-US" sz="1400" b="0" dirty="0">
                <a:latin typeface="Arial" panose="020B0604020202020204" pitchFamily="34" charset="0"/>
                <a:cs typeface="Arial" panose="020B0604020202020204" pitchFamily="34" charset="0"/>
              </a:rPr>
              <a:t>References</a:t>
            </a:r>
            <a:endParaRPr lang="en-US" sz="1400" dirty="0"/>
          </a:p>
        </p:txBody>
      </p:sp>
    </p:spTree>
    <p:extLst>
      <p:ext uri="{BB962C8B-B14F-4D97-AF65-F5344CB8AC3E}">
        <p14:creationId xmlns:p14="http://schemas.microsoft.com/office/powerpoint/2010/main" val="292260348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97417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1400" dirty="0">
                <a:latin typeface="Arial" charset="0"/>
                <a:ea typeface="Arial" charset="0"/>
                <a:cs typeface="Arial" charset="0"/>
              </a:rPr>
              <a:t>Troubleshooting </a:t>
            </a:r>
            <a:br>
              <a:rPr lang="en-US" sz="1400" dirty="0">
                <a:latin typeface="Arial" charset="0"/>
                <a:ea typeface="Arial" charset="0"/>
                <a:cs typeface="Arial" charset="0"/>
              </a:rPr>
            </a:br>
            <a:r>
              <a:rPr lang="en-US" sz="1400" b="0" dirty="0">
                <a:latin typeface="Arial" charset="0"/>
                <a:ea typeface="Arial" charset="0"/>
                <a:cs typeface="Arial" charset="0"/>
              </a:rPr>
              <a:t>Monitoring Data Sources</a:t>
            </a:r>
            <a:endParaRPr lang="en-US" sz="1400" b="0" dirty="0"/>
          </a:p>
        </p:txBody>
      </p:sp>
      <p:pic>
        <p:nvPicPr>
          <p:cNvPr id="3" name="Picture 2"/>
          <p:cNvPicPr>
            <a:picLocks noChangeAspect="1"/>
          </p:cNvPicPr>
          <p:nvPr/>
        </p:nvPicPr>
        <p:blipFill>
          <a:blip r:embed="rId3"/>
          <a:stretch>
            <a:fillRect/>
          </a:stretch>
        </p:blipFill>
        <p:spPr>
          <a:xfrm>
            <a:off x="623207" y="922642"/>
            <a:ext cx="3742120" cy="1622780"/>
          </a:xfrm>
          <a:prstGeom prst="rect">
            <a:avLst/>
          </a:prstGeom>
          <a:ln>
            <a:solidFill>
              <a:schemeClr val="bg1">
                <a:lumMod val="85000"/>
              </a:schemeClr>
            </a:solidFill>
          </a:ln>
        </p:spPr>
      </p:pic>
      <p:pic>
        <p:nvPicPr>
          <p:cNvPr id="7172" name="Picture 4" descr="https://www.solarwinds.com/-/media/solarwinds/swdcv2/licensed-products/log-manager/images/product-screenshots/lm-real-time-log-stream.ashx?rev=e7c600da23fb4449bf26a5fe06571ec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50239" y="922642"/>
            <a:ext cx="2609694" cy="1631059"/>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s://www.appdynamics.com/wp-content/uploads/2015/05/oovoc3ce9kl0esouaowzj5vrocpjz-mpqnr3tabxksn3sffayofedkcwvxch17e4w9pn_rcemvw9yle122uqts9ab5bjqd8endcue3llpm4zl7jtpb-rgwgym8vnpxrdp8kndjsqlasvyrq6.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88534" y="2947320"/>
            <a:ext cx="2733104" cy="1622780"/>
          </a:xfrm>
          <a:prstGeom prst="rect">
            <a:avLst/>
          </a:prstGeom>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3" name="Rectangle 12"/>
          <p:cNvSpPr/>
          <p:nvPr/>
        </p:nvSpPr>
        <p:spPr>
          <a:xfrm>
            <a:off x="5529699" y="681106"/>
            <a:ext cx="1650775" cy="253916"/>
          </a:xfrm>
          <a:prstGeom prst="rect">
            <a:avLst/>
          </a:prstGeom>
        </p:spPr>
        <p:txBody>
          <a:bodyPr wrap="square">
            <a:spAutoFit/>
          </a:bodyPr>
          <a:lstStyle/>
          <a:p>
            <a:pPr algn="ctr"/>
            <a:r>
              <a:rPr lang="en-US" sz="1050" i="1" dirty="0">
                <a:solidFill>
                  <a:schemeClr val="tx2"/>
                </a:solidFill>
                <a:latin typeface="Arial" panose="020B0604020202020204" pitchFamily="34" charset="0"/>
                <a:ea typeface="Arial" charset="0"/>
                <a:cs typeface="Arial" panose="020B0604020202020204" pitchFamily="34" charset="0"/>
              </a:rPr>
              <a:t>Log analysis</a:t>
            </a:r>
            <a:endParaRPr lang="en-US" sz="900" dirty="0">
              <a:latin typeface="Arial" panose="020B0604020202020204" pitchFamily="34" charset="0"/>
              <a:cs typeface="Arial" panose="020B0604020202020204" pitchFamily="34" charset="0"/>
            </a:endParaRPr>
          </a:p>
        </p:txBody>
      </p:sp>
      <p:sp>
        <p:nvSpPr>
          <p:cNvPr id="15" name="Rectangle 14"/>
          <p:cNvSpPr/>
          <p:nvPr/>
        </p:nvSpPr>
        <p:spPr>
          <a:xfrm>
            <a:off x="1668880" y="681106"/>
            <a:ext cx="1650775" cy="253916"/>
          </a:xfrm>
          <a:prstGeom prst="rect">
            <a:avLst/>
          </a:prstGeom>
        </p:spPr>
        <p:txBody>
          <a:bodyPr wrap="square">
            <a:spAutoFit/>
          </a:bodyPr>
          <a:lstStyle/>
          <a:p>
            <a:pPr algn="ctr"/>
            <a:r>
              <a:rPr lang="en-US" sz="1050" i="1" dirty="0">
                <a:solidFill>
                  <a:schemeClr val="tx2"/>
                </a:solidFill>
                <a:latin typeface="Arial" panose="020B0604020202020204" pitchFamily="34" charset="0"/>
                <a:ea typeface="Arial" charset="0"/>
                <a:cs typeface="Arial" panose="020B0604020202020204" pitchFamily="34" charset="0"/>
              </a:rPr>
              <a:t>Metric analysis</a:t>
            </a:r>
            <a:endParaRPr lang="en-US" sz="900" dirty="0">
              <a:latin typeface="Arial" panose="020B0604020202020204" pitchFamily="34" charset="0"/>
              <a:cs typeface="Arial" panose="020B0604020202020204" pitchFamily="34" charset="0"/>
            </a:endParaRPr>
          </a:p>
        </p:txBody>
      </p:sp>
      <p:sp>
        <p:nvSpPr>
          <p:cNvPr id="16" name="Rectangle 15"/>
          <p:cNvSpPr/>
          <p:nvPr/>
        </p:nvSpPr>
        <p:spPr>
          <a:xfrm>
            <a:off x="5529699" y="2685124"/>
            <a:ext cx="1650775" cy="253916"/>
          </a:xfrm>
          <a:prstGeom prst="rect">
            <a:avLst/>
          </a:prstGeom>
        </p:spPr>
        <p:txBody>
          <a:bodyPr wrap="square">
            <a:spAutoFit/>
          </a:bodyPr>
          <a:lstStyle/>
          <a:p>
            <a:pPr algn="ctr"/>
            <a:r>
              <a:rPr lang="en-US" sz="1050" i="1" dirty="0">
                <a:solidFill>
                  <a:schemeClr val="tx2"/>
                </a:solidFill>
                <a:latin typeface="Arial" panose="020B0604020202020204" pitchFamily="34" charset="0"/>
                <a:ea typeface="Arial" charset="0"/>
                <a:cs typeface="Arial" panose="020B0604020202020204" pitchFamily="34" charset="0"/>
              </a:rPr>
              <a:t>Topology analysis</a:t>
            </a:r>
            <a:endParaRPr lang="en-US" sz="900" dirty="0">
              <a:latin typeface="Arial" panose="020B0604020202020204" pitchFamily="34" charset="0"/>
              <a:cs typeface="Arial" panose="020B0604020202020204" pitchFamily="34" charset="0"/>
            </a:endParaRPr>
          </a:p>
        </p:txBody>
      </p:sp>
      <p:sp>
        <p:nvSpPr>
          <p:cNvPr id="17" name="Rectangle 16"/>
          <p:cNvSpPr/>
          <p:nvPr/>
        </p:nvSpPr>
        <p:spPr>
          <a:xfrm>
            <a:off x="1668880" y="2685124"/>
            <a:ext cx="1650775" cy="253916"/>
          </a:xfrm>
          <a:prstGeom prst="rect">
            <a:avLst/>
          </a:prstGeom>
        </p:spPr>
        <p:txBody>
          <a:bodyPr wrap="square">
            <a:spAutoFit/>
          </a:bodyPr>
          <a:lstStyle/>
          <a:p>
            <a:pPr algn="ctr"/>
            <a:r>
              <a:rPr lang="en-US" sz="1050" i="1" dirty="0">
                <a:solidFill>
                  <a:schemeClr val="tx2"/>
                </a:solidFill>
                <a:latin typeface="Arial" panose="020B0604020202020204" pitchFamily="34" charset="0"/>
                <a:ea typeface="Arial" charset="0"/>
                <a:cs typeface="Arial" panose="020B0604020202020204" pitchFamily="34" charset="0"/>
              </a:rPr>
              <a:t>Trace analysis</a:t>
            </a:r>
            <a:endParaRPr lang="en-US" sz="90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6"/>
          <a:stretch>
            <a:fillRect/>
          </a:stretch>
        </p:blipFill>
        <p:spPr>
          <a:xfrm>
            <a:off x="987729" y="2947319"/>
            <a:ext cx="3013077" cy="1647473"/>
          </a:xfrm>
          <a:prstGeom prst="rect">
            <a:avLst/>
          </a:prstGeom>
          <a:ln>
            <a:solidFill>
              <a:schemeClr val="bg1">
                <a:lumMod val="85000"/>
              </a:schemeClr>
            </a:solidFill>
          </a:ln>
        </p:spPr>
      </p:pic>
    </p:spTree>
    <p:extLst>
      <p:ext uri="{BB962C8B-B14F-4D97-AF65-F5344CB8AC3E}">
        <p14:creationId xmlns:p14="http://schemas.microsoft.com/office/powerpoint/2010/main" val="294275410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5071" y="707447"/>
            <a:ext cx="5697907" cy="3619390"/>
          </a:xfrm>
          <a:prstGeom prst="rect">
            <a:avLst/>
          </a:prstGeom>
          <a:noFill/>
          <a:ln w="12700">
            <a:solidFill>
              <a:schemeClr val="tx2"/>
            </a:solidFill>
          </a:ln>
        </p:spPr>
      </p:pic>
      <p:sp>
        <p:nvSpPr>
          <p:cNvPr id="4" name="Rectangle 3"/>
          <p:cNvSpPr/>
          <p:nvPr/>
        </p:nvSpPr>
        <p:spPr>
          <a:xfrm>
            <a:off x="5903129" y="1072537"/>
            <a:ext cx="2695575" cy="314325"/>
          </a:xfrm>
          <a:prstGeom prst="rect">
            <a:avLst/>
          </a:prstGeom>
          <a:solidFill>
            <a:schemeClr val="bg1"/>
          </a:solidFill>
          <a:ln w="952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p:cNvSpPr>
            <a:spLocks noGrp="1"/>
          </p:cNvSpPr>
          <p:nvPr>
            <p:ph type="title"/>
          </p:nvPr>
        </p:nvSpPr>
        <p:spPr/>
        <p:txBody>
          <a:bodyPr/>
          <a:lstStyle/>
          <a:p>
            <a:r>
              <a:rPr lang="en-US" sz="1400" dirty="0">
                <a:latin typeface="Arial" charset="0"/>
                <a:ea typeface="Arial" charset="0"/>
                <a:cs typeface="Arial" charset="0"/>
              </a:rPr>
              <a:t>OpenStack </a:t>
            </a:r>
            <a:br>
              <a:rPr lang="en-US" sz="1400" dirty="0">
                <a:latin typeface="Arial" charset="0"/>
                <a:ea typeface="Arial" charset="0"/>
                <a:cs typeface="Arial" charset="0"/>
              </a:rPr>
            </a:br>
            <a:r>
              <a:rPr lang="en-US" sz="1400" b="0" dirty="0">
                <a:latin typeface="Arial" charset="0"/>
                <a:ea typeface="Arial" charset="0"/>
                <a:cs typeface="Arial" charset="0"/>
              </a:rPr>
              <a:t>Troubleshooting using Distributed Tracing</a:t>
            </a:r>
            <a:endParaRPr lang="en-US" sz="1400" b="0" dirty="0"/>
          </a:p>
        </p:txBody>
      </p:sp>
      <p:grpSp>
        <p:nvGrpSpPr>
          <p:cNvPr id="6" name="Group 5"/>
          <p:cNvGrpSpPr/>
          <p:nvPr/>
        </p:nvGrpSpPr>
        <p:grpSpPr>
          <a:xfrm>
            <a:off x="476338" y="700088"/>
            <a:ext cx="1861347" cy="1026198"/>
            <a:chOff x="593668" y="1516380"/>
            <a:chExt cx="1992210" cy="1522148"/>
          </a:xfrm>
        </p:grpSpPr>
        <p:sp>
          <p:nvSpPr>
            <p:cNvPr id="7" name="Rectangle 6"/>
            <p:cNvSpPr/>
            <p:nvPr/>
          </p:nvSpPr>
          <p:spPr>
            <a:xfrm>
              <a:off x="593668" y="1516380"/>
              <a:ext cx="1992210" cy="1522148"/>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700" b="1" dirty="0">
                  <a:solidFill>
                    <a:schemeClr val="tx1"/>
                  </a:solidFill>
                  <a:latin typeface="Arial" pitchFamily="34" charset="0"/>
                  <a:cs typeface="Arial" pitchFamily="34" charset="0"/>
                </a:rPr>
                <a:t>OpenStack</a:t>
              </a:r>
            </a:p>
          </p:txBody>
        </p:sp>
        <p:pic>
          <p:nvPicPr>
            <p:cNvPr id="8" name="Picture 2" descr="OpenStack component relationship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1851" y="1773627"/>
              <a:ext cx="1434867" cy="1250298"/>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9" name="Rectangle 8"/>
          <p:cNvSpPr/>
          <p:nvPr/>
        </p:nvSpPr>
        <p:spPr>
          <a:xfrm>
            <a:off x="476339" y="1549182"/>
            <a:ext cx="1861346" cy="186729"/>
          </a:xfrm>
          <a:prstGeom prst="rect">
            <a:avLst/>
          </a:prstGeom>
          <a:solidFill>
            <a:schemeClr val="tx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a:solidFill>
                  <a:schemeClr val="bg1"/>
                </a:solidFill>
                <a:latin typeface="Arial" pitchFamily="34" charset="0"/>
                <a:cs typeface="Arial" pitchFamily="34" charset="0"/>
              </a:rPr>
              <a:t>Tracing Infrastructure</a:t>
            </a:r>
          </a:p>
        </p:txBody>
      </p:sp>
      <p:cxnSp>
        <p:nvCxnSpPr>
          <p:cNvPr id="10" name="Straight Arrow Connector 9"/>
          <p:cNvCxnSpPr/>
          <p:nvPr/>
        </p:nvCxnSpPr>
        <p:spPr>
          <a:xfrm flipV="1">
            <a:off x="2344994" y="1627999"/>
            <a:ext cx="216000" cy="0"/>
          </a:xfrm>
          <a:prstGeom prst="straightConnector1">
            <a:avLst/>
          </a:prstGeom>
          <a:ln>
            <a:solidFill>
              <a:schemeClr val="tx2"/>
            </a:solidFill>
            <a:tailEnd type="triangle"/>
          </a:ln>
        </p:spPr>
        <p:style>
          <a:lnRef idx="1">
            <a:schemeClr val="dk1"/>
          </a:lnRef>
          <a:fillRef idx="0">
            <a:schemeClr val="dk1"/>
          </a:fillRef>
          <a:effectRef idx="0">
            <a:schemeClr val="dk1"/>
          </a:effectRef>
          <a:fontRef idx="minor">
            <a:schemeClr val="tx1"/>
          </a:fontRef>
        </p:style>
      </p:cxnSp>
      <p:sp>
        <p:nvSpPr>
          <p:cNvPr id="13" name="Rectangle 12"/>
          <p:cNvSpPr/>
          <p:nvPr/>
        </p:nvSpPr>
        <p:spPr>
          <a:xfrm>
            <a:off x="2579824" y="738622"/>
            <a:ext cx="575248" cy="177439"/>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chemeClr val="tx1"/>
                </a:solidFill>
                <a:latin typeface="Arial" pitchFamily="34" charset="0"/>
                <a:cs typeface="Arial" pitchFamily="34" charset="0"/>
              </a:rPr>
              <a:t>Openstack Client</a:t>
            </a:r>
          </a:p>
          <a:p>
            <a:pPr algn="ctr"/>
            <a:r>
              <a:rPr lang="en-US" sz="400" b="1" dirty="0">
                <a:solidFill>
                  <a:schemeClr val="tx1"/>
                </a:solidFill>
                <a:latin typeface="Arial" pitchFamily="34" charset="0"/>
                <a:cs typeface="Arial" pitchFamily="34" charset="0"/>
              </a:rPr>
              <a:t>REST HTTP</a:t>
            </a:r>
          </a:p>
        </p:txBody>
      </p:sp>
      <p:sp>
        <p:nvSpPr>
          <p:cNvPr id="15" name="Rectangle 14"/>
          <p:cNvSpPr/>
          <p:nvPr/>
        </p:nvSpPr>
        <p:spPr>
          <a:xfrm>
            <a:off x="3754882" y="738622"/>
            <a:ext cx="575248" cy="177439"/>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chemeClr val="tx1"/>
                </a:solidFill>
                <a:latin typeface="Arial" pitchFamily="34" charset="0"/>
                <a:cs typeface="Arial" pitchFamily="34" charset="0"/>
              </a:rPr>
              <a:t>Keystone</a:t>
            </a:r>
          </a:p>
          <a:p>
            <a:pPr algn="ctr"/>
            <a:r>
              <a:rPr lang="en-US" sz="400" b="1" dirty="0">
                <a:solidFill>
                  <a:schemeClr val="tx1"/>
                </a:solidFill>
                <a:latin typeface="Arial" pitchFamily="34" charset="0"/>
                <a:cs typeface="Arial" pitchFamily="34" charset="0"/>
              </a:rPr>
              <a:t>main</a:t>
            </a:r>
          </a:p>
        </p:txBody>
      </p:sp>
      <p:sp>
        <p:nvSpPr>
          <p:cNvPr id="16" name="Rectangle 15"/>
          <p:cNvSpPr/>
          <p:nvPr/>
        </p:nvSpPr>
        <p:spPr>
          <a:xfrm>
            <a:off x="6256868" y="738622"/>
            <a:ext cx="575248" cy="177439"/>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chemeClr val="tx1"/>
                </a:solidFill>
                <a:latin typeface="Arial" pitchFamily="34" charset="0"/>
                <a:cs typeface="Arial" pitchFamily="34" charset="0"/>
              </a:rPr>
              <a:t>Glance-API</a:t>
            </a:r>
          </a:p>
          <a:p>
            <a:pPr algn="ctr"/>
            <a:r>
              <a:rPr lang="en-US" sz="400" b="1" dirty="0">
                <a:solidFill>
                  <a:schemeClr val="tx1"/>
                </a:solidFill>
                <a:latin typeface="Arial" pitchFamily="34" charset="0"/>
                <a:cs typeface="Arial" pitchFamily="34" charset="0"/>
              </a:rPr>
              <a:t>REST HTTP</a:t>
            </a:r>
          </a:p>
        </p:txBody>
      </p:sp>
      <p:sp>
        <p:nvSpPr>
          <p:cNvPr id="17" name="Rectangle 16"/>
          <p:cNvSpPr/>
          <p:nvPr/>
        </p:nvSpPr>
        <p:spPr>
          <a:xfrm>
            <a:off x="4982220" y="738622"/>
            <a:ext cx="575248" cy="177439"/>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chemeClr val="tx1"/>
                </a:solidFill>
                <a:latin typeface="Arial" pitchFamily="34" charset="0"/>
                <a:cs typeface="Arial" pitchFamily="34" charset="0"/>
              </a:rPr>
              <a:t>Keystone</a:t>
            </a:r>
          </a:p>
          <a:p>
            <a:pPr algn="ctr"/>
            <a:r>
              <a:rPr lang="en-US" sz="400" b="1" dirty="0">
                <a:solidFill>
                  <a:schemeClr val="tx1"/>
                </a:solidFill>
                <a:latin typeface="Arial" pitchFamily="34" charset="0"/>
                <a:cs typeface="Arial" pitchFamily="34" charset="0"/>
              </a:rPr>
              <a:t>admin</a:t>
            </a:r>
          </a:p>
        </p:txBody>
      </p:sp>
      <p:sp>
        <p:nvSpPr>
          <p:cNvPr id="18" name="Rectangle 17"/>
          <p:cNvSpPr/>
          <p:nvPr/>
        </p:nvSpPr>
        <p:spPr>
          <a:xfrm>
            <a:off x="7479128" y="738621"/>
            <a:ext cx="575248" cy="177439"/>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chemeClr val="tx1"/>
                </a:solidFill>
                <a:latin typeface="Arial" pitchFamily="34" charset="0"/>
                <a:cs typeface="Arial" pitchFamily="34" charset="0"/>
              </a:rPr>
              <a:t>Database</a:t>
            </a:r>
          </a:p>
          <a:p>
            <a:pPr algn="ctr"/>
            <a:r>
              <a:rPr lang="en-US" sz="400" b="1" dirty="0" err="1">
                <a:solidFill>
                  <a:schemeClr val="tx1"/>
                </a:solidFill>
                <a:latin typeface="Arial" pitchFamily="34" charset="0"/>
                <a:cs typeface="Arial" pitchFamily="34" charset="0"/>
              </a:rPr>
              <a:t>MySql</a:t>
            </a:r>
            <a:endParaRPr lang="en-US" sz="400" b="1" dirty="0">
              <a:solidFill>
                <a:schemeClr val="tx1"/>
              </a:solidFill>
              <a:latin typeface="Arial" pitchFamily="34" charset="0"/>
              <a:cs typeface="Arial" pitchFamily="34" charset="0"/>
            </a:endParaRPr>
          </a:p>
        </p:txBody>
      </p:sp>
      <p:sp>
        <p:nvSpPr>
          <p:cNvPr id="19" name="Oval 18"/>
          <p:cNvSpPr/>
          <p:nvPr/>
        </p:nvSpPr>
        <p:spPr>
          <a:xfrm>
            <a:off x="6465599" y="1785786"/>
            <a:ext cx="108000" cy="108000"/>
          </a:xfrm>
          <a:prstGeom prst="ellipse">
            <a:avLst/>
          </a:prstGeom>
          <a:solidFill>
            <a:srgbClr val="FF0000"/>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p:cNvCxnSpPr/>
          <p:nvPr/>
        </p:nvCxnSpPr>
        <p:spPr>
          <a:xfrm flipH="1">
            <a:off x="2780245" y="2435441"/>
            <a:ext cx="3743960" cy="5080"/>
          </a:xfrm>
          <a:prstGeom prst="straightConnector1">
            <a:avLst/>
          </a:prstGeom>
          <a:ln>
            <a:solidFill>
              <a:schemeClr val="tx2">
                <a:lumMod val="60000"/>
                <a:lumOff val="40000"/>
              </a:schemeClr>
            </a:solidFill>
            <a:tailEnd type="triangle"/>
          </a:ln>
        </p:spPr>
        <p:style>
          <a:lnRef idx="1">
            <a:schemeClr val="dk1"/>
          </a:lnRef>
          <a:fillRef idx="0">
            <a:schemeClr val="dk1"/>
          </a:fillRef>
          <a:effectRef idx="0">
            <a:schemeClr val="dk1"/>
          </a:effectRef>
          <a:fontRef idx="minor">
            <a:schemeClr val="tx1"/>
          </a:fontRef>
        </p:style>
      </p:cxnSp>
      <p:sp>
        <p:nvSpPr>
          <p:cNvPr id="27" name="Rectangle 26"/>
          <p:cNvSpPr/>
          <p:nvPr/>
        </p:nvSpPr>
        <p:spPr>
          <a:xfrm>
            <a:off x="2512350" y="3695937"/>
            <a:ext cx="6034390" cy="1126769"/>
          </a:xfrm>
          <a:prstGeom prst="rect">
            <a:avLst/>
          </a:prstGeom>
          <a:solidFill>
            <a:schemeClr val="tx2">
              <a:alpha val="26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2654067" y="4608490"/>
            <a:ext cx="1096132" cy="201771"/>
          </a:xfrm>
          <a:prstGeom prst="rect">
            <a:avLst/>
          </a:prstGeom>
        </p:spPr>
        <p:txBody>
          <a:bodyPr wrap="square">
            <a:spAutoFit/>
          </a:bodyPr>
          <a:lstStyle/>
          <a:p>
            <a:pPr algn="ctr"/>
            <a:r>
              <a:rPr lang="pt-PT" sz="700" b="1" dirty="0">
                <a:latin typeface="Arial" panose="020B0604020202020204" pitchFamily="34" charset="0"/>
                <a:cs typeface="Arial" panose="020B0604020202020204" pitchFamily="34" charset="0"/>
              </a:rPr>
              <a:t>Trace Requests</a:t>
            </a:r>
          </a:p>
        </p:txBody>
      </p:sp>
      <p:sp>
        <p:nvSpPr>
          <p:cNvPr id="30" name="Rectangle 29"/>
          <p:cNvSpPr/>
          <p:nvPr/>
        </p:nvSpPr>
        <p:spPr>
          <a:xfrm>
            <a:off x="5298585" y="4595377"/>
            <a:ext cx="1429124" cy="201771"/>
          </a:xfrm>
          <a:prstGeom prst="rect">
            <a:avLst/>
          </a:prstGeom>
        </p:spPr>
        <p:txBody>
          <a:bodyPr wrap="square">
            <a:spAutoFit/>
          </a:bodyPr>
          <a:lstStyle/>
          <a:p>
            <a:pPr algn="ctr"/>
            <a:r>
              <a:rPr lang="pt-PT" sz="700" b="1" dirty="0">
                <a:latin typeface="Arial" panose="020B0604020202020204" pitchFamily="34" charset="0"/>
                <a:cs typeface="Arial" panose="020B0604020202020204" pitchFamily="34" charset="0"/>
              </a:rPr>
              <a:t>Visualize Traces</a:t>
            </a:r>
          </a:p>
        </p:txBody>
      </p:sp>
      <p:sp>
        <p:nvSpPr>
          <p:cNvPr id="31" name="Rectangle 30"/>
          <p:cNvSpPr/>
          <p:nvPr/>
        </p:nvSpPr>
        <p:spPr>
          <a:xfrm>
            <a:off x="3996911" y="4620935"/>
            <a:ext cx="1089181" cy="201771"/>
          </a:xfrm>
          <a:prstGeom prst="rect">
            <a:avLst/>
          </a:prstGeom>
        </p:spPr>
        <p:txBody>
          <a:bodyPr wrap="square">
            <a:spAutoFit/>
          </a:bodyPr>
          <a:lstStyle/>
          <a:p>
            <a:pPr algn="ctr"/>
            <a:r>
              <a:rPr lang="pt-PT" sz="700" b="1" dirty="0">
                <a:latin typeface="Arial" panose="020B0604020202020204" pitchFamily="34" charset="0"/>
                <a:cs typeface="Arial" panose="020B0604020202020204" pitchFamily="34" charset="0"/>
              </a:rPr>
              <a:t>Record Traces</a:t>
            </a:r>
          </a:p>
        </p:txBody>
      </p:sp>
      <p:sp>
        <p:nvSpPr>
          <p:cNvPr id="32" name="Rectangle 31"/>
          <p:cNvSpPr/>
          <p:nvPr/>
        </p:nvSpPr>
        <p:spPr>
          <a:xfrm>
            <a:off x="6789199" y="4483460"/>
            <a:ext cx="1703662" cy="307777"/>
          </a:xfrm>
          <a:prstGeom prst="rect">
            <a:avLst/>
          </a:prstGeom>
        </p:spPr>
        <p:txBody>
          <a:bodyPr wrap="square">
            <a:spAutoFit/>
          </a:bodyPr>
          <a:lstStyle/>
          <a:p>
            <a:pPr algn="ctr"/>
            <a:r>
              <a:rPr lang="en-US" sz="700" b="1" dirty="0">
                <a:latin typeface="Arial" panose="020B0604020202020204" pitchFamily="34" charset="0"/>
                <a:cs typeface="Arial" panose="020B0604020202020204" pitchFamily="34" charset="0"/>
              </a:rPr>
              <a:t>Performance analysis, Root-cause analysis, anomaly detection</a:t>
            </a:r>
          </a:p>
        </p:txBody>
      </p:sp>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26157" y="3762104"/>
            <a:ext cx="1401552" cy="833783"/>
          </a:xfrm>
          <a:prstGeom prst="rect">
            <a:avLst/>
          </a:prstGeom>
          <a:noFill/>
          <a:ln w="12700">
            <a:solidFill>
              <a:schemeClr val="tx2"/>
            </a:solidFill>
          </a:ln>
        </p:spPr>
      </p:pic>
      <p:pic>
        <p:nvPicPr>
          <p:cNvPr id="34" name="Picture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72128" y="3762104"/>
            <a:ext cx="838012" cy="604583"/>
          </a:xfrm>
          <a:prstGeom prst="rect">
            <a:avLst/>
          </a:prstGeom>
          <a:noFill/>
          <a:ln w="12700">
            <a:solidFill>
              <a:schemeClr val="tx2"/>
            </a:solidFill>
          </a:ln>
        </p:spPr>
      </p:pic>
      <p:sp>
        <p:nvSpPr>
          <p:cNvPr id="35" name="Rectangle 34"/>
          <p:cNvSpPr/>
          <p:nvPr/>
        </p:nvSpPr>
        <p:spPr>
          <a:xfrm>
            <a:off x="3970092" y="3762104"/>
            <a:ext cx="1116000" cy="861774"/>
          </a:xfrm>
          <a:prstGeom prst="rect">
            <a:avLst/>
          </a:prstGeom>
          <a:solidFill>
            <a:schemeClr val="bg1"/>
          </a:solidFill>
          <a:ln w="12700">
            <a:solidFill>
              <a:schemeClr val="tx2"/>
            </a:solidFill>
          </a:ln>
        </p:spPr>
        <p:txBody>
          <a:bodyPr wrap="square">
            <a:spAutoFit/>
          </a:bodyPr>
          <a:lstStyle/>
          <a:p>
            <a:r>
              <a:rPr lang="en-US" sz="500" dirty="0">
                <a:latin typeface="Arial" panose="020B0604020202020204" pitchFamily="34" charset="0"/>
                <a:cs typeface="Arial" panose="020B0604020202020204" pitchFamily="34" charset="0"/>
              </a:rPr>
              <a:t> {</a:t>
            </a:r>
          </a:p>
          <a:p>
            <a:r>
              <a:rPr lang="en-US" sz="500" dirty="0">
                <a:latin typeface="Arial" panose="020B0604020202020204" pitchFamily="34" charset="0"/>
                <a:cs typeface="Arial" panose="020B0604020202020204" pitchFamily="34" charset="0"/>
              </a:rPr>
              <a:t>    "info": {</a:t>
            </a:r>
          </a:p>
          <a:p>
            <a:r>
              <a:rPr lang="en-US" sz="500" dirty="0">
                <a:latin typeface="Arial" panose="020B0604020202020204" pitchFamily="34" charset="0"/>
                <a:cs typeface="Arial" panose="020B0604020202020204" pitchFamily="34" charset="0"/>
              </a:rPr>
              <a:t>    "host": "request": {</a:t>
            </a:r>
          </a:p>
          <a:p>
            <a:r>
              <a:rPr lang="en-US" sz="500" dirty="0">
                <a:latin typeface="Arial" panose="020B0604020202020204" pitchFamily="34" charset="0"/>
                <a:cs typeface="Arial" panose="020B0604020202020204" pitchFamily="34" charset="0"/>
              </a:rPr>
              <a:t>        "</a:t>
            </a:r>
            <a:r>
              <a:rPr lang="en-US" sz="500" dirty="0" err="1">
                <a:latin typeface="Arial" panose="020B0604020202020204" pitchFamily="34" charset="0"/>
                <a:cs typeface="Arial" panose="020B0604020202020204" pitchFamily="34" charset="0"/>
              </a:rPr>
              <a:t>ip</a:t>
            </a:r>
            <a:r>
              <a:rPr lang="en-US" sz="500" dirty="0">
                <a:latin typeface="Arial" panose="020B0604020202020204" pitchFamily="34" charset="0"/>
                <a:cs typeface="Arial" panose="020B0604020202020204" pitchFamily="34" charset="0"/>
              </a:rPr>
              <a:t>": "10.0.2.15", </a:t>
            </a:r>
          </a:p>
          <a:p>
            <a:r>
              <a:rPr lang="en-US" sz="500" dirty="0">
                <a:latin typeface="Arial" panose="020B0604020202020204" pitchFamily="34" charset="0"/>
                <a:cs typeface="Arial" panose="020B0604020202020204" pitchFamily="34" charset="0"/>
              </a:rPr>
              <a:t>        "</a:t>
            </a:r>
            <a:r>
              <a:rPr lang="en-US" sz="500" dirty="0" err="1">
                <a:latin typeface="Arial" panose="020B0604020202020204" pitchFamily="34" charset="0"/>
                <a:cs typeface="Arial" panose="020B0604020202020204" pitchFamily="34" charset="0"/>
              </a:rPr>
              <a:t>mem_used</a:t>
            </a:r>
            <a:r>
              <a:rPr lang="en-US" sz="500" dirty="0">
                <a:latin typeface="Arial" panose="020B0604020202020204" pitchFamily="34" charset="0"/>
                <a:cs typeface="Arial" panose="020B0604020202020204" pitchFamily="34" charset="0"/>
              </a:rPr>
              <a:t>": "8", </a:t>
            </a:r>
          </a:p>
          <a:p>
            <a:r>
              <a:rPr lang="en-US" sz="500" dirty="0">
                <a:latin typeface="Arial" panose="020B0604020202020204" pitchFamily="34" charset="0"/>
                <a:cs typeface="Arial" panose="020B0604020202020204" pitchFamily="34" charset="0"/>
              </a:rPr>
              <a:t>        "</a:t>
            </a:r>
            <a:r>
              <a:rPr lang="en-US" sz="500" dirty="0" err="1">
                <a:latin typeface="Arial" panose="020B0604020202020204" pitchFamily="34" charset="0"/>
                <a:cs typeface="Arial" panose="020B0604020202020204" pitchFamily="34" charset="0"/>
              </a:rPr>
              <a:t>mem_total</a:t>
            </a:r>
            <a:r>
              <a:rPr lang="en-US" sz="500" dirty="0">
                <a:latin typeface="Arial" panose="020B0604020202020204" pitchFamily="34" charset="0"/>
                <a:cs typeface="Arial" panose="020B0604020202020204" pitchFamily="34" charset="0"/>
              </a:rPr>
              <a:t>": "11", </a:t>
            </a:r>
          </a:p>
          <a:p>
            <a:r>
              <a:rPr lang="en-US" sz="500" dirty="0">
                <a:latin typeface="Arial" panose="020B0604020202020204" pitchFamily="34" charset="0"/>
                <a:cs typeface="Arial" panose="020B0604020202020204" pitchFamily="34" charset="0"/>
              </a:rPr>
              <a:t>        "query": "", </a:t>
            </a:r>
          </a:p>
          <a:p>
            <a:r>
              <a:rPr lang="en-US" sz="500" dirty="0">
                <a:latin typeface="Arial" panose="020B0604020202020204" pitchFamily="34" charset="0"/>
                <a:cs typeface="Arial" panose="020B0604020202020204" pitchFamily="34" charset="0"/>
              </a:rPr>
              <a:t>        "path": "/v2.</a:t>
            </a:r>
          </a:p>
          <a:p>
            <a:r>
              <a:rPr lang="en-US" sz="500" dirty="0">
                <a:latin typeface="Arial" panose="020B0604020202020204" pitchFamily="34" charset="0"/>
                <a:cs typeface="Arial" panose="020B0604020202020204" pitchFamily="34" charset="0"/>
              </a:rPr>
              <a:t>0", </a:t>
            </a:r>
          </a:p>
          <a:p>
            <a:r>
              <a:rPr lang="en-US" sz="500" dirty="0">
                <a:latin typeface="Arial" panose="020B0604020202020204" pitchFamily="34" charset="0"/>
                <a:cs typeface="Arial" panose="020B0604020202020204" pitchFamily="34" charset="0"/>
              </a:rPr>
              <a:t>        "scheme": "http", </a:t>
            </a:r>
          </a:p>
        </p:txBody>
      </p:sp>
      <p:sp>
        <p:nvSpPr>
          <p:cNvPr id="36" name="Rectangle 35"/>
          <p:cNvSpPr/>
          <p:nvPr/>
        </p:nvSpPr>
        <p:spPr>
          <a:xfrm>
            <a:off x="2632409" y="3762104"/>
            <a:ext cx="1116000" cy="846386"/>
          </a:xfrm>
          <a:prstGeom prst="rect">
            <a:avLst/>
          </a:prstGeom>
          <a:solidFill>
            <a:schemeClr val="bg1"/>
          </a:solidFill>
          <a:ln w="12700">
            <a:solidFill>
              <a:schemeClr val="tx2"/>
            </a:solidFill>
          </a:ln>
        </p:spPr>
        <p:txBody>
          <a:bodyPr wrap="square">
            <a:spAutoFit/>
          </a:bodyPr>
          <a:lstStyle/>
          <a:p>
            <a:r>
              <a:rPr lang="en-US" sz="700" dirty="0" err="1">
                <a:latin typeface="Arial" panose="020B0604020202020204" pitchFamily="34" charset="0"/>
                <a:cs typeface="Arial" panose="020B0604020202020204" pitchFamily="34" charset="0"/>
              </a:rPr>
              <a:t>service_tracing</a:t>
            </a:r>
            <a:r>
              <a:rPr lang="en-US" sz="700" dirty="0">
                <a:latin typeface="Arial" panose="020B0604020202020204" pitchFamily="34" charset="0"/>
                <a:cs typeface="Arial" panose="020B0604020202020204" pitchFamily="34" charset="0"/>
              </a:rPr>
              <a:t>(</a:t>
            </a:r>
            <a:r>
              <a:rPr lang="en-US" sz="700" dirty="0" err="1">
                <a:latin typeface="Arial" panose="020B0604020202020204" pitchFamily="34" charset="0"/>
                <a:cs typeface="Arial" panose="020B0604020202020204" pitchFamily="34" charset="0"/>
              </a:rPr>
              <a:t>ctx</a:t>
            </a:r>
            <a:r>
              <a:rPr lang="en-US" sz="700" dirty="0">
                <a:latin typeface="Arial" panose="020B0604020202020204" pitchFamily="34" charset="0"/>
                <a:cs typeface="Arial" panose="020B0604020202020204" pitchFamily="34" charset="0"/>
              </a:rPr>
              <a:t>)</a:t>
            </a:r>
          </a:p>
          <a:p>
            <a:r>
              <a:rPr lang="en-US" sz="700" dirty="0" err="1">
                <a:latin typeface="Arial" panose="020B0604020202020204" pitchFamily="34" charset="0"/>
                <a:cs typeface="Arial" panose="020B0604020202020204" pitchFamily="34" charset="0"/>
              </a:rPr>
              <a:t>process_tracing</a:t>
            </a:r>
            <a:r>
              <a:rPr lang="en-US" sz="700" dirty="0">
                <a:latin typeface="Arial" panose="020B0604020202020204" pitchFamily="34" charset="0"/>
                <a:cs typeface="Arial" panose="020B0604020202020204" pitchFamily="34" charset="0"/>
              </a:rPr>
              <a:t>(</a:t>
            </a:r>
            <a:r>
              <a:rPr lang="en-US" sz="700" dirty="0" err="1">
                <a:latin typeface="Arial" panose="020B0604020202020204" pitchFamily="34" charset="0"/>
                <a:cs typeface="Arial" panose="020B0604020202020204" pitchFamily="34" charset="0"/>
              </a:rPr>
              <a:t>ctx</a:t>
            </a:r>
            <a:r>
              <a:rPr lang="en-US" sz="700" dirty="0">
                <a:latin typeface="Arial" panose="020B0604020202020204" pitchFamily="34" charset="0"/>
                <a:cs typeface="Arial" panose="020B0604020202020204" pitchFamily="34" charset="0"/>
              </a:rPr>
              <a:t>)</a:t>
            </a:r>
          </a:p>
          <a:p>
            <a:r>
              <a:rPr lang="en-US" sz="700" dirty="0" err="1">
                <a:latin typeface="Arial" panose="020B0604020202020204" pitchFamily="34" charset="0"/>
                <a:cs typeface="Arial" panose="020B0604020202020204" pitchFamily="34" charset="0"/>
              </a:rPr>
              <a:t>progress_task_tracing</a:t>
            </a:r>
            <a:endParaRPr lang="en-US" sz="700" dirty="0">
              <a:latin typeface="Arial" panose="020B0604020202020204" pitchFamily="34" charset="0"/>
              <a:cs typeface="Arial" panose="020B0604020202020204" pitchFamily="34" charset="0"/>
            </a:endParaRPr>
          </a:p>
          <a:p>
            <a:r>
              <a:rPr lang="en-US" sz="700" dirty="0" err="1">
                <a:latin typeface="Arial" panose="020B0604020202020204" pitchFamily="34" charset="0"/>
                <a:cs typeface="Arial" panose="020B0604020202020204" pitchFamily="34" charset="0"/>
              </a:rPr>
              <a:t>horizontal_process</a:t>
            </a:r>
            <a:endParaRPr lang="en-US" sz="700" dirty="0">
              <a:latin typeface="Arial" panose="020B0604020202020204" pitchFamily="34" charset="0"/>
              <a:cs typeface="Arial" panose="020B0604020202020204" pitchFamily="34" charset="0"/>
            </a:endParaRPr>
          </a:p>
          <a:p>
            <a:r>
              <a:rPr lang="en-US" sz="700" dirty="0" err="1">
                <a:latin typeface="Arial" panose="020B0604020202020204" pitchFamily="34" charset="0"/>
                <a:cs typeface="Arial" panose="020B0604020202020204" pitchFamily="34" charset="0"/>
              </a:rPr>
              <a:t>end_tracing</a:t>
            </a:r>
            <a:r>
              <a:rPr lang="en-US" sz="700" dirty="0">
                <a:latin typeface="Arial" panose="020B0604020202020204" pitchFamily="34" charset="0"/>
                <a:cs typeface="Arial" panose="020B0604020202020204" pitchFamily="34" charset="0"/>
              </a:rPr>
              <a:t>(</a:t>
            </a:r>
            <a:r>
              <a:rPr lang="en-US" sz="700" dirty="0" err="1">
                <a:latin typeface="Arial" panose="020B0604020202020204" pitchFamily="34" charset="0"/>
                <a:cs typeface="Arial" panose="020B0604020202020204" pitchFamily="34" charset="0"/>
              </a:rPr>
              <a:t>ctx</a:t>
            </a:r>
            <a:r>
              <a:rPr lang="en-US" sz="700" dirty="0">
                <a:latin typeface="Arial" panose="020B0604020202020204" pitchFamily="34" charset="0"/>
                <a:cs typeface="Arial" panose="020B0604020202020204" pitchFamily="34" charset="0"/>
              </a:rPr>
              <a:t>)</a:t>
            </a:r>
          </a:p>
          <a:p>
            <a:r>
              <a:rPr lang="en-US" sz="700" dirty="0" err="1">
                <a:latin typeface="Arial" panose="020B0604020202020204" pitchFamily="34" charset="0"/>
                <a:cs typeface="Arial" panose="020B0604020202020204" pitchFamily="34" charset="0"/>
              </a:rPr>
              <a:t>hold_tracing</a:t>
            </a:r>
            <a:r>
              <a:rPr lang="en-US" sz="700" dirty="0">
                <a:latin typeface="Arial" panose="020B0604020202020204" pitchFamily="34" charset="0"/>
                <a:cs typeface="Arial" panose="020B0604020202020204" pitchFamily="34" charset="0"/>
              </a:rPr>
              <a:t>(</a:t>
            </a:r>
            <a:r>
              <a:rPr lang="en-US" sz="700" dirty="0" err="1">
                <a:latin typeface="Arial" panose="020B0604020202020204" pitchFamily="34" charset="0"/>
                <a:cs typeface="Arial" panose="020B0604020202020204" pitchFamily="34" charset="0"/>
              </a:rPr>
              <a:t>ctx</a:t>
            </a:r>
            <a:r>
              <a:rPr lang="en-US" sz="700" dirty="0">
                <a:latin typeface="Arial" panose="020B0604020202020204" pitchFamily="34" charset="0"/>
                <a:cs typeface="Arial" panose="020B0604020202020204" pitchFamily="34" charset="0"/>
              </a:rPr>
              <a:t>)</a:t>
            </a:r>
          </a:p>
          <a:p>
            <a:r>
              <a:rPr lang="en-US" sz="700" dirty="0" err="1">
                <a:latin typeface="Arial" panose="020B0604020202020204" pitchFamily="34" charset="0"/>
                <a:cs typeface="Arial" panose="020B0604020202020204" pitchFamily="34" charset="0"/>
              </a:rPr>
              <a:t>start_tracing</a:t>
            </a:r>
            <a:r>
              <a:rPr lang="en-US" sz="700" dirty="0">
                <a:latin typeface="Arial" panose="020B0604020202020204" pitchFamily="34" charset="0"/>
                <a:cs typeface="Arial" panose="020B0604020202020204" pitchFamily="34" charset="0"/>
              </a:rPr>
              <a:t>(</a:t>
            </a:r>
            <a:r>
              <a:rPr lang="en-US" sz="700" dirty="0" err="1">
                <a:latin typeface="Arial" panose="020B0604020202020204" pitchFamily="34" charset="0"/>
                <a:cs typeface="Arial" panose="020B0604020202020204" pitchFamily="34" charset="0"/>
              </a:rPr>
              <a:t>ctx</a:t>
            </a:r>
            <a:r>
              <a:rPr lang="en-US" sz="700" dirty="0">
                <a:latin typeface="Arial" panose="020B0604020202020204" pitchFamily="34" charset="0"/>
                <a:cs typeface="Arial" panose="020B0604020202020204" pitchFamily="34" charset="0"/>
              </a:rPr>
              <a:t>)</a:t>
            </a:r>
          </a:p>
        </p:txBody>
      </p:sp>
      <p:sp>
        <p:nvSpPr>
          <p:cNvPr id="37" name="Right Arrow 36"/>
          <p:cNvSpPr/>
          <p:nvPr/>
        </p:nvSpPr>
        <p:spPr>
          <a:xfrm>
            <a:off x="3763611" y="4089134"/>
            <a:ext cx="191181" cy="239492"/>
          </a:xfrm>
          <a:prstGeom prst="right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37"/>
          <p:cNvSpPr/>
          <p:nvPr/>
        </p:nvSpPr>
        <p:spPr>
          <a:xfrm>
            <a:off x="5106974" y="4089134"/>
            <a:ext cx="191181" cy="239492"/>
          </a:xfrm>
          <a:prstGeom prst="right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Arrow 38"/>
          <p:cNvSpPr/>
          <p:nvPr/>
        </p:nvSpPr>
        <p:spPr>
          <a:xfrm>
            <a:off x="6748372" y="4097463"/>
            <a:ext cx="191181" cy="239492"/>
          </a:xfrm>
          <a:prstGeom prst="right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490322" y="1113085"/>
            <a:ext cx="473084" cy="229700"/>
          </a:xfrm>
          <a:prstGeom prst="rect">
            <a:avLst/>
          </a:prstGeom>
          <a:solidFill>
            <a:schemeClr val="bg1"/>
          </a:solidFill>
          <a:ln w="1270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chemeClr val="tx1"/>
                </a:solidFill>
                <a:latin typeface="Arial" pitchFamily="34" charset="0"/>
                <a:cs typeface="Arial" pitchFamily="34" charset="0"/>
              </a:rPr>
              <a:t>B</a:t>
            </a:r>
          </a:p>
          <a:p>
            <a:pPr algn="ctr"/>
            <a:r>
              <a:rPr lang="en-US" sz="400" dirty="0">
                <a:solidFill>
                  <a:schemeClr val="tx1"/>
                </a:solidFill>
                <a:latin typeface="Arial" pitchFamily="34" charset="0"/>
                <a:cs typeface="Arial" pitchFamily="34" charset="0"/>
              </a:rPr>
              <a:t>(23, 18, 17)</a:t>
            </a:r>
            <a:endParaRPr lang="en-US" sz="600" dirty="0">
              <a:solidFill>
                <a:schemeClr val="tx1"/>
              </a:solidFill>
              <a:latin typeface="Arial" pitchFamily="34" charset="0"/>
              <a:cs typeface="Arial" pitchFamily="34" charset="0"/>
            </a:endParaRPr>
          </a:p>
        </p:txBody>
      </p:sp>
      <p:sp>
        <p:nvSpPr>
          <p:cNvPr id="46" name="Rectangle 45"/>
          <p:cNvSpPr/>
          <p:nvPr/>
        </p:nvSpPr>
        <p:spPr>
          <a:xfrm>
            <a:off x="7014375" y="1113085"/>
            <a:ext cx="473084" cy="229700"/>
          </a:xfrm>
          <a:prstGeom prst="rect">
            <a:avLst/>
          </a:prstGeom>
          <a:solidFill>
            <a:schemeClr val="bg1"/>
          </a:solidFill>
          <a:ln w="1270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u="sng" dirty="0">
                <a:solidFill>
                  <a:schemeClr val="tx1"/>
                </a:solidFill>
                <a:latin typeface="Arial" pitchFamily="34" charset="0"/>
                <a:cs typeface="Arial" pitchFamily="34" charset="0"/>
              </a:rPr>
              <a:t>B</a:t>
            </a:r>
          </a:p>
          <a:p>
            <a:pPr algn="ctr"/>
            <a:r>
              <a:rPr lang="en-US" sz="400" dirty="0">
                <a:solidFill>
                  <a:schemeClr val="tx1"/>
                </a:solidFill>
                <a:latin typeface="Arial" pitchFamily="34" charset="0"/>
                <a:cs typeface="Arial" pitchFamily="34" charset="0"/>
              </a:rPr>
              <a:t>(25, 18, 17)</a:t>
            </a:r>
            <a:endParaRPr lang="en-US" sz="600" dirty="0">
              <a:solidFill>
                <a:schemeClr val="tx1"/>
              </a:solidFill>
              <a:latin typeface="Arial" pitchFamily="34" charset="0"/>
              <a:cs typeface="Arial" pitchFamily="34" charset="0"/>
            </a:endParaRPr>
          </a:p>
        </p:txBody>
      </p:sp>
      <p:sp>
        <p:nvSpPr>
          <p:cNvPr id="47" name="Rectangle 46"/>
          <p:cNvSpPr/>
          <p:nvPr/>
        </p:nvSpPr>
        <p:spPr>
          <a:xfrm>
            <a:off x="7543035" y="1113085"/>
            <a:ext cx="473084" cy="229700"/>
          </a:xfrm>
          <a:prstGeom prst="rect">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u="sng" dirty="0">
                <a:solidFill>
                  <a:schemeClr val="tx1"/>
                </a:solidFill>
                <a:latin typeface="Arial" pitchFamily="34" charset="0"/>
                <a:cs typeface="Arial" pitchFamily="34" charset="0"/>
              </a:rPr>
              <a:t>A</a:t>
            </a:r>
          </a:p>
          <a:p>
            <a:pPr algn="ctr"/>
            <a:r>
              <a:rPr lang="en-US" sz="400" dirty="0">
                <a:solidFill>
                  <a:schemeClr val="tx1"/>
                </a:solidFill>
                <a:latin typeface="Arial" pitchFamily="34" charset="0"/>
                <a:cs typeface="Arial" pitchFamily="34" charset="0"/>
              </a:rPr>
              <a:t>(18, 17, 17)</a:t>
            </a:r>
            <a:endParaRPr lang="en-US" sz="600" dirty="0">
              <a:solidFill>
                <a:schemeClr val="tx1"/>
              </a:solidFill>
              <a:latin typeface="Arial" pitchFamily="34" charset="0"/>
              <a:cs typeface="Arial" pitchFamily="34" charset="0"/>
            </a:endParaRPr>
          </a:p>
        </p:txBody>
      </p:sp>
      <p:sp>
        <p:nvSpPr>
          <p:cNvPr id="48" name="Rectangle 47"/>
          <p:cNvSpPr/>
          <p:nvPr/>
        </p:nvSpPr>
        <p:spPr>
          <a:xfrm>
            <a:off x="8071695" y="1113085"/>
            <a:ext cx="473084" cy="229700"/>
          </a:xfrm>
          <a:prstGeom prst="rect">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chemeClr val="tx1"/>
                </a:solidFill>
                <a:latin typeface="Arial" pitchFamily="34" charset="0"/>
                <a:cs typeface="Arial" pitchFamily="34" charset="0"/>
              </a:rPr>
              <a:t>C</a:t>
            </a:r>
          </a:p>
          <a:p>
            <a:pPr algn="ctr"/>
            <a:r>
              <a:rPr lang="en-US" sz="400" dirty="0">
                <a:solidFill>
                  <a:schemeClr val="tx1"/>
                </a:solidFill>
                <a:latin typeface="Arial" pitchFamily="34" charset="0"/>
                <a:cs typeface="Arial" pitchFamily="34" charset="0"/>
              </a:rPr>
              <a:t>(14, 17, 17)</a:t>
            </a:r>
            <a:endParaRPr lang="en-US" sz="600" dirty="0">
              <a:solidFill>
                <a:schemeClr val="tx1"/>
              </a:solidFill>
              <a:latin typeface="Arial" pitchFamily="34" charset="0"/>
              <a:cs typeface="Arial" pitchFamily="34" charset="0"/>
            </a:endParaRPr>
          </a:p>
        </p:txBody>
      </p:sp>
      <p:sp>
        <p:nvSpPr>
          <p:cNvPr id="49" name="Rectangle 48"/>
          <p:cNvSpPr/>
          <p:nvPr/>
        </p:nvSpPr>
        <p:spPr>
          <a:xfrm>
            <a:off x="5966269" y="1113085"/>
            <a:ext cx="473084" cy="229700"/>
          </a:xfrm>
          <a:prstGeom prst="rect">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chemeClr val="tx1"/>
                </a:solidFill>
                <a:latin typeface="Arial" pitchFamily="34" charset="0"/>
                <a:cs typeface="Arial" pitchFamily="34" charset="0"/>
              </a:rPr>
              <a:t>A</a:t>
            </a:r>
          </a:p>
          <a:p>
            <a:pPr algn="ctr"/>
            <a:r>
              <a:rPr lang="en-US" sz="400" dirty="0">
                <a:solidFill>
                  <a:schemeClr val="tx1"/>
                </a:solidFill>
                <a:latin typeface="Arial" pitchFamily="34" charset="0"/>
                <a:cs typeface="Arial" pitchFamily="34" charset="0"/>
              </a:rPr>
              <a:t>(18, 17, 17)</a:t>
            </a:r>
            <a:endParaRPr lang="en-US" sz="600" dirty="0">
              <a:solidFill>
                <a:schemeClr val="tx1"/>
              </a:solidFill>
              <a:latin typeface="Arial" pitchFamily="34" charset="0"/>
              <a:cs typeface="Arial" pitchFamily="34" charset="0"/>
            </a:endParaRPr>
          </a:p>
        </p:txBody>
      </p:sp>
      <p:sp>
        <p:nvSpPr>
          <p:cNvPr id="50" name="Content Placeholder 7"/>
          <p:cNvSpPr txBox="1">
            <a:spLocks/>
          </p:cNvSpPr>
          <p:nvPr/>
        </p:nvSpPr>
        <p:spPr>
          <a:xfrm>
            <a:off x="5937935" y="1410249"/>
            <a:ext cx="2596679" cy="1630277"/>
          </a:xfrm>
          <a:prstGeom prst="rect">
            <a:avLst/>
          </a:prstGeom>
          <a:solidFill>
            <a:schemeClr val="bg1"/>
          </a:solidFill>
          <a:ln>
            <a:solidFill>
              <a:schemeClr val="tx2"/>
            </a:solidFill>
          </a:ln>
        </p:spPr>
        <p:txBody>
          <a:bodyPr/>
          <a:lstStyle>
            <a:lvl1pPr marL="342900" indent="-342900" algn="l" rtl="0" eaLnBrk="0" fontAlgn="base" hangingPunct="0">
              <a:lnSpc>
                <a:spcPct val="100000"/>
              </a:lnSpc>
              <a:spcBef>
                <a:spcPts val="600"/>
              </a:spcBef>
              <a:spcAft>
                <a:spcPct val="0"/>
              </a:spcAft>
              <a:buClr>
                <a:srgbClr val="C00000"/>
              </a:buClr>
              <a:buSzPct val="80000"/>
              <a:buFont typeface="Wingdings" pitchFamily="2" charset="2"/>
              <a:buChar char="l"/>
              <a:defRPr sz="1600" b="1">
                <a:solidFill>
                  <a:schemeClr val="tx1">
                    <a:lumMod val="65000"/>
                    <a:lumOff val="35000"/>
                  </a:schemeClr>
                </a:solidFill>
                <a:latin typeface="FrutigerNext LT Regular" pitchFamily="34" charset="0"/>
                <a:ea typeface="黑体" pitchFamily="49" charset="-122"/>
                <a:cs typeface="+mn-cs"/>
              </a:defRPr>
            </a:lvl1pPr>
            <a:lvl2pPr marL="742950" indent="-285750" algn="l" rtl="0" eaLnBrk="0" fontAlgn="base" hangingPunct="0">
              <a:lnSpc>
                <a:spcPct val="100000"/>
              </a:lnSpc>
              <a:spcBef>
                <a:spcPts val="0"/>
              </a:spcBef>
              <a:spcAft>
                <a:spcPct val="0"/>
              </a:spcAft>
              <a:buClr>
                <a:srgbClr val="C00000"/>
              </a:buClr>
              <a:buSzPct val="80000"/>
              <a:buFont typeface="Wingdings" pitchFamily="2" charset="2"/>
              <a:buChar char="Ø"/>
              <a:defRPr sz="1400">
                <a:solidFill>
                  <a:schemeClr val="tx1">
                    <a:lumMod val="65000"/>
                    <a:lumOff val="35000"/>
                  </a:schemeClr>
                </a:solidFill>
                <a:latin typeface="+mn-lt"/>
                <a:ea typeface="+mn-ea"/>
                <a:cs typeface="+mn-cs"/>
              </a:defRPr>
            </a:lvl2pPr>
            <a:lvl3pPr marL="1143000" indent="-228600" algn="l" rtl="0" eaLnBrk="0" fontAlgn="base" hangingPunct="0">
              <a:lnSpc>
                <a:spcPct val="100000"/>
              </a:lnSpc>
              <a:spcBef>
                <a:spcPts val="0"/>
              </a:spcBef>
              <a:spcAft>
                <a:spcPct val="0"/>
              </a:spcAft>
              <a:buSzPct val="50000"/>
              <a:buFont typeface="Wingdings" pitchFamily="2" charset="2"/>
              <a:buChar char="n"/>
              <a:defRPr sz="1200">
                <a:solidFill>
                  <a:schemeClr val="tx1">
                    <a:lumMod val="65000"/>
                    <a:lumOff val="35000"/>
                  </a:schemeClr>
                </a:solidFill>
                <a:latin typeface="FrutigerNext LT Regular" pitchFamily="34" charset="0"/>
                <a:ea typeface="+mn-ea"/>
                <a:cs typeface="+mn-cs"/>
              </a:defRPr>
            </a:lvl3pPr>
            <a:lvl4pPr marL="1600200" indent="-228600" algn="l" rtl="0" eaLnBrk="0" fontAlgn="base" hangingPunct="0">
              <a:lnSpc>
                <a:spcPct val="100000"/>
              </a:lnSpc>
              <a:spcBef>
                <a:spcPts val="0"/>
              </a:spcBef>
              <a:spcAft>
                <a:spcPct val="0"/>
              </a:spcAft>
              <a:buChar char="–"/>
              <a:defRPr sz="1200">
                <a:solidFill>
                  <a:schemeClr val="tx1">
                    <a:lumMod val="65000"/>
                    <a:lumOff val="35000"/>
                  </a:schemeClr>
                </a:solidFill>
                <a:latin typeface="FrutigerNext LT Regular" pitchFamily="34" charset="0"/>
                <a:ea typeface="+mn-ea"/>
                <a:cs typeface="+mn-cs"/>
              </a:defRPr>
            </a:lvl4pPr>
            <a:lvl5pPr marL="2057400" indent="-228600" algn="l" rtl="0" eaLnBrk="0" fontAlgn="base" hangingPunct="0">
              <a:lnSpc>
                <a:spcPct val="100000"/>
              </a:lnSpc>
              <a:spcBef>
                <a:spcPts val="0"/>
              </a:spcBef>
              <a:spcAft>
                <a:spcPct val="0"/>
              </a:spcAft>
              <a:buFont typeface="Arial" pitchFamily="34" charset="0"/>
              <a:buChar char="~"/>
              <a:defRPr sz="1100">
                <a:solidFill>
                  <a:schemeClr val="tx1">
                    <a:lumMod val="65000"/>
                    <a:lumOff val="35000"/>
                  </a:schemeClr>
                </a:solidFill>
                <a:latin typeface="FrutigerNext LT Regular"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a:lstStyle>
          <a:p>
            <a:pPr marL="0" indent="0" defTabSz="169863">
              <a:spcBef>
                <a:spcPts val="0"/>
              </a:spcBef>
              <a:buNone/>
            </a:pPr>
            <a:r>
              <a:rPr lang="en-US" sz="500" b="0" kern="0" dirty="0">
                <a:latin typeface="Arial" panose="020B0604020202020204" pitchFamily="34" charset="0"/>
                <a:cs typeface="Arial" panose="020B0604020202020204" pitchFamily="34" charset="0"/>
              </a:rPr>
              <a:t>{</a:t>
            </a:r>
            <a:r>
              <a:rPr lang="en-US" sz="500" b="0" kern="0" dirty="0" err="1">
                <a:latin typeface="Arial" panose="020B0604020202020204" pitchFamily="34" charset="0"/>
                <a:cs typeface="Arial" panose="020B0604020202020204" pitchFamily="34" charset="0"/>
              </a:rPr>
              <a:t>u'base_id</a:t>
            </a:r>
            <a:r>
              <a:rPr lang="en-US" sz="500" b="0" kern="0" dirty="0">
                <a:latin typeface="Arial" panose="020B0604020202020204" pitchFamily="34" charset="0"/>
                <a:cs typeface="Arial" panose="020B0604020202020204" pitchFamily="34" charset="0"/>
              </a:rPr>
              <a:t>': u'58d1ba56-4f6c-4a1d-8dd1-88f4857307ea',</a:t>
            </a:r>
          </a:p>
          <a:p>
            <a:pPr marL="0" indent="0" defTabSz="169863">
              <a:spcBef>
                <a:spcPts val="0"/>
              </a:spcBef>
              <a:buNone/>
            </a:pPr>
            <a:r>
              <a:rPr lang="en-US" sz="500" b="0" kern="0" dirty="0">
                <a:latin typeface="Arial" panose="020B0604020202020204" pitchFamily="34" charset="0"/>
                <a:cs typeface="Arial" panose="020B0604020202020204" pitchFamily="34" charset="0"/>
              </a:rPr>
              <a:t> </a:t>
            </a:r>
            <a:r>
              <a:rPr lang="en-US" sz="500" b="0" kern="0" dirty="0" err="1">
                <a:latin typeface="Arial" panose="020B0604020202020204" pitchFamily="34" charset="0"/>
                <a:cs typeface="Arial" panose="020B0604020202020204" pitchFamily="34" charset="0"/>
              </a:rPr>
              <a:t>u'children</a:t>
            </a:r>
            <a:r>
              <a:rPr lang="en-US" sz="500" b="0" kern="0" dirty="0">
                <a:latin typeface="Arial" panose="020B0604020202020204" pitchFamily="34" charset="0"/>
                <a:cs typeface="Arial" panose="020B0604020202020204" pitchFamily="34" charset="0"/>
              </a:rPr>
              <a:t>': [],</a:t>
            </a:r>
          </a:p>
          <a:p>
            <a:pPr marL="0" indent="0" defTabSz="169863">
              <a:spcBef>
                <a:spcPts val="0"/>
              </a:spcBef>
              <a:buNone/>
            </a:pPr>
            <a:r>
              <a:rPr lang="en-US" sz="500" b="0" kern="0" dirty="0">
                <a:latin typeface="Arial" panose="020B0604020202020204" pitchFamily="34" charset="0"/>
                <a:cs typeface="Arial" panose="020B0604020202020204" pitchFamily="34" charset="0"/>
              </a:rPr>
              <a:t> </a:t>
            </a:r>
            <a:r>
              <a:rPr lang="en-US" sz="500" b="0" kern="0" dirty="0" err="1">
                <a:latin typeface="Arial" panose="020B0604020202020204" pitchFamily="34" charset="0"/>
                <a:cs typeface="Arial" panose="020B0604020202020204" pitchFamily="34" charset="0"/>
              </a:rPr>
              <a:t>u'elapsed_time</a:t>
            </a:r>
            <a:r>
              <a:rPr lang="en-US" sz="500" b="0" kern="0" dirty="0">
                <a:latin typeface="Arial" panose="020B0604020202020204" pitchFamily="34" charset="0"/>
                <a:cs typeface="Arial" panose="020B0604020202020204" pitchFamily="34" charset="0"/>
              </a:rPr>
              <a:t>': 929,</a:t>
            </a:r>
          </a:p>
          <a:p>
            <a:pPr marL="0" indent="0" defTabSz="169863">
              <a:spcBef>
                <a:spcPts val="0"/>
              </a:spcBef>
              <a:buNone/>
            </a:pPr>
            <a:r>
              <a:rPr lang="en-US" sz="500" b="0" kern="0" dirty="0">
                <a:latin typeface="Arial" panose="020B0604020202020204" pitchFamily="34" charset="0"/>
                <a:cs typeface="Arial" panose="020B0604020202020204" pitchFamily="34" charset="0"/>
              </a:rPr>
              <a:t> </a:t>
            </a:r>
            <a:r>
              <a:rPr lang="en-US" sz="500" b="0" kern="0" dirty="0" err="1">
                <a:latin typeface="Arial" panose="020B0604020202020204" pitchFamily="34" charset="0"/>
                <a:cs typeface="Arial" panose="020B0604020202020204" pitchFamily="34" charset="0"/>
              </a:rPr>
              <a:t>u'info</a:t>
            </a:r>
            <a:r>
              <a:rPr lang="en-US" sz="500" b="0" kern="0" dirty="0">
                <a:latin typeface="Arial" panose="020B0604020202020204" pitchFamily="34" charset="0"/>
                <a:cs typeface="Arial" panose="020B0604020202020204" pitchFamily="34" charset="0"/>
              </a:rPr>
              <a:t>': {</a:t>
            </a:r>
            <a:r>
              <a:rPr lang="en-US" sz="500" b="0" kern="0" dirty="0" err="1">
                <a:latin typeface="Arial" panose="020B0604020202020204" pitchFamily="34" charset="0"/>
                <a:cs typeface="Arial" panose="020B0604020202020204" pitchFamily="34" charset="0"/>
              </a:rPr>
              <a:t>u'host</a:t>
            </a:r>
            <a:r>
              <a:rPr lang="en-US" sz="500" b="0" kern="0" dirty="0">
                <a:latin typeface="Arial" panose="020B0604020202020204" pitchFamily="34" charset="0"/>
                <a:cs typeface="Arial" panose="020B0604020202020204" pitchFamily="34" charset="0"/>
              </a:rPr>
              <a:t>': u'allinone2.butterfly.org',</a:t>
            </a:r>
          </a:p>
          <a:p>
            <a:pPr marL="0" indent="0" defTabSz="169863">
              <a:spcBef>
                <a:spcPts val="0"/>
              </a:spcBef>
              <a:buNone/>
            </a:pPr>
            <a:r>
              <a:rPr lang="en-US" sz="500" b="0" kern="0" dirty="0">
                <a:latin typeface="Arial" panose="020B0604020202020204" pitchFamily="34" charset="0"/>
                <a:cs typeface="Arial" panose="020B0604020202020204" pitchFamily="34" charset="0"/>
              </a:rPr>
              <a:t>           </a:t>
            </a:r>
            <a:r>
              <a:rPr lang="en-US" sz="500" b="0" kern="0" dirty="0" err="1">
                <a:latin typeface="Arial" panose="020B0604020202020204" pitchFamily="34" charset="0"/>
                <a:cs typeface="Arial" panose="020B0604020202020204" pitchFamily="34" charset="0"/>
              </a:rPr>
              <a:t>u'project</a:t>
            </a:r>
            <a:r>
              <a:rPr lang="en-US" sz="500" b="0" kern="0" dirty="0">
                <a:latin typeface="Arial" panose="020B0604020202020204" pitchFamily="34" charset="0"/>
                <a:cs typeface="Arial" panose="020B0604020202020204" pitchFamily="34" charset="0"/>
              </a:rPr>
              <a:t>': None,</a:t>
            </a:r>
          </a:p>
          <a:p>
            <a:pPr marL="0" indent="0" defTabSz="169863">
              <a:spcBef>
                <a:spcPts val="0"/>
              </a:spcBef>
              <a:buNone/>
            </a:pPr>
            <a:r>
              <a:rPr lang="en-US" sz="500" b="0" kern="0" dirty="0">
                <a:latin typeface="Arial" panose="020B0604020202020204" pitchFamily="34" charset="0"/>
                <a:cs typeface="Arial" panose="020B0604020202020204" pitchFamily="34" charset="0"/>
              </a:rPr>
              <a:t>           </a:t>
            </a:r>
            <a:r>
              <a:rPr lang="en-US" sz="500" b="0" kern="0" dirty="0" err="1">
                <a:latin typeface="Arial" panose="020B0604020202020204" pitchFamily="34" charset="0"/>
                <a:cs typeface="Arial" panose="020B0604020202020204" pitchFamily="34" charset="0"/>
              </a:rPr>
              <a:t>u'request</a:t>
            </a:r>
            <a:r>
              <a:rPr lang="en-US" sz="500" b="0" kern="0" dirty="0">
                <a:latin typeface="Arial" panose="020B0604020202020204" pitchFamily="34" charset="0"/>
                <a:cs typeface="Arial" panose="020B0604020202020204" pitchFamily="34" charset="0"/>
              </a:rPr>
              <a:t>': {</a:t>
            </a:r>
            <a:r>
              <a:rPr lang="en-US" sz="500" b="0" kern="0" dirty="0" err="1">
                <a:latin typeface="Arial" panose="020B0604020202020204" pitchFamily="34" charset="0"/>
                <a:cs typeface="Arial" panose="020B0604020202020204" pitchFamily="34" charset="0"/>
              </a:rPr>
              <a:t>u'cpu</a:t>
            </a:r>
            <a:r>
              <a:rPr lang="en-US" sz="500" b="0" kern="0" dirty="0">
                <a:latin typeface="Arial" panose="020B0604020202020204" pitchFamily="34" charset="0"/>
                <a:cs typeface="Arial" panose="020B0604020202020204" pitchFamily="34" charset="0"/>
              </a:rPr>
              <a:t>': u'69',</a:t>
            </a:r>
          </a:p>
          <a:p>
            <a:pPr marL="0" indent="0" defTabSz="169863">
              <a:spcBef>
                <a:spcPts val="0"/>
              </a:spcBef>
              <a:buNone/>
            </a:pPr>
            <a:r>
              <a:rPr lang="en-US" sz="500" b="0" kern="0" dirty="0">
                <a:latin typeface="Arial" panose="020B0604020202020204" pitchFamily="34" charset="0"/>
                <a:cs typeface="Arial" panose="020B0604020202020204" pitchFamily="34" charset="0"/>
              </a:rPr>
              <a:t>                        </a:t>
            </a:r>
            <a:r>
              <a:rPr lang="en-US" sz="500" b="0" kern="0" dirty="0" err="1">
                <a:latin typeface="Arial" panose="020B0604020202020204" pitchFamily="34" charset="0"/>
                <a:cs typeface="Arial" panose="020B0604020202020204" pitchFamily="34" charset="0"/>
              </a:rPr>
              <a:t>u'ip</a:t>
            </a:r>
            <a:r>
              <a:rPr lang="en-US" sz="500" b="0" kern="0" dirty="0">
                <a:latin typeface="Arial" panose="020B0604020202020204" pitchFamily="34" charset="0"/>
                <a:cs typeface="Arial" panose="020B0604020202020204" pitchFamily="34" charset="0"/>
              </a:rPr>
              <a:t>': u'10.0.2.15',</a:t>
            </a:r>
          </a:p>
          <a:p>
            <a:pPr marL="0" indent="0" defTabSz="169863">
              <a:spcBef>
                <a:spcPts val="0"/>
              </a:spcBef>
              <a:buNone/>
            </a:pPr>
            <a:r>
              <a:rPr lang="en-US" sz="500" b="0" kern="0" dirty="0">
                <a:latin typeface="Arial" panose="020B0604020202020204" pitchFamily="34" charset="0"/>
                <a:cs typeface="Arial" panose="020B0604020202020204" pitchFamily="34" charset="0"/>
              </a:rPr>
              <a:t>                        </a:t>
            </a:r>
            <a:r>
              <a:rPr lang="en-US" sz="500" b="0" kern="0" dirty="0" err="1">
                <a:latin typeface="Arial" panose="020B0604020202020204" pitchFamily="34" charset="0"/>
                <a:cs typeface="Arial" panose="020B0604020202020204" pitchFamily="34" charset="0"/>
              </a:rPr>
              <a:t>u'mem_total</a:t>
            </a:r>
            <a:r>
              <a:rPr lang="en-US" sz="500" b="0" kern="0" dirty="0">
                <a:latin typeface="Arial" panose="020B0604020202020204" pitchFamily="34" charset="0"/>
                <a:cs typeface="Arial" panose="020B0604020202020204" pitchFamily="34" charset="0"/>
              </a:rPr>
              <a:t>': u'11',</a:t>
            </a:r>
          </a:p>
          <a:p>
            <a:pPr marL="0" indent="0" defTabSz="169863">
              <a:spcBef>
                <a:spcPts val="0"/>
              </a:spcBef>
              <a:buNone/>
            </a:pPr>
            <a:r>
              <a:rPr lang="en-US" sz="500" b="0" kern="0" dirty="0">
                <a:latin typeface="Arial" panose="020B0604020202020204" pitchFamily="34" charset="0"/>
                <a:cs typeface="Arial" panose="020B0604020202020204" pitchFamily="34" charset="0"/>
              </a:rPr>
              <a:t>                        </a:t>
            </a:r>
            <a:r>
              <a:rPr lang="en-US" sz="500" b="0" kern="0" dirty="0" err="1">
                <a:latin typeface="Arial" panose="020B0604020202020204" pitchFamily="34" charset="0"/>
                <a:cs typeface="Arial" panose="020B0604020202020204" pitchFamily="34" charset="0"/>
              </a:rPr>
              <a:t>u'mem_used</a:t>
            </a:r>
            <a:r>
              <a:rPr lang="en-US" sz="500" b="0" kern="0" dirty="0">
                <a:latin typeface="Arial" panose="020B0604020202020204" pitchFamily="34" charset="0"/>
                <a:cs typeface="Arial" panose="020B0604020202020204" pitchFamily="34" charset="0"/>
              </a:rPr>
              <a:t>': u'10',</a:t>
            </a:r>
          </a:p>
          <a:p>
            <a:pPr marL="0" indent="0" defTabSz="169863">
              <a:spcBef>
                <a:spcPts val="0"/>
              </a:spcBef>
              <a:buNone/>
            </a:pPr>
            <a:r>
              <a:rPr lang="en-US" sz="500" b="0" kern="0" dirty="0">
                <a:latin typeface="Arial" panose="020B0604020202020204" pitchFamily="34" charset="0"/>
                <a:cs typeface="Arial" panose="020B0604020202020204" pitchFamily="34" charset="0"/>
              </a:rPr>
              <a:t>                        </a:t>
            </a:r>
            <a:r>
              <a:rPr lang="en-US" sz="500" b="0" kern="0" dirty="0" err="1">
                <a:latin typeface="Arial" panose="020B0604020202020204" pitchFamily="34" charset="0"/>
                <a:cs typeface="Arial" panose="020B0604020202020204" pitchFamily="34" charset="0"/>
              </a:rPr>
              <a:t>u'method</a:t>
            </a:r>
            <a:r>
              <a:rPr lang="en-US" sz="500" b="0" kern="0" dirty="0">
                <a:latin typeface="Arial" panose="020B0604020202020204" pitchFamily="34" charset="0"/>
                <a:cs typeface="Arial" panose="020B0604020202020204" pitchFamily="34" charset="0"/>
              </a:rPr>
              <a:t>': </a:t>
            </a:r>
            <a:r>
              <a:rPr lang="en-US" sz="500" b="0" kern="0" dirty="0" err="1">
                <a:latin typeface="Arial" panose="020B0604020202020204" pitchFamily="34" charset="0"/>
                <a:cs typeface="Arial" panose="020B0604020202020204" pitchFamily="34" charset="0"/>
              </a:rPr>
              <a:t>u'GET</a:t>
            </a:r>
            <a:r>
              <a:rPr lang="en-US" sz="500" b="0" kern="0" dirty="0">
                <a:latin typeface="Arial" panose="020B0604020202020204" pitchFamily="34" charset="0"/>
                <a:cs typeface="Arial" panose="020B0604020202020204" pitchFamily="34" charset="0"/>
              </a:rPr>
              <a:t>',</a:t>
            </a:r>
          </a:p>
          <a:p>
            <a:pPr marL="0" indent="0" defTabSz="169863">
              <a:spcBef>
                <a:spcPts val="0"/>
              </a:spcBef>
              <a:buNone/>
            </a:pPr>
            <a:r>
              <a:rPr lang="en-US" sz="500" b="0" kern="0" dirty="0">
                <a:latin typeface="Arial" panose="020B0604020202020204" pitchFamily="34" charset="0"/>
                <a:cs typeface="Arial" panose="020B0604020202020204" pitchFamily="34" charset="0"/>
              </a:rPr>
              <a:t>                        </a:t>
            </a:r>
            <a:r>
              <a:rPr lang="en-US" sz="500" b="0" kern="0" dirty="0" err="1">
                <a:latin typeface="Arial" panose="020B0604020202020204" pitchFamily="34" charset="0"/>
                <a:cs typeface="Arial" panose="020B0604020202020204" pitchFamily="34" charset="0"/>
              </a:rPr>
              <a:t>u'path</a:t>
            </a:r>
            <a:r>
              <a:rPr lang="en-US" sz="500" b="0" kern="0" dirty="0">
                <a:latin typeface="Arial" panose="020B0604020202020204" pitchFamily="34" charset="0"/>
                <a:cs typeface="Arial" panose="020B0604020202020204" pitchFamily="34" charset="0"/>
              </a:rPr>
              <a:t>': u'/v3/</a:t>
            </a:r>
            <a:r>
              <a:rPr lang="en-US" sz="500" b="0" kern="0" dirty="0" err="1">
                <a:latin typeface="Arial" panose="020B0604020202020204" pitchFamily="34" charset="0"/>
                <a:cs typeface="Arial" panose="020B0604020202020204" pitchFamily="34" charset="0"/>
              </a:rPr>
              <a:t>auth</a:t>
            </a:r>
            <a:r>
              <a:rPr lang="en-US" sz="500" b="0" kern="0" dirty="0">
                <a:latin typeface="Arial" panose="020B0604020202020204" pitchFamily="34" charset="0"/>
                <a:cs typeface="Arial" panose="020B0604020202020204" pitchFamily="34" charset="0"/>
              </a:rPr>
              <a:t>/tokens',</a:t>
            </a:r>
          </a:p>
          <a:p>
            <a:pPr marL="0" indent="0" defTabSz="169863">
              <a:spcBef>
                <a:spcPts val="0"/>
              </a:spcBef>
              <a:buNone/>
            </a:pPr>
            <a:r>
              <a:rPr lang="en-US" sz="500" b="0" kern="0" dirty="0">
                <a:latin typeface="Arial" panose="020B0604020202020204" pitchFamily="34" charset="0"/>
                <a:cs typeface="Arial" panose="020B0604020202020204" pitchFamily="34" charset="0"/>
              </a:rPr>
              <a:t>                        </a:t>
            </a:r>
            <a:r>
              <a:rPr lang="en-US" sz="500" b="0" kern="0" dirty="0" err="1">
                <a:latin typeface="Arial" panose="020B0604020202020204" pitchFamily="34" charset="0"/>
                <a:cs typeface="Arial" panose="020B0604020202020204" pitchFamily="34" charset="0"/>
              </a:rPr>
              <a:t>u'query</a:t>
            </a:r>
            <a:r>
              <a:rPr lang="en-US" sz="500" b="0" kern="0" dirty="0">
                <a:latin typeface="Arial" panose="020B0604020202020204" pitchFamily="34" charset="0"/>
                <a:cs typeface="Arial" panose="020B0604020202020204" pitchFamily="34" charset="0"/>
              </a:rPr>
              <a:t>': u'',</a:t>
            </a:r>
          </a:p>
          <a:p>
            <a:pPr marL="0" indent="0" defTabSz="169863">
              <a:spcBef>
                <a:spcPts val="0"/>
              </a:spcBef>
              <a:buNone/>
            </a:pPr>
            <a:r>
              <a:rPr lang="en-US" sz="500" b="0" kern="0" dirty="0">
                <a:latin typeface="Arial" panose="020B0604020202020204" pitchFamily="34" charset="0"/>
                <a:cs typeface="Arial" panose="020B0604020202020204" pitchFamily="34" charset="0"/>
              </a:rPr>
              <a:t>                        </a:t>
            </a:r>
            <a:r>
              <a:rPr lang="en-US" sz="500" b="0" kern="0" dirty="0" err="1">
                <a:latin typeface="Arial" panose="020B0604020202020204" pitchFamily="34" charset="0"/>
                <a:cs typeface="Arial" panose="020B0604020202020204" pitchFamily="34" charset="0"/>
              </a:rPr>
              <a:t>u'scheme</a:t>
            </a:r>
            <a:r>
              <a:rPr lang="en-US" sz="500" b="0" kern="0" dirty="0">
                <a:latin typeface="Arial" panose="020B0604020202020204" pitchFamily="34" charset="0"/>
                <a:cs typeface="Arial" panose="020B0604020202020204" pitchFamily="34" charset="0"/>
              </a:rPr>
              <a:t>': </a:t>
            </a:r>
            <a:r>
              <a:rPr lang="en-US" sz="500" b="0" kern="0" dirty="0" err="1">
                <a:latin typeface="Arial" panose="020B0604020202020204" pitchFamily="34" charset="0"/>
                <a:cs typeface="Arial" panose="020B0604020202020204" pitchFamily="34" charset="0"/>
              </a:rPr>
              <a:t>u'http</a:t>
            </a:r>
            <a:r>
              <a:rPr lang="en-US" sz="500" b="0" kern="0" dirty="0">
                <a:latin typeface="Arial" panose="020B0604020202020204" pitchFamily="34" charset="0"/>
                <a:cs typeface="Arial" panose="020B0604020202020204" pitchFamily="34" charset="0"/>
              </a:rPr>
              <a:t>'},</a:t>
            </a:r>
          </a:p>
          <a:p>
            <a:pPr marL="0" indent="0" defTabSz="169863">
              <a:spcBef>
                <a:spcPts val="0"/>
              </a:spcBef>
              <a:buNone/>
            </a:pPr>
            <a:r>
              <a:rPr lang="en-US" sz="500" b="0" kern="0" dirty="0">
                <a:latin typeface="Arial" panose="020B0604020202020204" pitchFamily="34" charset="0"/>
                <a:cs typeface="Arial" panose="020B0604020202020204" pitchFamily="34" charset="0"/>
              </a:rPr>
              <a:t>           </a:t>
            </a:r>
            <a:r>
              <a:rPr lang="en-US" sz="500" b="0" kern="0" dirty="0" err="1">
                <a:latin typeface="Arial" panose="020B0604020202020204" pitchFamily="34" charset="0"/>
                <a:cs typeface="Arial" panose="020B0604020202020204" pitchFamily="34" charset="0"/>
              </a:rPr>
              <a:t>u'service</a:t>
            </a:r>
            <a:r>
              <a:rPr lang="en-US" sz="500" b="0" kern="0" dirty="0">
                <a:latin typeface="Arial" panose="020B0604020202020204" pitchFamily="34" charset="0"/>
                <a:cs typeface="Arial" panose="020B0604020202020204" pitchFamily="34" charset="0"/>
              </a:rPr>
              <a:t>': None},</a:t>
            </a:r>
          </a:p>
          <a:p>
            <a:pPr marL="0" indent="0" defTabSz="169863">
              <a:spcBef>
                <a:spcPts val="0"/>
              </a:spcBef>
              <a:buNone/>
            </a:pPr>
            <a:r>
              <a:rPr lang="en-US" sz="500" kern="0" dirty="0">
                <a:solidFill>
                  <a:srgbClr val="FF0000"/>
                </a:solidFill>
                <a:latin typeface="Arial" panose="020B0604020202020204" pitchFamily="34" charset="0"/>
                <a:cs typeface="Arial" panose="020B0604020202020204" pitchFamily="34" charset="0"/>
              </a:rPr>
              <a:t> </a:t>
            </a:r>
            <a:r>
              <a:rPr lang="en-US" sz="500" kern="0" dirty="0" err="1">
                <a:solidFill>
                  <a:srgbClr val="FF0000"/>
                </a:solidFill>
                <a:latin typeface="Arial" panose="020B0604020202020204" pitchFamily="34" charset="0"/>
                <a:cs typeface="Arial" panose="020B0604020202020204" pitchFamily="34" charset="0"/>
              </a:rPr>
              <a:t>u'name</a:t>
            </a:r>
            <a:r>
              <a:rPr lang="en-US" sz="500" kern="0" dirty="0">
                <a:solidFill>
                  <a:srgbClr val="FF0000"/>
                </a:solidFill>
                <a:latin typeface="Arial" panose="020B0604020202020204" pitchFamily="34" charset="0"/>
                <a:cs typeface="Arial" panose="020B0604020202020204" pitchFamily="34" charset="0"/>
              </a:rPr>
              <a:t>': </a:t>
            </a:r>
            <a:r>
              <a:rPr lang="en-US" sz="500" kern="0" dirty="0" err="1">
                <a:solidFill>
                  <a:srgbClr val="FF0000"/>
                </a:solidFill>
                <a:latin typeface="Arial" panose="020B0604020202020204" pitchFamily="34" charset="0"/>
                <a:cs typeface="Arial" panose="020B0604020202020204" pitchFamily="34" charset="0"/>
              </a:rPr>
              <a:t>u'wsgi</a:t>
            </a:r>
            <a:r>
              <a:rPr lang="en-US" sz="500" kern="0" dirty="0">
                <a:solidFill>
                  <a:srgbClr val="FF0000"/>
                </a:solidFill>
                <a:latin typeface="Arial" panose="020B0604020202020204" pitchFamily="34" charset="0"/>
                <a:cs typeface="Arial" panose="020B0604020202020204" pitchFamily="34" charset="0"/>
              </a:rPr>
              <a:t>-start',</a:t>
            </a:r>
          </a:p>
          <a:p>
            <a:pPr marL="0" indent="0" defTabSz="169863">
              <a:spcBef>
                <a:spcPts val="0"/>
              </a:spcBef>
              <a:buNone/>
            </a:pPr>
            <a:r>
              <a:rPr lang="en-US" sz="500" b="0" kern="0" dirty="0">
                <a:latin typeface="Arial" panose="020B0604020202020204" pitchFamily="34" charset="0"/>
                <a:cs typeface="Arial" panose="020B0604020202020204" pitchFamily="34" charset="0"/>
              </a:rPr>
              <a:t> </a:t>
            </a:r>
            <a:r>
              <a:rPr lang="en-US" sz="500" b="0" kern="0" dirty="0" err="1">
                <a:latin typeface="Arial" panose="020B0604020202020204" pitchFamily="34" charset="0"/>
                <a:cs typeface="Arial" panose="020B0604020202020204" pitchFamily="34" charset="0"/>
              </a:rPr>
              <a:t>u'parent_id</a:t>
            </a:r>
            <a:r>
              <a:rPr lang="en-US" sz="500" b="0" kern="0" dirty="0">
                <a:latin typeface="Arial" panose="020B0604020202020204" pitchFamily="34" charset="0"/>
                <a:cs typeface="Arial" panose="020B0604020202020204" pitchFamily="34" charset="0"/>
              </a:rPr>
              <a:t>': u'7631b6e6-9f77-4c5b-9f62-979fe7dc946a',</a:t>
            </a:r>
          </a:p>
          <a:p>
            <a:pPr marL="0" indent="0" defTabSz="169863">
              <a:spcBef>
                <a:spcPts val="0"/>
              </a:spcBef>
              <a:buNone/>
            </a:pPr>
            <a:r>
              <a:rPr lang="en-US" sz="500" kern="0" dirty="0">
                <a:solidFill>
                  <a:srgbClr val="FF0000"/>
                </a:solidFill>
                <a:latin typeface="Arial" panose="020B0604020202020204" pitchFamily="34" charset="0"/>
                <a:cs typeface="Arial" panose="020B0604020202020204" pitchFamily="34" charset="0"/>
              </a:rPr>
              <a:t> </a:t>
            </a:r>
            <a:r>
              <a:rPr lang="en-US" sz="500" kern="0" dirty="0" err="1">
                <a:solidFill>
                  <a:srgbClr val="FF0000"/>
                </a:solidFill>
                <a:latin typeface="Arial" panose="020B0604020202020204" pitchFamily="34" charset="0"/>
                <a:cs typeface="Arial" panose="020B0604020202020204" pitchFamily="34" charset="0"/>
              </a:rPr>
              <a:t>u'project</a:t>
            </a:r>
            <a:r>
              <a:rPr lang="en-US" sz="500" kern="0" dirty="0">
                <a:solidFill>
                  <a:srgbClr val="FF0000"/>
                </a:solidFill>
                <a:latin typeface="Arial" panose="020B0604020202020204" pitchFamily="34" charset="0"/>
                <a:cs typeface="Arial" panose="020B0604020202020204" pitchFamily="34" charset="0"/>
              </a:rPr>
              <a:t>': </a:t>
            </a:r>
            <a:r>
              <a:rPr lang="en-US" sz="500" kern="0" dirty="0" err="1">
                <a:solidFill>
                  <a:srgbClr val="FF0000"/>
                </a:solidFill>
                <a:latin typeface="Arial" panose="020B0604020202020204" pitchFamily="34" charset="0"/>
                <a:cs typeface="Arial" panose="020B0604020202020204" pitchFamily="34" charset="0"/>
              </a:rPr>
              <a:t>u'keystone</a:t>
            </a:r>
            <a:r>
              <a:rPr lang="en-US" sz="500" kern="0" dirty="0">
                <a:solidFill>
                  <a:srgbClr val="FF0000"/>
                </a:solidFill>
                <a:latin typeface="Arial" panose="020B0604020202020204" pitchFamily="34" charset="0"/>
                <a:cs typeface="Arial" panose="020B0604020202020204" pitchFamily="34" charset="0"/>
              </a:rPr>
              <a:t>',</a:t>
            </a:r>
          </a:p>
          <a:p>
            <a:pPr marL="0" indent="0" defTabSz="169863">
              <a:spcBef>
                <a:spcPts val="0"/>
              </a:spcBef>
              <a:buNone/>
            </a:pPr>
            <a:r>
              <a:rPr lang="en-US" sz="500" kern="0" dirty="0">
                <a:solidFill>
                  <a:srgbClr val="FF0000"/>
                </a:solidFill>
                <a:latin typeface="Arial" panose="020B0604020202020204" pitchFamily="34" charset="0"/>
                <a:cs typeface="Arial" panose="020B0604020202020204" pitchFamily="34" charset="0"/>
              </a:rPr>
              <a:t> </a:t>
            </a:r>
            <a:r>
              <a:rPr lang="en-US" sz="500" kern="0" dirty="0" err="1">
                <a:solidFill>
                  <a:srgbClr val="FF0000"/>
                </a:solidFill>
                <a:latin typeface="Arial" panose="020B0604020202020204" pitchFamily="34" charset="0"/>
                <a:cs typeface="Arial" panose="020B0604020202020204" pitchFamily="34" charset="0"/>
              </a:rPr>
              <a:t>u'service</a:t>
            </a:r>
            <a:r>
              <a:rPr lang="en-US" sz="500" kern="0" dirty="0">
                <a:solidFill>
                  <a:srgbClr val="FF0000"/>
                </a:solidFill>
                <a:latin typeface="Arial" panose="020B0604020202020204" pitchFamily="34" charset="0"/>
                <a:cs typeface="Arial" panose="020B0604020202020204" pitchFamily="34" charset="0"/>
              </a:rPr>
              <a:t>': </a:t>
            </a:r>
            <a:r>
              <a:rPr lang="en-US" sz="500" kern="0" dirty="0" err="1">
                <a:solidFill>
                  <a:srgbClr val="FF0000"/>
                </a:solidFill>
                <a:latin typeface="Arial" panose="020B0604020202020204" pitchFamily="34" charset="0"/>
                <a:cs typeface="Arial" panose="020B0604020202020204" pitchFamily="34" charset="0"/>
              </a:rPr>
              <a:t>u'admin</a:t>
            </a:r>
            <a:r>
              <a:rPr lang="en-US" sz="500" kern="0" dirty="0">
                <a:solidFill>
                  <a:srgbClr val="FF0000"/>
                </a:solidFill>
                <a:latin typeface="Arial" panose="020B0604020202020204" pitchFamily="34" charset="0"/>
                <a:cs typeface="Arial" panose="020B0604020202020204" pitchFamily="34" charset="0"/>
              </a:rPr>
              <a:t>',</a:t>
            </a:r>
          </a:p>
          <a:p>
            <a:pPr marL="0" indent="0" defTabSz="169863">
              <a:spcBef>
                <a:spcPts val="0"/>
              </a:spcBef>
              <a:buNone/>
            </a:pPr>
            <a:r>
              <a:rPr lang="en-US" sz="500" b="0" kern="0" dirty="0">
                <a:latin typeface="Arial" panose="020B0604020202020204" pitchFamily="34" charset="0"/>
                <a:cs typeface="Arial" panose="020B0604020202020204" pitchFamily="34" charset="0"/>
              </a:rPr>
              <a:t> </a:t>
            </a:r>
            <a:r>
              <a:rPr lang="en-US" sz="500" b="0" kern="0" dirty="0" err="1">
                <a:latin typeface="Arial" panose="020B0604020202020204" pitchFamily="34" charset="0"/>
                <a:cs typeface="Arial" panose="020B0604020202020204" pitchFamily="34" charset="0"/>
              </a:rPr>
              <a:t>u'timestamp</a:t>
            </a:r>
            <a:r>
              <a:rPr lang="en-US" sz="500" b="0" kern="0" dirty="0">
                <a:latin typeface="Arial" panose="020B0604020202020204" pitchFamily="34" charset="0"/>
                <a:cs typeface="Arial" panose="020B0604020202020204" pitchFamily="34" charset="0"/>
              </a:rPr>
              <a:t>': u'2017-03-31T06:21:14.351330',</a:t>
            </a:r>
          </a:p>
          <a:p>
            <a:pPr marL="0" indent="0" defTabSz="169863">
              <a:spcBef>
                <a:spcPts val="0"/>
              </a:spcBef>
              <a:buNone/>
            </a:pPr>
            <a:r>
              <a:rPr lang="en-US" sz="500" b="0" kern="0" dirty="0">
                <a:latin typeface="Arial" panose="020B0604020202020204" pitchFamily="34" charset="0"/>
                <a:cs typeface="Arial" panose="020B0604020202020204" pitchFamily="34" charset="0"/>
              </a:rPr>
              <a:t> </a:t>
            </a:r>
            <a:r>
              <a:rPr lang="en-US" sz="500" b="0" kern="0" dirty="0" err="1">
                <a:latin typeface="Arial" panose="020B0604020202020204" pitchFamily="34" charset="0"/>
                <a:cs typeface="Arial" panose="020B0604020202020204" pitchFamily="34" charset="0"/>
              </a:rPr>
              <a:t>u'trace_id</a:t>
            </a:r>
            <a:r>
              <a:rPr lang="en-US" sz="500" b="0" kern="0" dirty="0">
                <a:latin typeface="Arial" panose="020B0604020202020204" pitchFamily="34" charset="0"/>
                <a:cs typeface="Arial" panose="020B0604020202020204" pitchFamily="34" charset="0"/>
              </a:rPr>
              <a:t>': u'40bc26d6-da6f-4f5f-93ba-2d959867c7b1'}</a:t>
            </a:r>
          </a:p>
        </p:txBody>
      </p:sp>
      <p:pic>
        <p:nvPicPr>
          <p:cNvPr id="52" name="Picture 51"/>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7465832" y="3730944"/>
            <a:ext cx="673821" cy="483938"/>
          </a:xfrm>
          <a:prstGeom prst="rect">
            <a:avLst/>
          </a:prstGeom>
          <a:noFill/>
          <a:ln w="12700">
            <a:solidFill>
              <a:schemeClr val="tx2"/>
            </a:solidFill>
          </a:ln>
        </p:spPr>
      </p:pic>
      <p:pic>
        <p:nvPicPr>
          <p:cNvPr id="53" name="Picture 2" descr="Cause&amp;Effect"/>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7738918" y="4014847"/>
            <a:ext cx="710437" cy="470084"/>
          </a:xfrm>
          <a:prstGeom prst="rect">
            <a:avLst/>
          </a:prstGeom>
          <a:noFill/>
          <a:ln w="12700">
            <a:solidFill>
              <a:schemeClr val="tx2"/>
            </a:solidFill>
          </a:ln>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3488405" y="3753856"/>
            <a:ext cx="290464"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1.</a:t>
            </a:r>
          </a:p>
        </p:txBody>
      </p:sp>
      <p:sp>
        <p:nvSpPr>
          <p:cNvPr id="57" name="TextBox 56"/>
          <p:cNvSpPr txBox="1"/>
          <p:nvPr/>
        </p:nvSpPr>
        <p:spPr>
          <a:xfrm>
            <a:off x="4867174" y="3760358"/>
            <a:ext cx="290464"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2.</a:t>
            </a:r>
          </a:p>
        </p:txBody>
      </p:sp>
      <p:sp>
        <p:nvSpPr>
          <p:cNvPr id="58" name="TextBox 57"/>
          <p:cNvSpPr txBox="1"/>
          <p:nvPr/>
        </p:nvSpPr>
        <p:spPr>
          <a:xfrm>
            <a:off x="6467022" y="3773091"/>
            <a:ext cx="290464"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3.</a:t>
            </a:r>
          </a:p>
        </p:txBody>
      </p:sp>
      <p:sp>
        <p:nvSpPr>
          <p:cNvPr id="59" name="TextBox 58"/>
          <p:cNvSpPr txBox="1"/>
          <p:nvPr/>
        </p:nvSpPr>
        <p:spPr>
          <a:xfrm>
            <a:off x="7047111" y="3797312"/>
            <a:ext cx="290464"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4.</a:t>
            </a:r>
          </a:p>
        </p:txBody>
      </p:sp>
      <p:sp>
        <p:nvSpPr>
          <p:cNvPr id="60" name="CustomShape 43"/>
          <p:cNvSpPr/>
          <p:nvPr/>
        </p:nvSpPr>
        <p:spPr>
          <a:xfrm>
            <a:off x="2856166" y="2983298"/>
            <a:ext cx="1304906" cy="72357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buClr>
                <a:srgbClr val="990000"/>
              </a:buClr>
              <a:buSzPct val="120000"/>
            </a:pPr>
            <a:r>
              <a:rPr lang="en-US" sz="800" b="1" dirty="0">
                <a:latin typeface="Arial" panose="020B0604020202020204" pitchFamily="34" charset="0"/>
                <a:ea typeface="Arial" charset="0"/>
                <a:cs typeface="Arial" panose="020B0604020202020204" pitchFamily="34" charset="0"/>
              </a:rPr>
              <a:t>Process</a:t>
            </a:r>
            <a:endParaRPr lang="en-US" sz="800" b="1" spc="-1" dirty="0">
              <a:solidFill>
                <a:srgbClr val="000000"/>
              </a:solidFill>
              <a:uFill>
                <a:solidFill>
                  <a:srgbClr val="FFFFFF"/>
                </a:solidFill>
              </a:uFill>
              <a:latin typeface="Arial"/>
              <a:ea typeface="Arial"/>
            </a:endParaRPr>
          </a:p>
          <a:p>
            <a:pPr marL="180975" indent="-180975">
              <a:buClr>
                <a:srgbClr val="990000"/>
              </a:buClr>
              <a:buSzPct val="100000"/>
              <a:buFont typeface="+mj-lt"/>
              <a:buAutoNum type="arabicPeriod"/>
            </a:pPr>
            <a:r>
              <a:rPr lang="en-US" sz="800" spc="-1" dirty="0">
                <a:solidFill>
                  <a:srgbClr val="000000"/>
                </a:solidFill>
                <a:uFill>
                  <a:solidFill>
                    <a:srgbClr val="FFFFFF"/>
                  </a:solidFill>
                </a:uFill>
                <a:latin typeface="Arial"/>
                <a:ea typeface="Arial"/>
              </a:rPr>
              <a:t>Trace user requests</a:t>
            </a:r>
          </a:p>
          <a:p>
            <a:pPr marL="180975" indent="-180975">
              <a:buClr>
                <a:srgbClr val="990000"/>
              </a:buClr>
              <a:buSzPct val="100000"/>
              <a:buFont typeface="+mj-lt"/>
              <a:buAutoNum type="arabicPeriod"/>
            </a:pPr>
            <a:r>
              <a:rPr lang="en-US" sz="800" spc="-1" dirty="0">
                <a:solidFill>
                  <a:srgbClr val="000000"/>
                </a:solidFill>
                <a:uFill>
                  <a:solidFill>
                    <a:srgbClr val="FFFFFF"/>
                  </a:solidFill>
                </a:uFill>
                <a:latin typeface="Arial"/>
                <a:ea typeface="Arial"/>
              </a:rPr>
              <a:t>Record traces</a:t>
            </a:r>
          </a:p>
          <a:p>
            <a:pPr marL="180975" indent="-180975">
              <a:buClr>
                <a:srgbClr val="990000"/>
              </a:buClr>
              <a:buSzPct val="100000"/>
              <a:buFont typeface="+mj-lt"/>
              <a:buAutoNum type="arabicPeriod"/>
            </a:pPr>
            <a:r>
              <a:rPr lang="en-US" sz="800" spc="-1" dirty="0">
                <a:solidFill>
                  <a:srgbClr val="000000"/>
                </a:solidFill>
                <a:uFill>
                  <a:solidFill>
                    <a:srgbClr val="FFFFFF"/>
                  </a:solidFill>
                </a:uFill>
                <a:latin typeface="Arial"/>
                <a:ea typeface="Arial"/>
              </a:rPr>
              <a:t>Visualize traces</a:t>
            </a:r>
          </a:p>
          <a:p>
            <a:pPr marL="180975" indent="-180975">
              <a:buClr>
                <a:srgbClr val="990000"/>
              </a:buClr>
              <a:buSzPct val="100000"/>
              <a:buFont typeface="+mj-lt"/>
              <a:buAutoNum type="arabicPeriod"/>
            </a:pPr>
            <a:r>
              <a:rPr lang="en-US" sz="800" spc="-1" dirty="0">
                <a:solidFill>
                  <a:srgbClr val="000000"/>
                </a:solidFill>
                <a:uFill>
                  <a:solidFill>
                    <a:srgbClr val="FFFFFF"/>
                  </a:solidFill>
                </a:uFill>
                <a:latin typeface="Arial"/>
                <a:ea typeface="Arial"/>
              </a:rPr>
              <a:t>Analyze traces</a:t>
            </a:r>
          </a:p>
        </p:txBody>
      </p:sp>
      <p:sp>
        <p:nvSpPr>
          <p:cNvPr id="42" name="Rectangle 41"/>
          <p:cNvSpPr/>
          <p:nvPr/>
        </p:nvSpPr>
        <p:spPr>
          <a:xfrm>
            <a:off x="481167" y="1796758"/>
            <a:ext cx="1856519" cy="3013503"/>
          </a:xfrm>
          <a:prstGeom prst="rect">
            <a:avLst/>
          </a:prstGeom>
          <a:solidFill>
            <a:schemeClr val="tx2">
              <a:lumMod val="20000"/>
              <a:lumOff val="80000"/>
            </a:schemeClr>
          </a:solidFill>
          <a:ln>
            <a:noFill/>
          </a:ln>
        </p:spPr>
        <p:txBody>
          <a:bodyPr wrap="square">
            <a:noAutofit/>
          </a:bodyPr>
          <a:lstStyle/>
          <a:p>
            <a:r>
              <a:rPr lang="en-GB" sz="900" b="1" dirty="0">
                <a:latin typeface="Arial" charset="0"/>
                <a:ea typeface="Arial" charset="0"/>
                <a:cs typeface="Arial" charset="0"/>
              </a:rPr>
              <a:t>Distributed Tracing</a:t>
            </a:r>
          </a:p>
          <a:p>
            <a:pPr marL="88900" indent="-88900">
              <a:buClr>
                <a:schemeClr val="tx2"/>
              </a:buClr>
              <a:buFont typeface="Wingdings" panose="05000000000000000000" pitchFamily="2" charset="2"/>
              <a:buChar char="§"/>
            </a:pPr>
            <a:r>
              <a:rPr lang="en-GB" sz="900" dirty="0">
                <a:latin typeface="Arial" charset="0"/>
                <a:ea typeface="Arial" charset="0"/>
                <a:cs typeface="Arial" charset="0"/>
              </a:rPr>
              <a:t>Distributed context propagation is still new to many people </a:t>
            </a:r>
          </a:p>
          <a:p>
            <a:endParaRPr lang="en-GB" sz="900" dirty="0">
              <a:latin typeface="Arial" charset="0"/>
              <a:ea typeface="Arial" charset="0"/>
              <a:cs typeface="Arial" charset="0"/>
            </a:endParaRPr>
          </a:p>
          <a:p>
            <a:r>
              <a:rPr lang="en-GB" sz="900" b="1" dirty="0">
                <a:latin typeface="Arial" charset="0"/>
                <a:ea typeface="Arial" charset="0"/>
                <a:cs typeface="Arial" charset="0"/>
              </a:rPr>
              <a:t>Applications</a:t>
            </a:r>
          </a:p>
          <a:p>
            <a:pPr marL="88900" indent="-88900">
              <a:buClr>
                <a:schemeClr val="tx2"/>
              </a:buClr>
              <a:buFont typeface="Wingdings" panose="05000000000000000000" pitchFamily="2" charset="2"/>
              <a:buChar char="§"/>
            </a:pPr>
            <a:r>
              <a:rPr lang="en-GB" sz="900" dirty="0">
                <a:latin typeface="Arial" charset="0"/>
                <a:ea typeface="Arial" charset="0"/>
                <a:cs typeface="Arial" charset="0"/>
              </a:rPr>
              <a:t>Distributed transaction monitoring</a:t>
            </a:r>
          </a:p>
          <a:p>
            <a:pPr marL="88900" indent="-88900">
              <a:buClr>
                <a:schemeClr val="tx2"/>
              </a:buClr>
              <a:buFont typeface="Wingdings" panose="05000000000000000000" pitchFamily="2" charset="2"/>
              <a:buChar char="§"/>
            </a:pPr>
            <a:r>
              <a:rPr lang="en-GB" sz="900" dirty="0">
                <a:latin typeface="Arial" charset="0"/>
                <a:ea typeface="Arial" charset="0"/>
                <a:cs typeface="Arial" charset="0"/>
              </a:rPr>
              <a:t>Anomaly detection</a:t>
            </a:r>
          </a:p>
          <a:p>
            <a:pPr marL="88900" indent="-88900">
              <a:buClr>
                <a:schemeClr val="tx2"/>
              </a:buClr>
              <a:buFont typeface="Wingdings" panose="05000000000000000000" pitchFamily="2" charset="2"/>
              <a:buChar char="§"/>
            </a:pPr>
            <a:r>
              <a:rPr lang="en-GB" sz="900" dirty="0">
                <a:latin typeface="Arial" charset="0"/>
                <a:ea typeface="Arial" charset="0"/>
                <a:cs typeface="Arial" charset="0"/>
              </a:rPr>
              <a:t>Performance analysis </a:t>
            </a:r>
          </a:p>
          <a:p>
            <a:pPr marL="179388" lvl="1" indent="-90488">
              <a:buClr>
                <a:schemeClr val="bg1">
                  <a:lumMod val="50000"/>
                </a:schemeClr>
              </a:buClr>
              <a:buFont typeface="Arial" panose="020B0604020202020204" pitchFamily="34" charset="0"/>
              <a:buChar char="‒"/>
            </a:pPr>
            <a:r>
              <a:rPr lang="en-GB" sz="800" dirty="0">
                <a:latin typeface="Arial" charset="0"/>
                <a:ea typeface="Arial" charset="0"/>
                <a:cs typeface="Arial" charset="0"/>
              </a:rPr>
              <a:t>Latency optimization </a:t>
            </a:r>
          </a:p>
          <a:p>
            <a:pPr marL="88900" indent="-88900">
              <a:buClr>
                <a:schemeClr val="tx2"/>
              </a:buClr>
              <a:buFont typeface="Wingdings" panose="05000000000000000000" pitchFamily="2" charset="2"/>
              <a:buChar char="§"/>
            </a:pPr>
            <a:r>
              <a:rPr lang="en-GB" sz="900" dirty="0">
                <a:latin typeface="Arial" charset="0"/>
                <a:ea typeface="Arial" charset="0"/>
                <a:cs typeface="Arial" charset="0"/>
              </a:rPr>
              <a:t>Dependency analysis </a:t>
            </a:r>
          </a:p>
          <a:p>
            <a:pPr marL="179388" lvl="1" indent="-90488">
              <a:buClr>
                <a:schemeClr val="bg1">
                  <a:lumMod val="50000"/>
                </a:schemeClr>
              </a:buClr>
              <a:buFont typeface="Arial" panose="020B0604020202020204" pitchFamily="34" charset="0"/>
              <a:buChar char="‒"/>
            </a:pPr>
            <a:r>
              <a:rPr lang="en-GB" sz="800" dirty="0">
                <a:latin typeface="Arial" charset="0"/>
                <a:ea typeface="Arial" charset="0"/>
                <a:cs typeface="Arial" charset="0"/>
              </a:rPr>
              <a:t>Who are my upstream and downstream dependencies?</a:t>
            </a:r>
          </a:p>
          <a:p>
            <a:pPr marL="179388" lvl="1" indent="-90488">
              <a:buClr>
                <a:schemeClr val="bg1">
                  <a:lumMod val="50000"/>
                </a:schemeClr>
              </a:buClr>
              <a:buFont typeface="Arial" panose="020B0604020202020204" pitchFamily="34" charset="0"/>
              <a:buChar char="‒"/>
            </a:pPr>
            <a:r>
              <a:rPr lang="en-GB" sz="800" dirty="0">
                <a:latin typeface="Arial" charset="0"/>
                <a:ea typeface="Arial" charset="0"/>
                <a:cs typeface="Arial" charset="0"/>
              </a:rPr>
              <a:t>How many different workflows depend on my service?</a:t>
            </a:r>
          </a:p>
          <a:p>
            <a:pPr marL="179388" lvl="1" indent="-90488">
              <a:buClr>
                <a:schemeClr val="bg1">
                  <a:lumMod val="50000"/>
                </a:schemeClr>
              </a:buClr>
              <a:buFont typeface="Arial" panose="020B0604020202020204" pitchFamily="34" charset="0"/>
              <a:buChar char="‒"/>
            </a:pPr>
            <a:r>
              <a:rPr lang="en-GB" sz="800" dirty="0">
                <a:latin typeface="Arial" charset="0"/>
                <a:ea typeface="Arial" charset="0"/>
                <a:cs typeface="Arial" charset="0"/>
              </a:rPr>
              <a:t>Is my service a critical (tier 1) service for core business flows? </a:t>
            </a:r>
          </a:p>
          <a:p>
            <a:pPr marL="179388" lvl="1" indent="-90488">
              <a:buClr>
                <a:schemeClr val="bg1">
                  <a:lumMod val="50000"/>
                </a:schemeClr>
              </a:buClr>
              <a:buFont typeface="Arial" panose="020B0604020202020204" pitchFamily="34" charset="0"/>
              <a:buChar char="‒"/>
            </a:pPr>
            <a:r>
              <a:rPr lang="en-GB" sz="800" dirty="0">
                <a:latin typeface="Arial" charset="0"/>
                <a:ea typeface="Arial" charset="0"/>
                <a:cs typeface="Arial" charset="0"/>
              </a:rPr>
              <a:t>How do my SLIs affect other services?</a:t>
            </a:r>
          </a:p>
          <a:p>
            <a:pPr marL="179388" lvl="1" indent="-90488">
              <a:buClr>
                <a:schemeClr val="bg1">
                  <a:lumMod val="50000"/>
                </a:schemeClr>
              </a:buClr>
              <a:buFont typeface="Arial" panose="020B0604020202020204" pitchFamily="34" charset="0"/>
              <a:buChar char="‒"/>
            </a:pPr>
            <a:r>
              <a:rPr lang="en-GB" sz="800" dirty="0">
                <a:latin typeface="Arial" charset="0"/>
                <a:ea typeface="Arial" charset="0"/>
                <a:cs typeface="Arial" charset="0"/>
              </a:rPr>
              <a:t>Will my service survive Halloween?</a:t>
            </a:r>
          </a:p>
          <a:p>
            <a:pPr marL="88900" indent="-88900">
              <a:buClr>
                <a:schemeClr val="tx2"/>
              </a:buClr>
              <a:buFont typeface="Wingdings" panose="05000000000000000000" pitchFamily="2" charset="2"/>
              <a:buChar char="§"/>
            </a:pPr>
            <a:r>
              <a:rPr lang="en-GB" sz="900" dirty="0">
                <a:latin typeface="Arial" charset="0"/>
                <a:ea typeface="Arial" charset="0"/>
                <a:cs typeface="Arial" charset="0"/>
              </a:rPr>
              <a:t>Root cause analysis </a:t>
            </a:r>
          </a:p>
        </p:txBody>
      </p:sp>
    </p:spTree>
    <p:extLst>
      <p:ext uri="{BB962C8B-B14F-4D97-AF65-F5344CB8AC3E}">
        <p14:creationId xmlns:p14="http://schemas.microsoft.com/office/powerpoint/2010/main" val="253599311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7"/>
          <p:cNvSpPr txBox="1">
            <a:spLocks/>
          </p:cNvSpPr>
          <p:nvPr/>
        </p:nvSpPr>
        <p:spPr>
          <a:xfrm>
            <a:off x="5726103" y="1855423"/>
            <a:ext cx="2220851" cy="2644820"/>
          </a:xfrm>
          <a:prstGeom prst="rect">
            <a:avLst/>
          </a:prstGeom>
          <a:solidFill>
            <a:schemeClr val="bg1"/>
          </a:solidFill>
          <a:ln>
            <a:solidFill>
              <a:schemeClr val="bg1">
                <a:lumMod val="65000"/>
              </a:schemeClr>
            </a:solidFill>
            <a:prstDash val="sysDot"/>
          </a:ln>
        </p:spPr>
        <p:txBody>
          <a:bodyPr/>
          <a:lstStyle>
            <a:lvl1pPr marL="342900" indent="-342900" algn="l" rtl="0" eaLnBrk="0" fontAlgn="base" hangingPunct="0">
              <a:lnSpc>
                <a:spcPct val="100000"/>
              </a:lnSpc>
              <a:spcBef>
                <a:spcPts val="600"/>
              </a:spcBef>
              <a:spcAft>
                <a:spcPct val="0"/>
              </a:spcAft>
              <a:buClr>
                <a:srgbClr val="C00000"/>
              </a:buClr>
              <a:buSzPct val="80000"/>
              <a:buFont typeface="Wingdings" pitchFamily="2" charset="2"/>
              <a:buChar char="l"/>
              <a:defRPr sz="1600" b="1">
                <a:solidFill>
                  <a:schemeClr val="tx1">
                    <a:lumMod val="65000"/>
                    <a:lumOff val="35000"/>
                  </a:schemeClr>
                </a:solidFill>
                <a:latin typeface="FrutigerNext LT Regular" pitchFamily="34" charset="0"/>
                <a:ea typeface="黑体" pitchFamily="49" charset="-122"/>
                <a:cs typeface="+mn-cs"/>
              </a:defRPr>
            </a:lvl1pPr>
            <a:lvl2pPr marL="742950" indent="-285750" algn="l" rtl="0" eaLnBrk="0" fontAlgn="base" hangingPunct="0">
              <a:lnSpc>
                <a:spcPct val="100000"/>
              </a:lnSpc>
              <a:spcBef>
                <a:spcPts val="0"/>
              </a:spcBef>
              <a:spcAft>
                <a:spcPct val="0"/>
              </a:spcAft>
              <a:buClr>
                <a:srgbClr val="C00000"/>
              </a:buClr>
              <a:buSzPct val="80000"/>
              <a:buFont typeface="Wingdings" pitchFamily="2" charset="2"/>
              <a:buChar char="Ø"/>
              <a:defRPr sz="1400">
                <a:solidFill>
                  <a:schemeClr val="tx1">
                    <a:lumMod val="65000"/>
                    <a:lumOff val="35000"/>
                  </a:schemeClr>
                </a:solidFill>
                <a:latin typeface="+mn-lt"/>
                <a:ea typeface="+mn-ea"/>
                <a:cs typeface="+mn-cs"/>
              </a:defRPr>
            </a:lvl2pPr>
            <a:lvl3pPr marL="1143000" indent="-228600" algn="l" rtl="0" eaLnBrk="0" fontAlgn="base" hangingPunct="0">
              <a:lnSpc>
                <a:spcPct val="100000"/>
              </a:lnSpc>
              <a:spcBef>
                <a:spcPts val="0"/>
              </a:spcBef>
              <a:spcAft>
                <a:spcPct val="0"/>
              </a:spcAft>
              <a:buSzPct val="50000"/>
              <a:buFont typeface="Wingdings" pitchFamily="2" charset="2"/>
              <a:buChar char="n"/>
              <a:defRPr sz="1200">
                <a:solidFill>
                  <a:schemeClr val="tx1">
                    <a:lumMod val="65000"/>
                    <a:lumOff val="35000"/>
                  </a:schemeClr>
                </a:solidFill>
                <a:latin typeface="FrutigerNext LT Regular" pitchFamily="34" charset="0"/>
                <a:ea typeface="+mn-ea"/>
                <a:cs typeface="+mn-cs"/>
              </a:defRPr>
            </a:lvl3pPr>
            <a:lvl4pPr marL="1600200" indent="-228600" algn="l" rtl="0" eaLnBrk="0" fontAlgn="base" hangingPunct="0">
              <a:lnSpc>
                <a:spcPct val="100000"/>
              </a:lnSpc>
              <a:spcBef>
                <a:spcPts val="0"/>
              </a:spcBef>
              <a:spcAft>
                <a:spcPct val="0"/>
              </a:spcAft>
              <a:buChar char="–"/>
              <a:defRPr sz="1200">
                <a:solidFill>
                  <a:schemeClr val="tx1">
                    <a:lumMod val="65000"/>
                    <a:lumOff val="35000"/>
                  </a:schemeClr>
                </a:solidFill>
                <a:latin typeface="FrutigerNext LT Regular" pitchFamily="34" charset="0"/>
                <a:ea typeface="+mn-ea"/>
                <a:cs typeface="+mn-cs"/>
              </a:defRPr>
            </a:lvl4pPr>
            <a:lvl5pPr marL="2057400" indent="-228600" algn="l" rtl="0" eaLnBrk="0" fontAlgn="base" hangingPunct="0">
              <a:lnSpc>
                <a:spcPct val="100000"/>
              </a:lnSpc>
              <a:spcBef>
                <a:spcPts val="0"/>
              </a:spcBef>
              <a:spcAft>
                <a:spcPct val="0"/>
              </a:spcAft>
              <a:buFont typeface="Arial" pitchFamily="34" charset="0"/>
              <a:buChar char="~"/>
              <a:defRPr sz="1100">
                <a:solidFill>
                  <a:schemeClr val="tx1">
                    <a:lumMod val="65000"/>
                    <a:lumOff val="35000"/>
                  </a:schemeClr>
                </a:solidFill>
                <a:latin typeface="FrutigerNext LT Regular"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a:lstStyle>
          <a:p>
            <a:pPr marL="0" indent="0" defTabSz="169863">
              <a:spcBef>
                <a:spcPts val="0"/>
              </a:spcBef>
              <a:buNone/>
            </a:pPr>
            <a:endParaRPr lang="en-US" sz="800" b="0" kern="0" dirty="0">
              <a:solidFill>
                <a:schemeClr val="tx1"/>
              </a:solidFill>
              <a:latin typeface="Arial" panose="020B0604020202020204" pitchFamily="34" charset="0"/>
              <a:cs typeface="Arial" panose="020B0604020202020204" pitchFamily="34" charset="0"/>
            </a:endParaRPr>
          </a:p>
          <a:p>
            <a:pPr marL="0" indent="0" defTabSz="169863">
              <a:spcBef>
                <a:spcPts val="0"/>
              </a:spcBef>
              <a:buNone/>
            </a:pPr>
            <a:endParaRPr lang="en-US" sz="800" b="0" kern="0" dirty="0">
              <a:solidFill>
                <a:schemeClr val="tx1"/>
              </a:solidFill>
              <a:latin typeface="Arial" panose="020B0604020202020204" pitchFamily="34" charset="0"/>
              <a:cs typeface="Arial" panose="020B0604020202020204" pitchFamily="34" charset="0"/>
            </a:endParaRPr>
          </a:p>
          <a:p>
            <a:pPr marL="0" indent="0" defTabSz="169863">
              <a:spcBef>
                <a:spcPts val="0"/>
              </a:spcBef>
              <a:buNone/>
            </a:pPr>
            <a:r>
              <a:rPr lang="en-US" sz="800" b="0" kern="0" dirty="0">
                <a:solidFill>
                  <a:schemeClr val="tx1"/>
                </a:solidFill>
                <a:latin typeface="Arial" panose="020B0604020202020204" pitchFamily="34" charset="0"/>
                <a:cs typeface="Arial" panose="020B0604020202020204" pitchFamily="34" charset="0"/>
              </a:rPr>
              <a:t>{</a:t>
            </a:r>
            <a:r>
              <a:rPr lang="en-US" sz="800" b="0" kern="0" dirty="0" err="1">
                <a:solidFill>
                  <a:schemeClr val="tx1"/>
                </a:solidFill>
                <a:latin typeface="Arial" panose="020B0604020202020204" pitchFamily="34" charset="0"/>
                <a:cs typeface="Arial" panose="020B0604020202020204" pitchFamily="34" charset="0"/>
              </a:rPr>
              <a:t>u'base_id</a:t>
            </a:r>
            <a:r>
              <a:rPr lang="en-US" sz="800" b="0" kern="0" dirty="0">
                <a:solidFill>
                  <a:schemeClr val="tx1"/>
                </a:solidFill>
                <a:latin typeface="Arial" panose="020B0604020202020204" pitchFamily="34" charset="0"/>
                <a:cs typeface="Arial" panose="020B0604020202020204" pitchFamily="34" charset="0"/>
              </a:rPr>
              <a:t>': u'58d1ba56-4f6c-4a1d-8dd1….',</a:t>
            </a:r>
          </a:p>
          <a:p>
            <a:pPr marL="0" indent="0" defTabSz="169863">
              <a:spcBef>
                <a:spcPts val="0"/>
              </a:spcBef>
              <a:buNone/>
            </a:pPr>
            <a:r>
              <a:rPr lang="en-US" sz="800" b="0" kern="0" dirty="0">
                <a:solidFill>
                  <a:schemeClr val="tx1"/>
                </a:solidFill>
                <a:latin typeface="Arial" panose="020B0604020202020204" pitchFamily="34" charset="0"/>
                <a:cs typeface="Arial" panose="020B0604020202020204" pitchFamily="34" charset="0"/>
              </a:rPr>
              <a:t> </a:t>
            </a:r>
            <a:r>
              <a:rPr lang="en-US" sz="800" b="0" kern="0" dirty="0" err="1">
                <a:solidFill>
                  <a:schemeClr val="tx1"/>
                </a:solidFill>
                <a:latin typeface="Arial" panose="020B0604020202020204" pitchFamily="34" charset="0"/>
                <a:cs typeface="Arial" panose="020B0604020202020204" pitchFamily="34" charset="0"/>
              </a:rPr>
              <a:t>u'children</a:t>
            </a:r>
            <a:r>
              <a:rPr lang="en-US" sz="800" b="0" kern="0" dirty="0">
                <a:solidFill>
                  <a:schemeClr val="tx1"/>
                </a:solidFill>
                <a:latin typeface="Arial" panose="020B0604020202020204" pitchFamily="34" charset="0"/>
                <a:cs typeface="Arial" panose="020B0604020202020204" pitchFamily="34" charset="0"/>
              </a:rPr>
              <a:t>': [],</a:t>
            </a:r>
          </a:p>
          <a:p>
            <a:pPr marL="0" indent="0" defTabSz="169863">
              <a:spcBef>
                <a:spcPts val="0"/>
              </a:spcBef>
              <a:buNone/>
            </a:pPr>
            <a:r>
              <a:rPr lang="en-US" sz="800" b="0" kern="0" dirty="0">
                <a:solidFill>
                  <a:schemeClr val="tx1"/>
                </a:solidFill>
                <a:latin typeface="Arial" panose="020B0604020202020204" pitchFamily="34" charset="0"/>
                <a:cs typeface="Arial" panose="020B0604020202020204" pitchFamily="34" charset="0"/>
              </a:rPr>
              <a:t> </a:t>
            </a:r>
            <a:r>
              <a:rPr lang="en-US" sz="800" b="0" kern="0" dirty="0" err="1">
                <a:solidFill>
                  <a:schemeClr val="tx1"/>
                </a:solidFill>
                <a:latin typeface="Arial" panose="020B0604020202020204" pitchFamily="34" charset="0"/>
                <a:cs typeface="Arial" panose="020B0604020202020204" pitchFamily="34" charset="0"/>
              </a:rPr>
              <a:t>u'elapsed_time</a:t>
            </a:r>
            <a:r>
              <a:rPr lang="en-US" sz="800" b="0" kern="0" dirty="0">
                <a:solidFill>
                  <a:schemeClr val="tx1"/>
                </a:solidFill>
                <a:latin typeface="Arial" panose="020B0604020202020204" pitchFamily="34" charset="0"/>
                <a:cs typeface="Arial" panose="020B0604020202020204" pitchFamily="34" charset="0"/>
              </a:rPr>
              <a:t>': 929,</a:t>
            </a:r>
          </a:p>
          <a:p>
            <a:pPr marL="0" indent="0" defTabSz="169863">
              <a:spcBef>
                <a:spcPts val="0"/>
              </a:spcBef>
              <a:buNone/>
            </a:pPr>
            <a:r>
              <a:rPr lang="en-US" sz="800" b="0" kern="0" dirty="0">
                <a:solidFill>
                  <a:srgbClr val="236B9E"/>
                </a:solidFill>
                <a:latin typeface="Arial" panose="020B0604020202020204" pitchFamily="34" charset="0"/>
                <a:cs typeface="Arial" panose="020B0604020202020204" pitchFamily="34" charset="0"/>
              </a:rPr>
              <a:t> </a:t>
            </a:r>
            <a:r>
              <a:rPr lang="en-US" sz="800" b="0" kern="0" dirty="0" err="1">
                <a:solidFill>
                  <a:srgbClr val="236B9E"/>
                </a:solidFill>
                <a:latin typeface="Arial" panose="020B0604020202020204" pitchFamily="34" charset="0"/>
                <a:cs typeface="Arial" panose="020B0604020202020204" pitchFamily="34" charset="0"/>
              </a:rPr>
              <a:t>u'info</a:t>
            </a:r>
            <a:r>
              <a:rPr lang="en-US" sz="800" b="0" kern="0" dirty="0">
                <a:solidFill>
                  <a:srgbClr val="236B9E"/>
                </a:solidFill>
                <a:latin typeface="Arial" panose="020B0604020202020204" pitchFamily="34" charset="0"/>
                <a:cs typeface="Arial" panose="020B0604020202020204" pitchFamily="34" charset="0"/>
              </a:rPr>
              <a:t>': {</a:t>
            </a:r>
            <a:r>
              <a:rPr lang="en-US" sz="800" b="0" kern="0" dirty="0" err="1">
                <a:solidFill>
                  <a:srgbClr val="236B9E"/>
                </a:solidFill>
                <a:latin typeface="Arial" panose="020B0604020202020204" pitchFamily="34" charset="0"/>
                <a:cs typeface="Arial" panose="020B0604020202020204" pitchFamily="34" charset="0"/>
              </a:rPr>
              <a:t>u'host</a:t>
            </a:r>
            <a:r>
              <a:rPr lang="en-US" sz="800" b="0" kern="0" dirty="0">
                <a:solidFill>
                  <a:srgbClr val="236B9E"/>
                </a:solidFill>
                <a:latin typeface="Arial" panose="020B0604020202020204" pitchFamily="34" charset="0"/>
                <a:cs typeface="Arial" panose="020B0604020202020204" pitchFamily="34" charset="0"/>
              </a:rPr>
              <a:t>': u'allinone2.butterfly.org',</a:t>
            </a:r>
          </a:p>
          <a:p>
            <a:pPr marL="0" indent="0" defTabSz="169863">
              <a:spcBef>
                <a:spcPts val="0"/>
              </a:spcBef>
              <a:buNone/>
            </a:pPr>
            <a:r>
              <a:rPr lang="en-US" sz="800" b="0" kern="0" dirty="0">
                <a:solidFill>
                  <a:srgbClr val="236B9E"/>
                </a:solidFill>
                <a:latin typeface="Arial" panose="020B0604020202020204" pitchFamily="34" charset="0"/>
                <a:cs typeface="Arial" panose="020B0604020202020204" pitchFamily="34" charset="0"/>
              </a:rPr>
              <a:t>           </a:t>
            </a:r>
            <a:r>
              <a:rPr lang="en-US" sz="800" b="0" kern="0" dirty="0" err="1">
                <a:solidFill>
                  <a:srgbClr val="236B9E"/>
                </a:solidFill>
                <a:latin typeface="Arial" panose="020B0604020202020204" pitchFamily="34" charset="0"/>
                <a:cs typeface="Arial" panose="020B0604020202020204" pitchFamily="34" charset="0"/>
              </a:rPr>
              <a:t>u'project</a:t>
            </a:r>
            <a:r>
              <a:rPr lang="en-US" sz="800" b="0" kern="0" dirty="0">
                <a:solidFill>
                  <a:srgbClr val="236B9E"/>
                </a:solidFill>
                <a:latin typeface="Arial" panose="020B0604020202020204" pitchFamily="34" charset="0"/>
                <a:cs typeface="Arial" panose="020B0604020202020204" pitchFamily="34" charset="0"/>
              </a:rPr>
              <a:t>': None,</a:t>
            </a:r>
          </a:p>
          <a:p>
            <a:pPr marL="0" indent="0" defTabSz="169863">
              <a:spcBef>
                <a:spcPts val="0"/>
              </a:spcBef>
              <a:buNone/>
            </a:pPr>
            <a:r>
              <a:rPr lang="en-US" sz="800" b="0" kern="0" dirty="0">
                <a:solidFill>
                  <a:srgbClr val="236B9E"/>
                </a:solidFill>
                <a:latin typeface="Arial" panose="020B0604020202020204" pitchFamily="34" charset="0"/>
                <a:cs typeface="Arial" panose="020B0604020202020204" pitchFamily="34" charset="0"/>
              </a:rPr>
              <a:t>           </a:t>
            </a:r>
            <a:r>
              <a:rPr lang="en-US" sz="800" b="0" kern="0" dirty="0" err="1">
                <a:solidFill>
                  <a:srgbClr val="236B9E"/>
                </a:solidFill>
                <a:latin typeface="Arial" panose="020B0604020202020204" pitchFamily="34" charset="0"/>
                <a:cs typeface="Arial" panose="020B0604020202020204" pitchFamily="34" charset="0"/>
              </a:rPr>
              <a:t>u'request</a:t>
            </a:r>
            <a:r>
              <a:rPr lang="en-US" sz="800" b="0" kern="0" dirty="0">
                <a:solidFill>
                  <a:srgbClr val="236B9E"/>
                </a:solidFill>
                <a:latin typeface="Arial" panose="020B0604020202020204" pitchFamily="34" charset="0"/>
                <a:cs typeface="Arial" panose="020B0604020202020204" pitchFamily="34" charset="0"/>
              </a:rPr>
              <a:t>': {</a:t>
            </a:r>
            <a:r>
              <a:rPr lang="en-US" sz="800" b="0" kern="0" dirty="0" err="1">
                <a:solidFill>
                  <a:srgbClr val="236B9E"/>
                </a:solidFill>
                <a:latin typeface="Arial" panose="020B0604020202020204" pitchFamily="34" charset="0"/>
                <a:cs typeface="Arial" panose="020B0604020202020204" pitchFamily="34" charset="0"/>
              </a:rPr>
              <a:t>u'cpu</a:t>
            </a:r>
            <a:r>
              <a:rPr lang="en-US" sz="800" b="0" kern="0" dirty="0">
                <a:solidFill>
                  <a:srgbClr val="236B9E"/>
                </a:solidFill>
                <a:latin typeface="Arial" panose="020B0604020202020204" pitchFamily="34" charset="0"/>
                <a:cs typeface="Arial" panose="020B0604020202020204" pitchFamily="34" charset="0"/>
              </a:rPr>
              <a:t>': u'69',</a:t>
            </a:r>
          </a:p>
          <a:p>
            <a:pPr marL="0" indent="0" defTabSz="169863">
              <a:spcBef>
                <a:spcPts val="0"/>
              </a:spcBef>
              <a:buNone/>
            </a:pPr>
            <a:r>
              <a:rPr lang="en-US" sz="800" b="0" kern="0" dirty="0">
                <a:solidFill>
                  <a:srgbClr val="236B9E"/>
                </a:solidFill>
                <a:latin typeface="Arial" panose="020B0604020202020204" pitchFamily="34" charset="0"/>
                <a:cs typeface="Arial" panose="020B0604020202020204" pitchFamily="34" charset="0"/>
              </a:rPr>
              <a:t>                        </a:t>
            </a:r>
            <a:r>
              <a:rPr lang="en-US" sz="800" b="0" kern="0" dirty="0" err="1">
                <a:solidFill>
                  <a:srgbClr val="236B9E"/>
                </a:solidFill>
                <a:latin typeface="Arial" panose="020B0604020202020204" pitchFamily="34" charset="0"/>
                <a:cs typeface="Arial" panose="020B0604020202020204" pitchFamily="34" charset="0"/>
              </a:rPr>
              <a:t>u'ip</a:t>
            </a:r>
            <a:r>
              <a:rPr lang="en-US" sz="800" b="0" kern="0" dirty="0">
                <a:solidFill>
                  <a:srgbClr val="236B9E"/>
                </a:solidFill>
                <a:latin typeface="Arial" panose="020B0604020202020204" pitchFamily="34" charset="0"/>
                <a:cs typeface="Arial" panose="020B0604020202020204" pitchFamily="34" charset="0"/>
              </a:rPr>
              <a:t>': u'10.0.2.15',</a:t>
            </a:r>
          </a:p>
          <a:p>
            <a:pPr marL="0" indent="0" defTabSz="169863">
              <a:spcBef>
                <a:spcPts val="0"/>
              </a:spcBef>
              <a:buNone/>
            </a:pPr>
            <a:r>
              <a:rPr lang="en-US" sz="800" b="0" kern="0" dirty="0">
                <a:solidFill>
                  <a:srgbClr val="236B9E"/>
                </a:solidFill>
                <a:latin typeface="Arial" panose="020B0604020202020204" pitchFamily="34" charset="0"/>
                <a:cs typeface="Arial" panose="020B0604020202020204" pitchFamily="34" charset="0"/>
              </a:rPr>
              <a:t>                        </a:t>
            </a:r>
            <a:r>
              <a:rPr lang="en-US" sz="800" b="0" kern="0" dirty="0" err="1">
                <a:solidFill>
                  <a:srgbClr val="236B9E"/>
                </a:solidFill>
                <a:latin typeface="Arial" panose="020B0604020202020204" pitchFamily="34" charset="0"/>
                <a:cs typeface="Arial" panose="020B0604020202020204" pitchFamily="34" charset="0"/>
              </a:rPr>
              <a:t>u'mem_total</a:t>
            </a:r>
            <a:r>
              <a:rPr lang="en-US" sz="800" b="0" kern="0" dirty="0">
                <a:solidFill>
                  <a:srgbClr val="236B9E"/>
                </a:solidFill>
                <a:latin typeface="Arial" panose="020B0604020202020204" pitchFamily="34" charset="0"/>
                <a:cs typeface="Arial" panose="020B0604020202020204" pitchFamily="34" charset="0"/>
              </a:rPr>
              <a:t>': u'11',</a:t>
            </a:r>
          </a:p>
          <a:p>
            <a:pPr marL="0" indent="0" defTabSz="169863">
              <a:spcBef>
                <a:spcPts val="0"/>
              </a:spcBef>
              <a:buNone/>
            </a:pPr>
            <a:r>
              <a:rPr lang="en-US" sz="800" b="0" kern="0" dirty="0">
                <a:solidFill>
                  <a:srgbClr val="236B9E"/>
                </a:solidFill>
                <a:latin typeface="Arial" panose="020B0604020202020204" pitchFamily="34" charset="0"/>
                <a:cs typeface="Arial" panose="020B0604020202020204" pitchFamily="34" charset="0"/>
              </a:rPr>
              <a:t>                        </a:t>
            </a:r>
            <a:r>
              <a:rPr lang="en-US" sz="800" b="0" kern="0" dirty="0" err="1">
                <a:solidFill>
                  <a:srgbClr val="236B9E"/>
                </a:solidFill>
                <a:latin typeface="Arial" panose="020B0604020202020204" pitchFamily="34" charset="0"/>
                <a:cs typeface="Arial" panose="020B0604020202020204" pitchFamily="34" charset="0"/>
              </a:rPr>
              <a:t>u'mem_used</a:t>
            </a:r>
            <a:r>
              <a:rPr lang="en-US" sz="800" b="0" kern="0" dirty="0">
                <a:solidFill>
                  <a:srgbClr val="236B9E"/>
                </a:solidFill>
                <a:latin typeface="Arial" panose="020B0604020202020204" pitchFamily="34" charset="0"/>
                <a:cs typeface="Arial" panose="020B0604020202020204" pitchFamily="34" charset="0"/>
              </a:rPr>
              <a:t>': u'10',</a:t>
            </a:r>
          </a:p>
          <a:p>
            <a:pPr marL="0" indent="0" defTabSz="169863">
              <a:spcBef>
                <a:spcPts val="0"/>
              </a:spcBef>
              <a:buNone/>
            </a:pPr>
            <a:r>
              <a:rPr lang="en-US" sz="800" b="0" kern="0" dirty="0">
                <a:solidFill>
                  <a:srgbClr val="236B9E"/>
                </a:solidFill>
                <a:latin typeface="Arial" panose="020B0604020202020204" pitchFamily="34" charset="0"/>
                <a:cs typeface="Arial" panose="020B0604020202020204" pitchFamily="34" charset="0"/>
              </a:rPr>
              <a:t>                        </a:t>
            </a:r>
            <a:r>
              <a:rPr lang="en-US" sz="800" b="0" kern="0" dirty="0" err="1">
                <a:solidFill>
                  <a:srgbClr val="236B9E"/>
                </a:solidFill>
                <a:latin typeface="Arial" panose="020B0604020202020204" pitchFamily="34" charset="0"/>
                <a:cs typeface="Arial" panose="020B0604020202020204" pitchFamily="34" charset="0"/>
              </a:rPr>
              <a:t>u'method</a:t>
            </a:r>
            <a:r>
              <a:rPr lang="en-US" sz="800" b="0" kern="0" dirty="0">
                <a:solidFill>
                  <a:srgbClr val="236B9E"/>
                </a:solidFill>
                <a:latin typeface="Arial" panose="020B0604020202020204" pitchFamily="34" charset="0"/>
                <a:cs typeface="Arial" panose="020B0604020202020204" pitchFamily="34" charset="0"/>
              </a:rPr>
              <a:t>': </a:t>
            </a:r>
            <a:r>
              <a:rPr lang="en-US" sz="800" b="0" kern="0" dirty="0" err="1">
                <a:solidFill>
                  <a:srgbClr val="236B9E"/>
                </a:solidFill>
                <a:latin typeface="Arial" panose="020B0604020202020204" pitchFamily="34" charset="0"/>
                <a:cs typeface="Arial" panose="020B0604020202020204" pitchFamily="34" charset="0"/>
              </a:rPr>
              <a:t>u'GET</a:t>
            </a:r>
            <a:r>
              <a:rPr lang="en-US" sz="800" b="0" kern="0" dirty="0">
                <a:solidFill>
                  <a:srgbClr val="236B9E"/>
                </a:solidFill>
                <a:latin typeface="Arial" panose="020B0604020202020204" pitchFamily="34" charset="0"/>
                <a:cs typeface="Arial" panose="020B0604020202020204" pitchFamily="34" charset="0"/>
              </a:rPr>
              <a:t>',</a:t>
            </a:r>
          </a:p>
          <a:p>
            <a:pPr marL="0" indent="0" defTabSz="169863">
              <a:spcBef>
                <a:spcPts val="0"/>
              </a:spcBef>
              <a:buNone/>
            </a:pPr>
            <a:r>
              <a:rPr lang="en-US" sz="800" b="0" kern="0" dirty="0">
                <a:solidFill>
                  <a:srgbClr val="236B9E"/>
                </a:solidFill>
                <a:latin typeface="Arial" panose="020B0604020202020204" pitchFamily="34" charset="0"/>
                <a:cs typeface="Arial" panose="020B0604020202020204" pitchFamily="34" charset="0"/>
              </a:rPr>
              <a:t>                        </a:t>
            </a:r>
            <a:r>
              <a:rPr lang="en-US" sz="800" b="0" kern="0" dirty="0" err="1">
                <a:solidFill>
                  <a:srgbClr val="236B9E"/>
                </a:solidFill>
                <a:latin typeface="Arial" panose="020B0604020202020204" pitchFamily="34" charset="0"/>
                <a:cs typeface="Arial" panose="020B0604020202020204" pitchFamily="34" charset="0"/>
              </a:rPr>
              <a:t>u'path</a:t>
            </a:r>
            <a:r>
              <a:rPr lang="en-US" sz="800" b="0" kern="0" dirty="0">
                <a:solidFill>
                  <a:srgbClr val="236B9E"/>
                </a:solidFill>
                <a:latin typeface="Arial" panose="020B0604020202020204" pitchFamily="34" charset="0"/>
                <a:cs typeface="Arial" panose="020B0604020202020204" pitchFamily="34" charset="0"/>
              </a:rPr>
              <a:t>': u'/v3/</a:t>
            </a:r>
            <a:r>
              <a:rPr lang="en-US" sz="800" b="0" kern="0" dirty="0" err="1">
                <a:solidFill>
                  <a:srgbClr val="236B9E"/>
                </a:solidFill>
                <a:latin typeface="Arial" panose="020B0604020202020204" pitchFamily="34" charset="0"/>
                <a:cs typeface="Arial" panose="020B0604020202020204" pitchFamily="34" charset="0"/>
              </a:rPr>
              <a:t>auth</a:t>
            </a:r>
            <a:r>
              <a:rPr lang="en-US" sz="800" b="0" kern="0" dirty="0">
                <a:solidFill>
                  <a:srgbClr val="236B9E"/>
                </a:solidFill>
                <a:latin typeface="Arial" panose="020B0604020202020204" pitchFamily="34" charset="0"/>
                <a:cs typeface="Arial" panose="020B0604020202020204" pitchFamily="34" charset="0"/>
              </a:rPr>
              <a:t>/tokens',</a:t>
            </a:r>
          </a:p>
          <a:p>
            <a:pPr marL="0" indent="0" defTabSz="169863">
              <a:spcBef>
                <a:spcPts val="0"/>
              </a:spcBef>
              <a:buNone/>
            </a:pPr>
            <a:r>
              <a:rPr lang="en-US" sz="800" b="0" kern="0" dirty="0">
                <a:solidFill>
                  <a:srgbClr val="236B9E"/>
                </a:solidFill>
                <a:latin typeface="Arial" panose="020B0604020202020204" pitchFamily="34" charset="0"/>
                <a:cs typeface="Arial" panose="020B0604020202020204" pitchFamily="34" charset="0"/>
              </a:rPr>
              <a:t>                        </a:t>
            </a:r>
            <a:r>
              <a:rPr lang="en-US" sz="800" b="0" kern="0" dirty="0" err="1">
                <a:solidFill>
                  <a:srgbClr val="236B9E"/>
                </a:solidFill>
                <a:latin typeface="Arial" panose="020B0604020202020204" pitchFamily="34" charset="0"/>
                <a:cs typeface="Arial" panose="020B0604020202020204" pitchFamily="34" charset="0"/>
              </a:rPr>
              <a:t>u'scheme</a:t>
            </a:r>
            <a:r>
              <a:rPr lang="en-US" sz="800" b="0" kern="0" dirty="0">
                <a:solidFill>
                  <a:srgbClr val="236B9E"/>
                </a:solidFill>
                <a:latin typeface="Arial" panose="020B0604020202020204" pitchFamily="34" charset="0"/>
                <a:cs typeface="Arial" panose="020B0604020202020204" pitchFamily="34" charset="0"/>
              </a:rPr>
              <a:t>': </a:t>
            </a:r>
            <a:r>
              <a:rPr lang="en-US" sz="800" b="0" kern="0" dirty="0" err="1">
                <a:solidFill>
                  <a:srgbClr val="236B9E"/>
                </a:solidFill>
                <a:latin typeface="Arial" panose="020B0604020202020204" pitchFamily="34" charset="0"/>
                <a:cs typeface="Arial" panose="020B0604020202020204" pitchFamily="34" charset="0"/>
              </a:rPr>
              <a:t>u'http</a:t>
            </a:r>
            <a:r>
              <a:rPr lang="en-US" sz="800" b="0" kern="0" dirty="0">
                <a:solidFill>
                  <a:srgbClr val="236B9E"/>
                </a:solidFill>
                <a:latin typeface="Arial" panose="020B0604020202020204" pitchFamily="34" charset="0"/>
                <a:cs typeface="Arial" panose="020B0604020202020204" pitchFamily="34" charset="0"/>
              </a:rPr>
              <a:t>'},</a:t>
            </a:r>
          </a:p>
          <a:p>
            <a:pPr marL="0" indent="0" defTabSz="169863">
              <a:spcBef>
                <a:spcPts val="0"/>
              </a:spcBef>
              <a:buNone/>
            </a:pPr>
            <a:r>
              <a:rPr lang="en-US" sz="800" b="0" kern="0" dirty="0">
                <a:solidFill>
                  <a:srgbClr val="236B9E"/>
                </a:solidFill>
                <a:latin typeface="Arial" panose="020B0604020202020204" pitchFamily="34" charset="0"/>
                <a:cs typeface="Arial" panose="020B0604020202020204" pitchFamily="34" charset="0"/>
              </a:rPr>
              <a:t>           </a:t>
            </a:r>
            <a:r>
              <a:rPr lang="en-US" sz="800" b="0" kern="0" dirty="0" err="1">
                <a:solidFill>
                  <a:srgbClr val="236B9E"/>
                </a:solidFill>
                <a:latin typeface="Arial" panose="020B0604020202020204" pitchFamily="34" charset="0"/>
                <a:cs typeface="Arial" panose="020B0604020202020204" pitchFamily="34" charset="0"/>
              </a:rPr>
              <a:t>u'service</a:t>
            </a:r>
            <a:r>
              <a:rPr lang="en-US" sz="800" b="0" kern="0" dirty="0">
                <a:solidFill>
                  <a:srgbClr val="236B9E"/>
                </a:solidFill>
                <a:latin typeface="Arial" panose="020B0604020202020204" pitchFamily="34" charset="0"/>
                <a:cs typeface="Arial" panose="020B0604020202020204" pitchFamily="34" charset="0"/>
              </a:rPr>
              <a:t>': None},</a:t>
            </a:r>
          </a:p>
          <a:p>
            <a:pPr marL="0" indent="0" defTabSz="169863">
              <a:spcBef>
                <a:spcPts val="0"/>
              </a:spcBef>
              <a:buNone/>
            </a:pPr>
            <a:r>
              <a:rPr lang="en-US" sz="800" b="0" kern="0" dirty="0">
                <a:solidFill>
                  <a:schemeClr val="tx1"/>
                </a:solidFill>
                <a:latin typeface="Arial" panose="020B0604020202020204" pitchFamily="34" charset="0"/>
                <a:cs typeface="Arial" panose="020B0604020202020204" pitchFamily="34" charset="0"/>
              </a:rPr>
              <a:t> </a:t>
            </a:r>
            <a:r>
              <a:rPr lang="en-US" sz="800" b="0" kern="0" dirty="0" err="1">
                <a:solidFill>
                  <a:schemeClr val="tx1"/>
                </a:solidFill>
                <a:latin typeface="Arial" panose="020B0604020202020204" pitchFamily="34" charset="0"/>
                <a:cs typeface="Arial" panose="020B0604020202020204" pitchFamily="34" charset="0"/>
              </a:rPr>
              <a:t>u'name</a:t>
            </a:r>
            <a:r>
              <a:rPr lang="en-US" sz="800" b="0" kern="0" dirty="0">
                <a:solidFill>
                  <a:schemeClr val="tx1"/>
                </a:solidFill>
                <a:latin typeface="Arial" panose="020B0604020202020204" pitchFamily="34" charset="0"/>
                <a:cs typeface="Arial" panose="020B0604020202020204" pitchFamily="34" charset="0"/>
              </a:rPr>
              <a:t>': </a:t>
            </a:r>
            <a:r>
              <a:rPr lang="en-US" sz="800" b="0" kern="0" dirty="0" err="1">
                <a:solidFill>
                  <a:schemeClr val="tx1"/>
                </a:solidFill>
                <a:latin typeface="Arial" panose="020B0604020202020204" pitchFamily="34" charset="0"/>
                <a:cs typeface="Arial" panose="020B0604020202020204" pitchFamily="34" charset="0"/>
              </a:rPr>
              <a:t>u'wsgi</a:t>
            </a:r>
            <a:r>
              <a:rPr lang="en-US" sz="800" b="0" kern="0" dirty="0">
                <a:solidFill>
                  <a:schemeClr val="tx1"/>
                </a:solidFill>
                <a:latin typeface="Arial" panose="020B0604020202020204" pitchFamily="34" charset="0"/>
                <a:cs typeface="Arial" panose="020B0604020202020204" pitchFamily="34" charset="0"/>
              </a:rPr>
              <a:t>-start',</a:t>
            </a:r>
          </a:p>
          <a:p>
            <a:pPr marL="0" indent="0" defTabSz="169863">
              <a:spcBef>
                <a:spcPts val="0"/>
              </a:spcBef>
              <a:buNone/>
            </a:pPr>
            <a:r>
              <a:rPr lang="en-US" sz="800" b="0" kern="0" dirty="0">
                <a:solidFill>
                  <a:schemeClr val="tx1"/>
                </a:solidFill>
                <a:latin typeface="Arial" panose="020B0604020202020204" pitchFamily="34" charset="0"/>
                <a:cs typeface="Arial" panose="020B0604020202020204" pitchFamily="34" charset="0"/>
              </a:rPr>
              <a:t> </a:t>
            </a:r>
            <a:r>
              <a:rPr lang="en-US" sz="800" b="0" kern="0" dirty="0" err="1">
                <a:solidFill>
                  <a:schemeClr val="tx1"/>
                </a:solidFill>
                <a:latin typeface="Arial" panose="020B0604020202020204" pitchFamily="34" charset="0"/>
                <a:cs typeface="Arial" panose="020B0604020202020204" pitchFamily="34" charset="0"/>
              </a:rPr>
              <a:t>u'parent_id</a:t>
            </a:r>
            <a:r>
              <a:rPr lang="en-US" sz="800" b="0" kern="0" dirty="0">
                <a:solidFill>
                  <a:schemeClr val="tx1"/>
                </a:solidFill>
                <a:latin typeface="Arial" panose="020B0604020202020204" pitchFamily="34" charset="0"/>
                <a:cs typeface="Arial" panose="020B0604020202020204" pitchFamily="34" charset="0"/>
              </a:rPr>
              <a:t>': u'7631b6e6-9f77-4c5b-9f6…,</a:t>
            </a:r>
          </a:p>
          <a:p>
            <a:pPr marL="0" indent="0" defTabSz="169863">
              <a:spcBef>
                <a:spcPts val="0"/>
              </a:spcBef>
              <a:buNone/>
            </a:pPr>
            <a:r>
              <a:rPr lang="en-US" sz="800" b="0" kern="0" dirty="0">
                <a:solidFill>
                  <a:schemeClr val="tx1"/>
                </a:solidFill>
                <a:latin typeface="Arial" panose="020B0604020202020204" pitchFamily="34" charset="0"/>
                <a:cs typeface="Arial" panose="020B0604020202020204" pitchFamily="34" charset="0"/>
              </a:rPr>
              <a:t> </a:t>
            </a:r>
            <a:r>
              <a:rPr lang="en-US" sz="800" b="0" kern="0" dirty="0" err="1">
                <a:solidFill>
                  <a:schemeClr val="tx1"/>
                </a:solidFill>
                <a:latin typeface="Arial" panose="020B0604020202020204" pitchFamily="34" charset="0"/>
                <a:cs typeface="Arial" panose="020B0604020202020204" pitchFamily="34" charset="0"/>
              </a:rPr>
              <a:t>u'project</a:t>
            </a:r>
            <a:r>
              <a:rPr lang="en-US" sz="800" b="0" kern="0" dirty="0">
                <a:solidFill>
                  <a:schemeClr val="tx1"/>
                </a:solidFill>
                <a:latin typeface="Arial" panose="020B0604020202020204" pitchFamily="34" charset="0"/>
                <a:cs typeface="Arial" panose="020B0604020202020204" pitchFamily="34" charset="0"/>
              </a:rPr>
              <a:t>': </a:t>
            </a:r>
            <a:r>
              <a:rPr lang="en-US" sz="800" b="0" kern="0" dirty="0" err="1">
                <a:solidFill>
                  <a:schemeClr val="tx1"/>
                </a:solidFill>
                <a:latin typeface="Arial" panose="020B0604020202020204" pitchFamily="34" charset="0"/>
                <a:cs typeface="Arial" panose="020B0604020202020204" pitchFamily="34" charset="0"/>
              </a:rPr>
              <a:t>u'keystone</a:t>
            </a:r>
            <a:r>
              <a:rPr lang="en-US" sz="800" b="0" kern="0" dirty="0">
                <a:solidFill>
                  <a:schemeClr val="tx1"/>
                </a:solidFill>
                <a:latin typeface="Arial" panose="020B0604020202020204" pitchFamily="34" charset="0"/>
                <a:cs typeface="Arial" panose="020B0604020202020204" pitchFamily="34" charset="0"/>
              </a:rPr>
              <a:t>',</a:t>
            </a:r>
          </a:p>
          <a:p>
            <a:pPr marL="0" indent="0" defTabSz="169863">
              <a:spcBef>
                <a:spcPts val="0"/>
              </a:spcBef>
              <a:buNone/>
            </a:pPr>
            <a:r>
              <a:rPr lang="en-US" sz="800" b="0" kern="0" dirty="0">
                <a:solidFill>
                  <a:schemeClr val="tx1"/>
                </a:solidFill>
                <a:latin typeface="Arial" panose="020B0604020202020204" pitchFamily="34" charset="0"/>
                <a:cs typeface="Arial" panose="020B0604020202020204" pitchFamily="34" charset="0"/>
              </a:rPr>
              <a:t> </a:t>
            </a:r>
            <a:r>
              <a:rPr lang="en-US" sz="800" b="0" kern="0" dirty="0" err="1">
                <a:solidFill>
                  <a:schemeClr val="tx1"/>
                </a:solidFill>
                <a:latin typeface="Arial" panose="020B0604020202020204" pitchFamily="34" charset="0"/>
                <a:cs typeface="Arial" panose="020B0604020202020204" pitchFamily="34" charset="0"/>
              </a:rPr>
              <a:t>u'service</a:t>
            </a:r>
            <a:r>
              <a:rPr lang="en-US" sz="800" b="0" kern="0" dirty="0">
                <a:solidFill>
                  <a:schemeClr val="tx1"/>
                </a:solidFill>
                <a:latin typeface="Arial" panose="020B0604020202020204" pitchFamily="34" charset="0"/>
                <a:cs typeface="Arial" panose="020B0604020202020204" pitchFamily="34" charset="0"/>
              </a:rPr>
              <a:t>': </a:t>
            </a:r>
            <a:r>
              <a:rPr lang="en-US" sz="800" b="0" kern="0" dirty="0" err="1">
                <a:solidFill>
                  <a:schemeClr val="tx1"/>
                </a:solidFill>
                <a:latin typeface="Arial" panose="020B0604020202020204" pitchFamily="34" charset="0"/>
                <a:cs typeface="Arial" panose="020B0604020202020204" pitchFamily="34" charset="0"/>
              </a:rPr>
              <a:t>u'admin</a:t>
            </a:r>
            <a:r>
              <a:rPr lang="en-US" sz="800" b="0" kern="0" dirty="0">
                <a:solidFill>
                  <a:schemeClr val="tx1"/>
                </a:solidFill>
                <a:latin typeface="Arial" panose="020B0604020202020204" pitchFamily="34" charset="0"/>
                <a:cs typeface="Arial" panose="020B0604020202020204" pitchFamily="34" charset="0"/>
              </a:rPr>
              <a:t>',</a:t>
            </a:r>
          </a:p>
          <a:p>
            <a:pPr marL="0" indent="0" defTabSz="169863">
              <a:spcBef>
                <a:spcPts val="0"/>
              </a:spcBef>
              <a:buNone/>
            </a:pPr>
            <a:r>
              <a:rPr lang="en-US" sz="800" b="0" kern="0" dirty="0">
                <a:solidFill>
                  <a:schemeClr val="tx1"/>
                </a:solidFill>
                <a:latin typeface="Arial" panose="020B0604020202020204" pitchFamily="34" charset="0"/>
                <a:cs typeface="Arial" panose="020B0604020202020204" pitchFamily="34" charset="0"/>
              </a:rPr>
              <a:t> </a:t>
            </a:r>
            <a:r>
              <a:rPr lang="en-US" sz="800" b="0" kern="0" dirty="0" err="1">
                <a:solidFill>
                  <a:schemeClr val="tx1"/>
                </a:solidFill>
                <a:latin typeface="Arial" panose="020B0604020202020204" pitchFamily="34" charset="0"/>
                <a:cs typeface="Arial" panose="020B0604020202020204" pitchFamily="34" charset="0"/>
              </a:rPr>
              <a:t>u'timestamp</a:t>
            </a:r>
            <a:r>
              <a:rPr lang="en-US" sz="800" b="0" kern="0" dirty="0">
                <a:solidFill>
                  <a:schemeClr val="tx1"/>
                </a:solidFill>
                <a:latin typeface="Arial" panose="020B0604020202020204" pitchFamily="34" charset="0"/>
                <a:cs typeface="Arial" panose="020B0604020202020204" pitchFamily="34" charset="0"/>
              </a:rPr>
              <a:t>': u'2017-03-31T06:21:14….',</a:t>
            </a:r>
          </a:p>
          <a:p>
            <a:pPr marL="0" indent="0" defTabSz="169863">
              <a:spcBef>
                <a:spcPts val="0"/>
              </a:spcBef>
              <a:buNone/>
            </a:pPr>
            <a:r>
              <a:rPr lang="en-US" sz="800" b="0" kern="0" dirty="0">
                <a:solidFill>
                  <a:schemeClr val="tx1"/>
                </a:solidFill>
                <a:latin typeface="Arial" panose="020B0604020202020204" pitchFamily="34" charset="0"/>
                <a:cs typeface="Arial" panose="020B0604020202020204" pitchFamily="34" charset="0"/>
              </a:rPr>
              <a:t> </a:t>
            </a:r>
            <a:r>
              <a:rPr lang="en-US" sz="800" b="0" kern="0" dirty="0" err="1">
                <a:solidFill>
                  <a:schemeClr val="tx1"/>
                </a:solidFill>
                <a:latin typeface="Arial" panose="020B0604020202020204" pitchFamily="34" charset="0"/>
                <a:cs typeface="Arial" panose="020B0604020202020204" pitchFamily="34" charset="0"/>
              </a:rPr>
              <a:t>u'trace_id</a:t>
            </a:r>
            <a:r>
              <a:rPr lang="en-US" sz="800" b="0" kern="0" dirty="0">
                <a:solidFill>
                  <a:schemeClr val="tx1"/>
                </a:solidFill>
                <a:latin typeface="Arial" panose="020B0604020202020204" pitchFamily="34" charset="0"/>
                <a:cs typeface="Arial" panose="020B0604020202020204" pitchFamily="34" charset="0"/>
              </a:rPr>
              <a:t>': u'40bc26d6-da6f-4f5f-93ba-2...'}</a:t>
            </a:r>
          </a:p>
        </p:txBody>
      </p:sp>
      <p:cxnSp>
        <p:nvCxnSpPr>
          <p:cNvPr id="8" name="Straight Arrow Connector 7"/>
          <p:cNvCxnSpPr/>
          <p:nvPr/>
        </p:nvCxnSpPr>
        <p:spPr>
          <a:xfrm rot="5400000">
            <a:off x="8196508" y="3538686"/>
            <a:ext cx="20625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 name="Rectangle 2"/>
          <p:cNvSpPr/>
          <p:nvPr/>
        </p:nvSpPr>
        <p:spPr>
          <a:xfrm>
            <a:off x="5725004" y="617074"/>
            <a:ext cx="2220851" cy="1220100"/>
          </a:xfrm>
          <a:prstGeom prst="rect">
            <a:avLst/>
          </a:prstGeom>
          <a:solidFill>
            <a:schemeClr val="bg1"/>
          </a:solidFill>
          <a:ln>
            <a:solidFill>
              <a:schemeClr val="bg1">
                <a:lumMod val="65000"/>
              </a:schemeClr>
            </a:solidFill>
            <a:prstDash val="sysDot"/>
          </a:ln>
        </p:spPr>
        <p:txBody>
          <a:bodyPr/>
          <a:lstStyle/>
          <a:p>
            <a:pPr defTabSz="169863" eaLnBrk="0" hangingPunct="0">
              <a:spcBef>
                <a:spcPts val="0"/>
              </a:spcBef>
              <a:buClr>
                <a:srgbClr val="C00000"/>
              </a:buClr>
              <a:buSzPct val="80000"/>
              <a:buFont typeface="Wingdings" pitchFamily="2" charset="2"/>
              <a:buNone/>
            </a:pPr>
            <a:endParaRPr lang="en-US" sz="800" kern="0">
              <a:solidFill>
                <a:schemeClr val="tx1"/>
              </a:solidFill>
              <a:latin typeface="Arial" panose="020B0604020202020204" pitchFamily="34" charset="0"/>
              <a:ea typeface="黑体" pitchFamily="49" charset="-122"/>
              <a:cs typeface="Arial" panose="020B0604020202020204" pitchFamily="34" charset="0"/>
            </a:endParaRPr>
          </a:p>
        </p:txBody>
      </p:sp>
      <p:sp>
        <p:nvSpPr>
          <p:cNvPr id="12" name="Title 11"/>
          <p:cNvSpPr>
            <a:spLocks noGrp="1"/>
          </p:cNvSpPr>
          <p:nvPr>
            <p:ph type="title"/>
          </p:nvPr>
        </p:nvSpPr>
        <p:spPr/>
        <p:txBody>
          <a:bodyPr/>
          <a:lstStyle/>
          <a:p>
            <a:r>
              <a:rPr lang="en-US" sz="1400" dirty="0">
                <a:latin typeface="Arial" charset="0"/>
                <a:ea typeface="Arial" charset="0"/>
                <a:cs typeface="Arial" charset="0"/>
              </a:rPr>
              <a:t>Troubleshooting using Distributed Tracing</a:t>
            </a:r>
            <a:br>
              <a:rPr lang="en-US" sz="1400" dirty="0">
                <a:latin typeface="Arial" charset="0"/>
                <a:ea typeface="Arial" charset="0"/>
                <a:cs typeface="Arial" charset="0"/>
              </a:rPr>
            </a:br>
            <a:r>
              <a:rPr lang="en-US" sz="1400" b="0" dirty="0">
                <a:latin typeface="Arial" charset="0"/>
                <a:ea typeface="Arial" charset="0"/>
                <a:cs typeface="Arial" charset="0"/>
              </a:rPr>
              <a:t>Feature Selection</a:t>
            </a:r>
            <a:endParaRPr lang="en-US" sz="1400" b="0" dirty="0"/>
          </a:p>
        </p:txBody>
      </p:sp>
      <p:sp>
        <p:nvSpPr>
          <p:cNvPr id="15" name="CustomShape 43"/>
          <p:cNvSpPr/>
          <p:nvPr/>
        </p:nvSpPr>
        <p:spPr>
          <a:xfrm>
            <a:off x="385556" y="617073"/>
            <a:ext cx="5065699" cy="428859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buClr>
                <a:srgbClr val="990000"/>
              </a:buClr>
              <a:buSzPct val="120000"/>
            </a:pPr>
            <a:r>
              <a:rPr lang="en-US" sz="1100" b="1" dirty="0">
                <a:latin typeface="Arial" panose="020B0604020202020204" pitchFamily="34" charset="0"/>
                <a:cs typeface="Arial" panose="020B0604020202020204" pitchFamily="34" charset="0"/>
              </a:rPr>
              <a:t>Trace content</a:t>
            </a:r>
            <a:endParaRPr lang="en-US" sz="1100" spc="-1" dirty="0">
              <a:solidFill>
                <a:srgbClr val="000000"/>
              </a:solidFill>
              <a:uFill>
                <a:solidFill>
                  <a:srgbClr val="FFFFFF"/>
                </a:solidFill>
              </a:uFill>
              <a:latin typeface="Arial"/>
              <a:ea typeface="Arial"/>
            </a:endParaRPr>
          </a:p>
          <a:p>
            <a:pPr marL="171450" lvl="1" indent="-171450">
              <a:buClr>
                <a:srgbClr val="990000"/>
              </a:buClr>
              <a:buSzPct val="120000"/>
              <a:buFont typeface="Wingdings" panose="05000000000000000000" pitchFamily="2" charset="2"/>
              <a:buChar char="§"/>
            </a:pPr>
            <a:r>
              <a:rPr lang="en-US" sz="1100" spc="-1" dirty="0">
                <a:solidFill>
                  <a:srgbClr val="000000"/>
                </a:solidFill>
                <a:uFill>
                  <a:solidFill>
                    <a:srgbClr val="FFFFFF"/>
                  </a:solidFill>
                </a:uFill>
                <a:latin typeface="Arial"/>
                <a:ea typeface="Arial"/>
              </a:rPr>
              <a:t>Context</a:t>
            </a:r>
          </a:p>
          <a:p>
            <a:pPr marL="358775" lvl="3" indent="-179388">
              <a:buClr>
                <a:srgbClr val="990000"/>
              </a:buClr>
              <a:buSzPct val="120000"/>
              <a:buFont typeface="Arial" panose="020B0604020202020204" pitchFamily="34" charset="0"/>
              <a:buChar char="‒"/>
            </a:pPr>
            <a:r>
              <a:rPr lang="en-US" sz="1100" spc="-1" dirty="0">
                <a:solidFill>
                  <a:srgbClr val="000000"/>
                </a:solidFill>
                <a:uFill>
                  <a:solidFill>
                    <a:srgbClr val="FFFFFF"/>
                  </a:solidFill>
                </a:uFill>
                <a:latin typeface="Arial"/>
                <a:ea typeface="Arial"/>
              </a:rPr>
              <a:t>Response time</a:t>
            </a:r>
          </a:p>
          <a:p>
            <a:pPr marL="358775" lvl="3" indent="-179388">
              <a:buClr>
                <a:srgbClr val="990000"/>
              </a:buClr>
              <a:buSzPct val="120000"/>
              <a:buFont typeface="Arial" panose="020B0604020202020204" pitchFamily="34" charset="0"/>
              <a:buChar char="‒"/>
            </a:pPr>
            <a:r>
              <a:rPr lang="en-US" sz="1100" spc="-1" dirty="0">
                <a:solidFill>
                  <a:srgbClr val="000000"/>
                </a:solidFill>
                <a:uFill>
                  <a:solidFill>
                    <a:srgbClr val="FFFFFF"/>
                  </a:solidFill>
                </a:uFill>
                <a:latin typeface="Arial"/>
                <a:ea typeface="Arial"/>
              </a:rPr>
              <a:t>Parent-child relationship</a:t>
            </a:r>
          </a:p>
          <a:p>
            <a:pPr marL="358775" lvl="3" indent="-179388">
              <a:buClr>
                <a:srgbClr val="990000"/>
              </a:buClr>
              <a:buSzPct val="120000"/>
              <a:buFont typeface="Arial" panose="020B0604020202020204" pitchFamily="34" charset="0"/>
              <a:buChar char="‒"/>
            </a:pPr>
            <a:r>
              <a:rPr lang="en-US" sz="1100" spc="-1" dirty="0">
                <a:solidFill>
                  <a:srgbClr val="000000"/>
                </a:solidFill>
                <a:uFill>
                  <a:solidFill>
                    <a:srgbClr val="FFFFFF"/>
                  </a:solidFill>
                </a:uFill>
                <a:latin typeface="Arial"/>
                <a:ea typeface="Arial"/>
              </a:rPr>
              <a:t>Timestamp</a:t>
            </a:r>
          </a:p>
          <a:p>
            <a:pPr marL="358775" lvl="3" indent="-179388">
              <a:buClr>
                <a:srgbClr val="990000"/>
              </a:buClr>
              <a:buSzPct val="120000"/>
              <a:buFont typeface="Arial" panose="020B0604020202020204" pitchFamily="34" charset="0"/>
              <a:buChar char="‒"/>
            </a:pPr>
            <a:r>
              <a:rPr lang="en-US" sz="1100" spc="-1" dirty="0">
                <a:solidFill>
                  <a:srgbClr val="000000"/>
                </a:solidFill>
                <a:uFill>
                  <a:solidFill>
                    <a:srgbClr val="FFFFFF"/>
                  </a:solidFill>
                </a:uFill>
                <a:latin typeface="Arial"/>
                <a:ea typeface="Arial"/>
              </a:rPr>
              <a:t>Host, IP, port</a:t>
            </a:r>
          </a:p>
          <a:p>
            <a:pPr marL="171450" lvl="1" indent="-171450">
              <a:buClr>
                <a:srgbClr val="990000"/>
              </a:buClr>
              <a:buSzPct val="120000"/>
              <a:buFont typeface="Wingdings" panose="05000000000000000000" pitchFamily="2" charset="2"/>
              <a:buChar char="§"/>
            </a:pPr>
            <a:r>
              <a:rPr lang="en-US" sz="1100" spc="-1" dirty="0">
                <a:solidFill>
                  <a:srgbClr val="000000"/>
                </a:solidFill>
                <a:uFill>
                  <a:solidFill>
                    <a:srgbClr val="FFFFFF"/>
                  </a:solidFill>
                </a:uFill>
                <a:latin typeface="Arial"/>
                <a:ea typeface="Arial"/>
              </a:rPr>
              <a:t>Application payload</a:t>
            </a:r>
          </a:p>
          <a:p>
            <a:pPr marL="358775" lvl="3" indent="-179388">
              <a:buClr>
                <a:srgbClr val="990000"/>
              </a:buClr>
              <a:buSzPct val="120000"/>
              <a:buFont typeface="Arial" panose="020B0604020202020204" pitchFamily="34" charset="0"/>
              <a:buChar char="‒"/>
            </a:pPr>
            <a:r>
              <a:rPr lang="en-US" sz="1100" spc="-1" dirty="0">
                <a:solidFill>
                  <a:srgbClr val="000000"/>
                </a:solidFill>
                <a:uFill>
                  <a:solidFill>
                    <a:srgbClr val="FFFFFF"/>
                  </a:solidFill>
                </a:uFill>
                <a:latin typeface="Arial"/>
                <a:ea typeface="Arial"/>
              </a:rPr>
              <a:t>MEM, CPU, SQL query</a:t>
            </a:r>
          </a:p>
          <a:p>
            <a:pPr marL="447675" lvl="2" indent="-177800">
              <a:buClr>
                <a:srgbClr val="990000"/>
              </a:buClr>
              <a:buSzPct val="120000"/>
              <a:buFont typeface="Arial" panose="020B0604020202020204" pitchFamily="34" charset="0"/>
              <a:buChar char="‒"/>
            </a:pPr>
            <a:endParaRPr lang="en-US" sz="1100" spc="-1" dirty="0">
              <a:solidFill>
                <a:srgbClr val="000000"/>
              </a:solidFill>
              <a:uFill>
                <a:solidFill>
                  <a:srgbClr val="FFFFFF"/>
                </a:solidFill>
              </a:uFill>
              <a:latin typeface="Arial"/>
              <a:ea typeface="Arial"/>
            </a:endParaRPr>
          </a:p>
          <a:p>
            <a:pPr>
              <a:buClr>
                <a:srgbClr val="990000"/>
              </a:buClr>
              <a:buSzPct val="120000"/>
            </a:pPr>
            <a:r>
              <a:rPr lang="en-US" sz="1100" b="1" dirty="0"/>
              <a:t>Span feature selection</a:t>
            </a:r>
            <a:endParaRPr lang="en-US" sz="1100" b="1" spc="-1" dirty="0">
              <a:solidFill>
                <a:srgbClr val="000000"/>
              </a:solidFill>
              <a:uFill>
                <a:solidFill>
                  <a:srgbClr val="FFFFFF"/>
                </a:solidFill>
              </a:uFill>
              <a:latin typeface="Arial"/>
              <a:ea typeface="Arial"/>
            </a:endParaRPr>
          </a:p>
          <a:p>
            <a:pPr marL="179388" indent="-179388">
              <a:buClr>
                <a:srgbClr val="990000"/>
              </a:buClr>
              <a:buSzPct val="120000"/>
              <a:buFont typeface="Wingdings" panose="05000000000000000000" pitchFamily="2" charset="2"/>
              <a:buChar char="§"/>
            </a:pPr>
            <a:r>
              <a:rPr lang="en-US" sz="1100" spc="-1" dirty="0">
                <a:solidFill>
                  <a:srgbClr val="000000"/>
                </a:solidFill>
                <a:uFill>
                  <a:solidFill>
                    <a:srgbClr val="FFFFFF"/>
                  </a:solidFill>
                </a:uFill>
                <a:latin typeface="Arial"/>
                <a:ea typeface="Arial"/>
              </a:rPr>
              <a:t>Which features to select? Irrelevant features adversely impact model performance</a:t>
            </a:r>
          </a:p>
          <a:p>
            <a:pPr marL="179388" indent="-179388">
              <a:buClr>
                <a:srgbClr val="990000"/>
              </a:buClr>
              <a:buSzPct val="120000"/>
              <a:buFont typeface="Wingdings" panose="05000000000000000000" pitchFamily="2" charset="2"/>
              <a:buChar char="§"/>
            </a:pPr>
            <a:r>
              <a:rPr lang="en-US" sz="1100" spc="-1" dirty="0">
                <a:solidFill>
                  <a:srgbClr val="000000"/>
                </a:solidFill>
                <a:uFill>
                  <a:solidFill>
                    <a:srgbClr val="FFFFFF"/>
                  </a:solidFill>
                </a:uFill>
                <a:latin typeface="Arial"/>
                <a:ea typeface="Arial"/>
              </a:rPr>
              <a:t>Use domain knowledge from the field of distributed systems to build a set of ad hoc features</a:t>
            </a:r>
          </a:p>
          <a:p>
            <a:pPr marL="179388" indent="-179388">
              <a:buClr>
                <a:srgbClr val="990000"/>
              </a:buClr>
              <a:buSzPct val="120000"/>
              <a:buFont typeface="Wingdings" panose="05000000000000000000" pitchFamily="2" charset="2"/>
              <a:buChar char="§"/>
            </a:pPr>
            <a:r>
              <a:rPr lang="en-US" sz="1100" i="1" spc="-1" dirty="0">
                <a:solidFill>
                  <a:srgbClr val="000000"/>
                </a:solidFill>
                <a:uFill>
                  <a:solidFill>
                    <a:srgbClr val="FFFFFF"/>
                  </a:solidFill>
                </a:uFill>
                <a:latin typeface="Arial"/>
                <a:ea typeface="Arial"/>
              </a:rPr>
              <a:t>Filter based (univariate selection)</a:t>
            </a:r>
          </a:p>
          <a:p>
            <a:pPr marL="358775" lvl="2" indent="-179388">
              <a:buClr>
                <a:srgbClr val="990000"/>
              </a:buClr>
              <a:buSzPct val="120000"/>
              <a:buFont typeface="Arial" panose="020B0604020202020204" pitchFamily="34" charset="0"/>
              <a:buChar char="‒"/>
            </a:pPr>
            <a:r>
              <a:rPr lang="en-US" sz="1100" spc="-1" dirty="0">
                <a:solidFill>
                  <a:srgbClr val="000000"/>
                </a:solidFill>
                <a:uFill>
                  <a:solidFill>
                    <a:srgbClr val="FFFFFF"/>
                  </a:solidFill>
                </a:uFill>
                <a:latin typeface="Arial"/>
                <a:ea typeface="Arial"/>
              </a:rPr>
              <a:t>Statistical tests find with a strongest relationship with the output variable</a:t>
            </a:r>
          </a:p>
          <a:p>
            <a:pPr marL="358775" lvl="2" indent="-179388">
              <a:buClr>
                <a:srgbClr val="990000"/>
              </a:buClr>
              <a:buSzPct val="120000"/>
              <a:buFont typeface="Arial" panose="020B0604020202020204" pitchFamily="34" charset="0"/>
              <a:buChar char="‒"/>
            </a:pPr>
            <a:r>
              <a:rPr lang="en-US" sz="1100" spc="-1" dirty="0">
                <a:solidFill>
                  <a:srgbClr val="000000"/>
                </a:solidFill>
                <a:uFill>
                  <a:solidFill>
                    <a:srgbClr val="FFFFFF"/>
                  </a:solidFill>
                </a:uFill>
                <a:latin typeface="Arial"/>
                <a:ea typeface="Arial"/>
              </a:rPr>
              <a:t>Nominal variables, e.g., chi-squared (chi²) and mutual information </a:t>
            </a:r>
          </a:p>
          <a:p>
            <a:pPr marL="358775" lvl="2" indent="-179388">
              <a:buClr>
                <a:srgbClr val="990000"/>
              </a:buClr>
              <a:buSzPct val="120000"/>
              <a:buFont typeface="Arial" panose="020B0604020202020204" pitchFamily="34" charset="0"/>
              <a:buChar char="‒"/>
            </a:pPr>
            <a:r>
              <a:rPr lang="en-US" sz="1100" spc="-1" dirty="0">
                <a:solidFill>
                  <a:srgbClr val="000000"/>
                </a:solidFill>
                <a:uFill>
                  <a:solidFill>
                    <a:srgbClr val="FFFFFF"/>
                  </a:solidFill>
                </a:uFill>
                <a:latin typeface="Arial"/>
                <a:ea typeface="Arial"/>
              </a:rPr>
              <a:t>Ordinal variables, e.g., Kendall’s Tau</a:t>
            </a:r>
          </a:p>
          <a:p>
            <a:pPr marL="358775" lvl="2" indent="-179388">
              <a:buClr>
                <a:srgbClr val="990000"/>
              </a:buClr>
              <a:buSzPct val="120000"/>
              <a:buFont typeface="Arial" panose="020B0604020202020204" pitchFamily="34" charset="0"/>
              <a:buChar char="‒"/>
            </a:pPr>
            <a:r>
              <a:rPr lang="en-US" sz="1100" spc="-1" dirty="0">
                <a:solidFill>
                  <a:srgbClr val="000000"/>
                </a:solidFill>
                <a:uFill>
                  <a:solidFill>
                    <a:srgbClr val="FFFFFF"/>
                  </a:solidFill>
                </a:uFill>
                <a:latin typeface="Arial"/>
                <a:ea typeface="Arial"/>
              </a:rPr>
              <a:t>Numerical, e.g., Pearson Correlation </a:t>
            </a:r>
          </a:p>
          <a:p>
            <a:pPr marL="179388" indent="-179388">
              <a:buClr>
                <a:srgbClr val="990000"/>
              </a:buClr>
              <a:buSzPct val="120000"/>
              <a:buFont typeface="Wingdings" panose="05000000000000000000" pitchFamily="2" charset="2"/>
              <a:buChar char="§"/>
            </a:pPr>
            <a:r>
              <a:rPr lang="en-US" sz="1100" spc="-1" dirty="0">
                <a:solidFill>
                  <a:srgbClr val="000000"/>
                </a:solidFill>
                <a:uFill>
                  <a:solidFill>
                    <a:srgbClr val="FFFFFF"/>
                  </a:solidFill>
                </a:uFill>
                <a:latin typeface="Arial"/>
                <a:ea typeface="Arial"/>
              </a:rPr>
              <a:t>Wrapper-based</a:t>
            </a:r>
            <a:endParaRPr lang="en-US" sz="1100" i="1" spc="-1" dirty="0">
              <a:solidFill>
                <a:srgbClr val="000000"/>
              </a:solidFill>
              <a:uFill>
                <a:solidFill>
                  <a:srgbClr val="FFFFFF"/>
                </a:solidFill>
              </a:uFill>
              <a:latin typeface="Arial"/>
              <a:ea typeface="Arial"/>
            </a:endParaRPr>
          </a:p>
          <a:p>
            <a:pPr marL="358775" lvl="2" indent="-179388">
              <a:buClr>
                <a:srgbClr val="990000"/>
              </a:buClr>
              <a:buSzPct val="120000"/>
              <a:buFont typeface="Arial" panose="020B0604020202020204" pitchFamily="34" charset="0"/>
              <a:buChar char="‒"/>
            </a:pPr>
            <a:r>
              <a:rPr lang="en-US" sz="1100" spc="-1" dirty="0">
                <a:solidFill>
                  <a:srgbClr val="000000"/>
                </a:solidFill>
                <a:uFill>
                  <a:solidFill>
                    <a:srgbClr val="FFFFFF"/>
                  </a:solidFill>
                </a:uFill>
                <a:latin typeface="Arial"/>
                <a:ea typeface="Arial"/>
              </a:rPr>
              <a:t>Selection is viewed as a search problem</a:t>
            </a:r>
          </a:p>
          <a:p>
            <a:pPr marL="179388" indent="-179388">
              <a:buClr>
                <a:srgbClr val="990000"/>
              </a:buClr>
              <a:buSzPct val="120000"/>
              <a:buFont typeface="Wingdings" panose="05000000000000000000" pitchFamily="2" charset="2"/>
              <a:buChar char="§"/>
            </a:pPr>
            <a:r>
              <a:rPr lang="en-US" sz="1100" spc="-1" dirty="0">
                <a:solidFill>
                  <a:srgbClr val="000000"/>
                </a:solidFill>
                <a:uFill>
                  <a:solidFill>
                    <a:srgbClr val="FFFFFF"/>
                  </a:solidFill>
                </a:uFill>
                <a:latin typeface="Arial"/>
                <a:ea typeface="Arial"/>
              </a:rPr>
              <a:t>Embedded</a:t>
            </a:r>
            <a:endParaRPr lang="en-US" sz="1100" i="1" spc="-1" dirty="0">
              <a:solidFill>
                <a:srgbClr val="000000"/>
              </a:solidFill>
              <a:uFill>
                <a:solidFill>
                  <a:srgbClr val="FFFFFF"/>
                </a:solidFill>
              </a:uFill>
              <a:latin typeface="Arial"/>
              <a:ea typeface="Arial"/>
            </a:endParaRPr>
          </a:p>
          <a:p>
            <a:pPr marL="358775" lvl="2" indent="-179388">
              <a:buClr>
                <a:srgbClr val="990000"/>
              </a:buClr>
              <a:buSzPct val="120000"/>
              <a:buFont typeface="Arial" panose="020B0604020202020204" pitchFamily="34" charset="0"/>
              <a:buChar char="‒"/>
            </a:pPr>
            <a:r>
              <a:rPr lang="en-US" sz="1100" spc="-1" dirty="0">
                <a:solidFill>
                  <a:srgbClr val="000000"/>
                </a:solidFill>
                <a:uFill>
                  <a:solidFill>
                    <a:srgbClr val="FFFFFF"/>
                  </a:solidFill>
                </a:uFill>
                <a:latin typeface="Arial"/>
                <a:ea typeface="Arial"/>
              </a:rPr>
              <a:t>Use algorithms with built-in feature selection methods</a:t>
            </a:r>
          </a:p>
          <a:p>
            <a:pPr marL="358775" lvl="2" indent="-179388">
              <a:buClr>
                <a:srgbClr val="990000"/>
              </a:buClr>
              <a:buSzPct val="120000"/>
              <a:buFont typeface="Arial" panose="020B0604020202020204" pitchFamily="34" charset="0"/>
              <a:buChar char="‒"/>
            </a:pPr>
            <a:r>
              <a:rPr lang="en-US" sz="1100" spc="-1" dirty="0">
                <a:solidFill>
                  <a:srgbClr val="000000"/>
                </a:solidFill>
                <a:uFill>
                  <a:solidFill>
                    <a:srgbClr val="FFFFFF"/>
                  </a:solidFill>
                </a:uFill>
                <a:latin typeface="Arial"/>
                <a:ea typeface="Arial"/>
              </a:rPr>
              <a:t>e.g., Random Forests</a:t>
            </a:r>
          </a:p>
        </p:txBody>
      </p:sp>
      <p:sp>
        <p:nvSpPr>
          <p:cNvPr id="17" name="TextBox 16"/>
          <p:cNvSpPr txBox="1"/>
          <p:nvPr/>
        </p:nvSpPr>
        <p:spPr>
          <a:xfrm>
            <a:off x="5709815" y="4520827"/>
            <a:ext cx="2843249" cy="338554"/>
          </a:xfrm>
          <a:prstGeom prst="rect">
            <a:avLst/>
          </a:prstGeom>
          <a:noFill/>
        </p:spPr>
        <p:txBody>
          <a:bodyPr wrap="square" rtlCol="0">
            <a:spAutoFit/>
          </a:bodyPr>
          <a:lstStyle/>
          <a:p>
            <a:r>
              <a:rPr lang="en-US" sz="800" b="1" dirty="0">
                <a:latin typeface="Arial" panose="020B0604020202020204" pitchFamily="34" charset="0"/>
                <a:cs typeface="Arial" panose="020B0604020202020204" pitchFamily="34" charset="0"/>
              </a:rPr>
              <a:t>Figure</a:t>
            </a:r>
            <a:r>
              <a:rPr lang="en-US" sz="800" dirty="0">
                <a:latin typeface="Arial" panose="020B0604020202020204" pitchFamily="34" charset="0"/>
                <a:cs typeface="Arial" panose="020B0604020202020204" pitchFamily="34" charset="0"/>
              </a:rPr>
              <a:t>. (above) Trace structure. (bellow) Content of a span. The field </a:t>
            </a:r>
            <a:r>
              <a:rPr lang="en-US" sz="800" dirty="0">
                <a:solidFill>
                  <a:srgbClr val="236B9E"/>
                </a:solidFill>
                <a:latin typeface="Arial" panose="020B0604020202020204" pitchFamily="34" charset="0"/>
                <a:cs typeface="Arial" panose="020B0604020202020204" pitchFamily="34" charset="0"/>
              </a:rPr>
              <a:t>info</a:t>
            </a:r>
            <a:r>
              <a:rPr lang="en-US" sz="800" dirty="0">
                <a:latin typeface="Arial" panose="020B0604020202020204" pitchFamily="34" charset="0"/>
                <a:cs typeface="Arial" panose="020B0604020202020204" pitchFamily="34" charset="0"/>
              </a:rPr>
              <a:t> contains the application payload.</a:t>
            </a:r>
          </a:p>
        </p:txBody>
      </p:sp>
      <p:sp>
        <p:nvSpPr>
          <p:cNvPr id="18" name="Rectangle 17"/>
          <p:cNvSpPr/>
          <p:nvPr/>
        </p:nvSpPr>
        <p:spPr>
          <a:xfrm>
            <a:off x="5646431" y="620060"/>
            <a:ext cx="593825" cy="215444"/>
          </a:xfrm>
          <a:prstGeom prst="rect">
            <a:avLst/>
          </a:prstGeom>
        </p:spPr>
        <p:txBody>
          <a:bodyPr wrap="square">
            <a:spAutoFit/>
          </a:bodyPr>
          <a:lstStyle/>
          <a:p>
            <a:pPr algn="ctr">
              <a:buClr>
                <a:srgbClr val="990000"/>
              </a:buClr>
              <a:buSzPct val="120000"/>
            </a:pPr>
            <a:r>
              <a:rPr lang="en-US" sz="800" b="1" spc="-1" dirty="0">
                <a:solidFill>
                  <a:srgbClr val="000000"/>
                </a:solidFill>
                <a:uFill>
                  <a:solidFill>
                    <a:srgbClr val="FFFFFF"/>
                  </a:solidFill>
                </a:uFill>
                <a:latin typeface="Arial"/>
                <a:ea typeface="Arial"/>
              </a:rPr>
              <a:t>Trace</a:t>
            </a:r>
            <a:endParaRPr lang="en-US" sz="800" spc="-1" dirty="0">
              <a:solidFill>
                <a:srgbClr val="000000"/>
              </a:solidFill>
              <a:uFill>
                <a:solidFill>
                  <a:srgbClr val="FFFFFF"/>
                </a:solidFill>
              </a:uFill>
              <a:latin typeface="Arial"/>
              <a:ea typeface="Arial"/>
            </a:endParaRPr>
          </a:p>
        </p:txBody>
      </p:sp>
      <p:sp>
        <p:nvSpPr>
          <p:cNvPr id="19" name="Rectangle 18"/>
          <p:cNvSpPr/>
          <p:nvPr/>
        </p:nvSpPr>
        <p:spPr>
          <a:xfrm>
            <a:off x="5787515" y="986893"/>
            <a:ext cx="2069737" cy="14970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latin typeface="Arial" panose="020B0604020202020204" pitchFamily="34" charset="0"/>
                <a:cs typeface="Arial" panose="020B0604020202020204" pitchFamily="34" charset="0"/>
              </a:rPr>
              <a:t>Service A</a:t>
            </a:r>
          </a:p>
        </p:txBody>
      </p:sp>
      <p:sp>
        <p:nvSpPr>
          <p:cNvPr id="20" name="Rectangle 19"/>
          <p:cNvSpPr/>
          <p:nvPr/>
        </p:nvSpPr>
        <p:spPr>
          <a:xfrm>
            <a:off x="6019332" y="1394013"/>
            <a:ext cx="558087" cy="149706"/>
          </a:xfrm>
          <a:prstGeom prst="rect">
            <a:avLst/>
          </a:prstGeom>
          <a:solidFill>
            <a:srgbClr val="009900"/>
          </a:solidFill>
          <a:ln>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latin typeface="Arial" panose="020B0604020202020204" pitchFamily="34" charset="0"/>
                <a:cs typeface="Arial" panose="020B0604020202020204" pitchFamily="34" charset="0"/>
              </a:rPr>
              <a:t>Service C</a:t>
            </a:r>
          </a:p>
        </p:txBody>
      </p:sp>
      <p:sp>
        <p:nvSpPr>
          <p:cNvPr id="21" name="Rectangle 20"/>
          <p:cNvSpPr/>
          <p:nvPr/>
        </p:nvSpPr>
        <p:spPr>
          <a:xfrm>
            <a:off x="7281613" y="1597572"/>
            <a:ext cx="535001" cy="149706"/>
          </a:xfrm>
          <a:prstGeom prst="rect">
            <a:avLst/>
          </a:prstGeom>
          <a:solidFill>
            <a:srgbClr val="CC2A59"/>
          </a:solidFill>
          <a:ln>
            <a:solidFill>
              <a:srgbClr val="CC2A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latin typeface="Arial" panose="020B0604020202020204" pitchFamily="34" charset="0"/>
                <a:cs typeface="Arial" panose="020B0604020202020204" pitchFamily="34" charset="0"/>
              </a:rPr>
              <a:t>Service C</a:t>
            </a:r>
          </a:p>
        </p:txBody>
      </p:sp>
      <p:cxnSp>
        <p:nvCxnSpPr>
          <p:cNvPr id="28" name="Straight Arrow Connector 27"/>
          <p:cNvCxnSpPr/>
          <p:nvPr/>
        </p:nvCxnSpPr>
        <p:spPr>
          <a:xfrm>
            <a:off x="5787516" y="925369"/>
            <a:ext cx="2088000" cy="0"/>
          </a:xfrm>
          <a:prstGeom prst="straightConnector1">
            <a:avLst/>
          </a:prstGeom>
          <a:ln w="635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29" name="Rectangle 28"/>
          <p:cNvSpPr/>
          <p:nvPr/>
        </p:nvSpPr>
        <p:spPr>
          <a:xfrm>
            <a:off x="6612437" y="748819"/>
            <a:ext cx="388782" cy="200055"/>
          </a:xfrm>
          <a:prstGeom prst="rect">
            <a:avLst/>
          </a:prstGeom>
          <a:solidFill>
            <a:schemeClr val="bg1"/>
          </a:solidFill>
        </p:spPr>
        <p:txBody>
          <a:bodyPr wrap="square">
            <a:spAutoFit/>
          </a:bodyPr>
          <a:lstStyle/>
          <a:p>
            <a:r>
              <a:rPr lang="en-US" sz="700" i="1" dirty="0">
                <a:latin typeface="Arial" charset="0"/>
                <a:ea typeface="Arial" charset="0"/>
                <a:cs typeface="Arial" charset="0"/>
              </a:rPr>
              <a:t>time</a:t>
            </a:r>
            <a:endParaRPr lang="en-US" sz="700" i="1" dirty="0"/>
          </a:p>
        </p:txBody>
      </p:sp>
      <p:cxnSp>
        <p:nvCxnSpPr>
          <p:cNvPr id="30" name="Straight Arrow Connector 27"/>
          <p:cNvCxnSpPr>
            <a:endCxn id="32" idx="1"/>
          </p:cNvCxnSpPr>
          <p:nvPr/>
        </p:nvCxnSpPr>
        <p:spPr>
          <a:xfrm rot="16200000" flipH="1">
            <a:off x="5850314" y="1158177"/>
            <a:ext cx="110457" cy="103800"/>
          </a:xfrm>
          <a:prstGeom prst="bentConnector2">
            <a:avLst/>
          </a:prstGeom>
          <a:ln>
            <a:solidFill>
              <a:schemeClr val="bg1">
                <a:lumMod val="75000"/>
              </a:schemeClr>
            </a:solidFill>
            <a:prstDash val="sysDot"/>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1" name="Straight Arrow Connector 30"/>
          <p:cNvCxnSpPr/>
          <p:nvPr/>
        </p:nvCxnSpPr>
        <p:spPr>
          <a:xfrm flipH="1" flipV="1">
            <a:off x="7809952" y="1154850"/>
            <a:ext cx="306" cy="408816"/>
          </a:xfrm>
          <a:prstGeom prst="straightConnector1">
            <a:avLst/>
          </a:prstGeom>
          <a:ln>
            <a:solidFill>
              <a:schemeClr val="bg1">
                <a:lumMod val="75000"/>
              </a:schemeClr>
            </a:solidFill>
            <a:prstDash val="sysDot"/>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32" name="Rectangle 31"/>
          <p:cNvSpPr/>
          <p:nvPr/>
        </p:nvSpPr>
        <p:spPr>
          <a:xfrm>
            <a:off x="5957442" y="1190453"/>
            <a:ext cx="1254837" cy="149706"/>
          </a:xfrm>
          <a:prstGeom prst="rect">
            <a:avLst/>
          </a:prstGeom>
          <a:solidFill>
            <a:srgbClr val="FC9E20"/>
          </a:solidFill>
          <a:ln>
            <a:solidFill>
              <a:srgbClr val="FC9E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latin typeface="Arial" panose="020B0604020202020204" pitchFamily="34" charset="0"/>
                <a:cs typeface="Arial" panose="020B0604020202020204" pitchFamily="34" charset="0"/>
              </a:rPr>
              <a:t>Service B</a:t>
            </a:r>
          </a:p>
        </p:txBody>
      </p:sp>
      <p:sp>
        <p:nvSpPr>
          <p:cNvPr id="33" name="Rectangle 32"/>
          <p:cNvSpPr/>
          <p:nvPr/>
        </p:nvSpPr>
        <p:spPr>
          <a:xfrm>
            <a:off x="6620150" y="1394496"/>
            <a:ext cx="558087" cy="14970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latin typeface="Arial" panose="020B0604020202020204" pitchFamily="34" charset="0"/>
                <a:cs typeface="Arial" panose="020B0604020202020204" pitchFamily="34" charset="0"/>
              </a:rPr>
              <a:t>Service D</a:t>
            </a:r>
          </a:p>
        </p:txBody>
      </p:sp>
      <p:cxnSp>
        <p:nvCxnSpPr>
          <p:cNvPr id="34" name="Straight Arrow Connector 27"/>
          <p:cNvCxnSpPr/>
          <p:nvPr/>
        </p:nvCxnSpPr>
        <p:spPr>
          <a:xfrm rot="16200000" flipH="1">
            <a:off x="5964103" y="1368034"/>
            <a:ext cx="110457" cy="103800"/>
          </a:xfrm>
          <a:prstGeom prst="bentConnector2">
            <a:avLst/>
          </a:prstGeom>
          <a:ln>
            <a:solidFill>
              <a:schemeClr val="bg1">
                <a:lumMod val="75000"/>
              </a:schemeClr>
            </a:solidFill>
            <a:prstDash val="sysDot"/>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5" name="Straight Arrow Connector 27"/>
          <p:cNvCxnSpPr/>
          <p:nvPr/>
        </p:nvCxnSpPr>
        <p:spPr>
          <a:xfrm rot="16200000" flipH="1">
            <a:off x="7051765" y="1363182"/>
            <a:ext cx="504000" cy="114487"/>
          </a:xfrm>
          <a:prstGeom prst="bentConnector2">
            <a:avLst/>
          </a:prstGeom>
          <a:ln>
            <a:solidFill>
              <a:schemeClr val="bg1">
                <a:lumMod val="75000"/>
              </a:schemeClr>
            </a:solidFill>
            <a:prstDash val="sysDot"/>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6" name="Straight Arrow Connector 27"/>
          <p:cNvCxnSpPr/>
          <p:nvPr/>
        </p:nvCxnSpPr>
        <p:spPr>
          <a:xfrm rot="16200000" flipH="1">
            <a:off x="6596972" y="1347769"/>
            <a:ext cx="110457" cy="103800"/>
          </a:xfrm>
          <a:prstGeom prst="bentConnector2">
            <a:avLst/>
          </a:prstGeom>
          <a:ln>
            <a:solidFill>
              <a:schemeClr val="bg1">
                <a:lumMod val="75000"/>
              </a:schemeClr>
            </a:solidFill>
            <a:prstDash val="sysDot"/>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7" name="Straight Arrow Connector 36"/>
          <p:cNvCxnSpPr/>
          <p:nvPr/>
        </p:nvCxnSpPr>
        <p:spPr>
          <a:xfrm flipH="1" flipV="1">
            <a:off x="6547886" y="1336012"/>
            <a:ext cx="306" cy="108000"/>
          </a:xfrm>
          <a:prstGeom prst="straightConnector1">
            <a:avLst/>
          </a:prstGeom>
          <a:ln>
            <a:solidFill>
              <a:schemeClr val="bg1">
                <a:lumMod val="75000"/>
              </a:schemeClr>
            </a:solidFill>
            <a:prstDash val="sysDot"/>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8" name="Straight Arrow Connector 37"/>
          <p:cNvCxnSpPr/>
          <p:nvPr/>
        </p:nvCxnSpPr>
        <p:spPr>
          <a:xfrm flipH="1" flipV="1">
            <a:off x="7153044" y="1324353"/>
            <a:ext cx="306" cy="108000"/>
          </a:xfrm>
          <a:prstGeom prst="straightConnector1">
            <a:avLst/>
          </a:prstGeom>
          <a:ln>
            <a:solidFill>
              <a:schemeClr val="bg1">
                <a:lumMod val="75000"/>
              </a:schemeClr>
            </a:solidFill>
            <a:prstDash val="sysDot"/>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9" name="Straight Arrow Connector 38"/>
          <p:cNvCxnSpPr/>
          <p:nvPr/>
        </p:nvCxnSpPr>
        <p:spPr>
          <a:xfrm flipH="1" flipV="1">
            <a:off x="7178507" y="1136116"/>
            <a:ext cx="306" cy="108000"/>
          </a:xfrm>
          <a:prstGeom prst="straightConnector1">
            <a:avLst/>
          </a:prstGeom>
          <a:ln>
            <a:solidFill>
              <a:schemeClr val="bg1">
                <a:lumMod val="75000"/>
              </a:schemeClr>
            </a:solidFill>
            <a:prstDash val="sysDot"/>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27" name="Rectangle 26"/>
          <p:cNvSpPr/>
          <p:nvPr/>
        </p:nvSpPr>
        <p:spPr>
          <a:xfrm>
            <a:off x="5633802" y="1857473"/>
            <a:ext cx="790768" cy="215444"/>
          </a:xfrm>
          <a:prstGeom prst="rect">
            <a:avLst/>
          </a:prstGeom>
        </p:spPr>
        <p:txBody>
          <a:bodyPr wrap="square">
            <a:spAutoFit/>
          </a:bodyPr>
          <a:lstStyle/>
          <a:p>
            <a:pPr algn="ctr">
              <a:buClr>
                <a:srgbClr val="990000"/>
              </a:buClr>
              <a:buSzPct val="120000"/>
            </a:pPr>
            <a:r>
              <a:rPr lang="en-US" sz="800" b="1" spc="-1" dirty="0">
                <a:solidFill>
                  <a:srgbClr val="000000"/>
                </a:solidFill>
                <a:uFill>
                  <a:solidFill>
                    <a:srgbClr val="FFFFFF"/>
                  </a:solidFill>
                </a:uFill>
                <a:latin typeface="Arial"/>
                <a:ea typeface="Arial"/>
              </a:rPr>
              <a:t>Raw data</a:t>
            </a:r>
            <a:endParaRPr lang="en-US" sz="800" spc="-1" dirty="0">
              <a:solidFill>
                <a:srgbClr val="000000"/>
              </a:solidFill>
              <a:uFill>
                <a:solidFill>
                  <a:srgbClr val="FFFFFF"/>
                </a:solidFill>
              </a:uFill>
              <a:latin typeface="Arial"/>
              <a:ea typeface="Arial"/>
            </a:endParaRPr>
          </a:p>
        </p:txBody>
      </p:sp>
      <p:sp>
        <p:nvSpPr>
          <p:cNvPr id="40" name="Rectangle 39"/>
          <p:cNvSpPr/>
          <p:nvPr/>
        </p:nvSpPr>
        <p:spPr>
          <a:xfrm>
            <a:off x="7857252" y="2955184"/>
            <a:ext cx="790768" cy="215444"/>
          </a:xfrm>
          <a:prstGeom prst="rect">
            <a:avLst/>
          </a:prstGeom>
        </p:spPr>
        <p:txBody>
          <a:bodyPr wrap="square">
            <a:spAutoFit/>
          </a:bodyPr>
          <a:lstStyle/>
          <a:p>
            <a:pPr algn="ctr">
              <a:buClr>
                <a:srgbClr val="990000"/>
              </a:buClr>
              <a:buSzPct val="120000"/>
            </a:pPr>
            <a:r>
              <a:rPr lang="en-US" sz="800" b="1" spc="-1" dirty="0">
                <a:solidFill>
                  <a:srgbClr val="000000"/>
                </a:solidFill>
                <a:uFill>
                  <a:solidFill>
                    <a:srgbClr val="FFFFFF"/>
                  </a:solidFill>
                </a:uFill>
                <a:latin typeface="Arial"/>
                <a:ea typeface="Arial"/>
              </a:rPr>
              <a:t>Features</a:t>
            </a:r>
            <a:endParaRPr lang="en-US" sz="800" spc="-1" dirty="0">
              <a:solidFill>
                <a:srgbClr val="000000"/>
              </a:solidFill>
              <a:uFill>
                <a:solidFill>
                  <a:srgbClr val="FFFFFF"/>
                </a:solidFill>
              </a:uFill>
              <a:latin typeface="Arial"/>
              <a:ea typeface="Arial"/>
            </a:endParaRPr>
          </a:p>
        </p:txBody>
      </p:sp>
      <p:sp>
        <p:nvSpPr>
          <p:cNvPr id="5" name="Rectangle 4"/>
          <p:cNvSpPr/>
          <p:nvPr/>
        </p:nvSpPr>
        <p:spPr>
          <a:xfrm>
            <a:off x="8023962" y="3182417"/>
            <a:ext cx="89116" cy="217527"/>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8125007" y="3182417"/>
            <a:ext cx="89116" cy="217527"/>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8226052" y="3182417"/>
            <a:ext cx="89116" cy="217527"/>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8327096" y="3182417"/>
            <a:ext cx="89116" cy="217527"/>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8428140" y="3182416"/>
            <a:ext cx="89116" cy="217527"/>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Brace 5"/>
          <p:cNvSpPr/>
          <p:nvPr/>
        </p:nvSpPr>
        <p:spPr>
          <a:xfrm>
            <a:off x="7816354" y="2121878"/>
            <a:ext cx="175797" cy="2349988"/>
          </a:xfrm>
          <a:prstGeom prst="rightBrac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5" name="Rectangle 44"/>
          <p:cNvSpPr/>
          <p:nvPr/>
        </p:nvSpPr>
        <p:spPr>
          <a:xfrm>
            <a:off x="7904252" y="3605803"/>
            <a:ext cx="790768" cy="215444"/>
          </a:xfrm>
          <a:prstGeom prst="rect">
            <a:avLst/>
          </a:prstGeom>
        </p:spPr>
        <p:txBody>
          <a:bodyPr wrap="square">
            <a:spAutoFit/>
          </a:bodyPr>
          <a:lstStyle/>
          <a:p>
            <a:pPr algn="ctr">
              <a:buClr>
                <a:srgbClr val="990000"/>
              </a:buClr>
              <a:buSzPct val="120000"/>
            </a:pPr>
            <a:r>
              <a:rPr lang="en-US" sz="800" b="1" spc="-1" dirty="0">
                <a:solidFill>
                  <a:srgbClr val="000000"/>
                </a:solidFill>
                <a:uFill>
                  <a:solidFill>
                    <a:srgbClr val="FFFFFF"/>
                  </a:solidFill>
                </a:uFill>
                <a:latin typeface="Arial"/>
                <a:ea typeface="Arial"/>
              </a:rPr>
              <a:t>Algorithm</a:t>
            </a:r>
            <a:endParaRPr lang="en-US" sz="800" spc="-1" dirty="0">
              <a:solidFill>
                <a:srgbClr val="000000"/>
              </a:solidFill>
              <a:uFill>
                <a:solidFill>
                  <a:srgbClr val="FFFFFF"/>
                </a:solidFill>
              </a:uFill>
              <a:latin typeface="Arial"/>
              <a:ea typeface="Arial"/>
            </a:endParaRPr>
          </a:p>
        </p:txBody>
      </p:sp>
    </p:spTree>
    <p:extLst>
      <p:ext uri="{BB962C8B-B14F-4D97-AF65-F5344CB8AC3E}">
        <p14:creationId xmlns:p14="http://schemas.microsoft.com/office/powerpoint/2010/main" val="159815264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1400" dirty="0">
                <a:latin typeface="Arial" charset="0"/>
                <a:ea typeface="Arial" charset="0"/>
                <a:cs typeface="Arial" charset="0"/>
              </a:rPr>
              <a:t>Distributed Traces</a:t>
            </a:r>
            <a:br>
              <a:rPr lang="en-US" sz="1400" dirty="0">
                <a:latin typeface="Arial" charset="0"/>
                <a:ea typeface="Arial" charset="0"/>
                <a:cs typeface="Arial" charset="0"/>
              </a:rPr>
            </a:br>
            <a:r>
              <a:rPr lang="en-US" sz="1400" b="0" dirty="0">
                <a:latin typeface="Arial" charset="0"/>
                <a:ea typeface="Arial" charset="0"/>
                <a:cs typeface="Arial" charset="0"/>
              </a:rPr>
              <a:t>Trace Abstraction</a:t>
            </a:r>
            <a:endParaRPr lang="en-US" sz="1400" b="0" dirty="0"/>
          </a:p>
        </p:txBody>
      </p:sp>
      <p:pic>
        <p:nvPicPr>
          <p:cNvPr id="129" name="Picture 128"/>
          <p:cNvPicPr>
            <a:picLocks noChangeAspect="1"/>
          </p:cNvPicPr>
          <p:nvPr/>
        </p:nvPicPr>
        <p:blipFill rotWithShape="1">
          <a:blip r:embed="rId4"/>
          <a:srcRect l="6663" t="11523" r="5186" b="9256"/>
          <a:stretch/>
        </p:blipFill>
        <p:spPr>
          <a:xfrm>
            <a:off x="6173324" y="883660"/>
            <a:ext cx="2329701" cy="1177698"/>
          </a:xfrm>
          <a:prstGeom prst="rect">
            <a:avLst/>
          </a:prstGeom>
        </p:spPr>
      </p:pic>
      <p:graphicFrame>
        <p:nvGraphicFramePr>
          <p:cNvPr id="7" name="Object 6"/>
          <p:cNvGraphicFramePr>
            <a:graphicFrameLocks noChangeAspect="1"/>
          </p:cNvGraphicFramePr>
          <p:nvPr>
            <p:extLst/>
          </p:nvPr>
        </p:nvGraphicFramePr>
        <p:xfrm>
          <a:off x="496842" y="2079145"/>
          <a:ext cx="5219700" cy="431800"/>
        </p:xfrm>
        <a:graphic>
          <a:graphicData uri="http://schemas.openxmlformats.org/presentationml/2006/ole">
            <mc:AlternateContent xmlns:mc="http://schemas.openxmlformats.org/markup-compatibility/2006">
              <mc:Choice xmlns:v="urn:schemas-microsoft-com:vml" Requires="v">
                <p:oleObj spid="_x0000_s6203" name="Equação" r:id="rId5" imgW="5219640" imgH="431640" progId="Equation.3">
                  <p:embed/>
                </p:oleObj>
              </mc:Choice>
              <mc:Fallback>
                <p:oleObj name="Equação" r:id="rId5" imgW="5219640" imgH="431640" progId="Equation.3">
                  <p:embed/>
                  <p:pic>
                    <p:nvPicPr>
                      <p:cNvPr id="0" name=""/>
                      <p:cNvPicPr/>
                      <p:nvPr/>
                    </p:nvPicPr>
                    <p:blipFill>
                      <a:blip r:embed="rId6"/>
                      <a:stretch>
                        <a:fillRect/>
                      </a:stretch>
                    </p:blipFill>
                    <p:spPr>
                      <a:xfrm>
                        <a:off x="496842" y="2079145"/>
                        <a:ext cx="5219700" cy="431800"/>
                      </a:xfrm>
                      <a:prstGeom prst="rect">
                        <a:avLst/>
                      </a:prstGeom>
                    </p:spPr>
                  </p:pic>
                </p:oleObj>
              </mc:Fallback>
            </mc:AlternateContent>
          </a:graphicData>
        </a:graphic>
      </p:graphicFrame>
      <p:sp>
        <p:nvSpPr>
          <p:cNvPr id="133" name="CustomShape 43"/>
          <p:cNvSpPr/>
          <p:nvPr/>
        </p:nvSpPr>
        <p:spPr>
          <a:xfrm>
            <a:off x="395287" y="683230"/>
            <a:ext cx="5077617" cy="408106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69875" indent="-269875">
              <a:buClr>
                <a:srgbClr val="990000"/>
              </a:buClr>
              <a:buSzPct val="120000"/>
              <a:buFont typeface="Wingdings" panose="05000000000000000000" pitchFamily="2" charset="2"/>
              <a:buChar char="§"/>
            </a:pPr>
            <a:r>
              <a:rPr lang="en-US" sz="1100" b="1" spc="-1" dirty="0">
                <a:solidFill>
                  <a:srgbClr val="000000"/>
                </a:solidFill>
                <a:uFill>
                  <a:solidFill>
                    <a:srgbClr val="FFFFFF"/>
                  </a:solidFill>
                </a:uFill>
                <a:latin typeface="Arial"/>
                <a:ea typeface="Arial"/>
              </a:rPr>
              <a:t>Markov Chain</a:t>
            </a:r>
            <a:endParaRPr lang="en-US" sz="1100" spc="-1" dirty="0">
              <a:solidFill>
                <a:srgbClr val="000000"/>
              </a:solidFill>
              <a:uFill>
                <a:solidFill>
                  <a:srgbClr val="FFFFFF"/>
                </a:solidFill>
              </a:uFill>
              <a:latin typeface="Arial"/>
              <a:ea typeface="Arial"/>
            </a:endParaRPr>
          </a:p>
          <a:p>
            <a:pPr marL="447675" lvl="2" indent="-177800">
              <a:buClr>
                <a:srgbClr val="990000"/>
              </a:buClr>
              <a:buSzPct val="120000"/>
              <a:buFont typeface="Arial" panose="020B0604020202020204" pitchFamily="34" charset="0"/>
              <a:buChar char="‒"/>
            </a:pPr>
            <a:r>
              <a:rPr lang="en-US" sz="1100" spc="-1" dirty="0">
                <a:solidFill>
                  <a:srgbClr val="000000"/>
                </a:solidFill>
                <a:uFill>
                  <a:solidFill>
                    <a:srgbClr val="FFFFFF"/>
                  </a:solidFill>
                </a:uFill>
                <a:latin typeface="Arial"/>
                <a:ea typeface="Arial"/>
              </a:rPr>
              <a:t>A stochastic process is a Markov chain if:</a:t>
            </a:r>
          </a:p>
          <a:p>
            <a:pPr marL="447675" lvl="2" indent="-177800">
              <a:buClr>
                <a:srgbClr val="990000"/>
              </a:buClr>
              <a:buSzPct val="120000"/>
              <a:buFont typeface="Arial" panose="020B0604020202020204" pitchFamily="34" charset="0"/>
              <a:buChar char="‒"/>
            </a:pPr>
            <a:endParaRPr lang="en-US" sz="1100" spc="-1" dirty="0">
              <a:solidFill>
                <a:srgbClr val="000000"/>
              </a:solidFill>
              <a:uFill>
                <a:solidFill>
                  <a:srgbClr val="FFFFFF"/>
                </a:solidFill>
              </a:uFill>
              <a:latin typeface="Arial"/>
              <a:ea typeface="Arial"/>
            </a:endParaRPr>
          </a:p>
          <a:p>
            <a:pPr marL="447675" lvl="2" indent="-177800">
              <a:buClr>
                <a:srgbClr val="990000"/>
              </a:buClr>
              <a:buSzPct val="120000"/>
              <a:buFont typeface="Arial" panose="020B0604020202020204" pitchFamily="34" charset="0"/>
              <a:buChar char="‒"/>
            </a:pPr>
            <a:endParaRPr lang="en-US" sz="1100" spc="-1" dirty="0">
              <a:solidFill>
                <a:srgbClr val="000000"/>
              </a:solidFill>
              <a:uFill>
                <a:solidFill>
                  <a:srgbClr val="FFFFFF"/>
                </a:solidFill>
              </a:uFill>
              <a:latin typeface="Arial"/>
              <a:ea typeface="Arial"/>
            </a:endParaRPr>
          </a:p>
          <a:p>
            <a:pPr marL="447675" lvl="2" indent="-177800">
              <a:buClr>
                <a:srgbClr val="990000"/>
              </a:buClr>
              <a:buSzPct val="120000"/>
              <a:buFont typeface="Arial" panose="020B0604020202020204" pitchFamily="34" charset="0"/>
              <a:buChar char="‒"/>
            </a:pPr>
            <a:endParaRPr lang="en-US" sz="1100" spc="-1" dirty="0">
              <a:solidFill>
                <a:srgbClr val="000000"/>
              </a:solidFill>
              <a:uFill>
                <a:solidFill>
                  <a:srgbClr val="FFFFFF"/>
                </a:solidFill>
              </a:uFill>
              <a:latin typeface="Arial"/>
              <a:ea typeface="Arial"/>
            </a:endParaRPr>
          </a:p>
          <a:p>
            <a:pPr marL="447675" lvl="2" indent="-177800">
              <a:buClr>
                <a:srgbClr val="990000"/>
              </a:buClr>
              <a:buSzPct val="120000"/>
              <a:buFont typeface="Arial" panose="020B0604020202020204" pitchFamily="34" charset="0"/>
              <a:buChar char="‒"/>
            </a:pPr>
            <a:r>
              <a:rPr lang="en-US" sz="1100" spc="-1" dirty="0">
                <a:solidFill>
                  <a:srgbClr val="000000"/>
                </a:solidFill>
                <a:uFill>
                  <a:solidFill>
                    <a:srgbClr val="FFFFFF"/>
                  </a:solidFill>
                </a:uFill>
                <a:latin typeface="Arial"/>
                <a:ea typeface="Arial"/>
              </a:rPr>
              <a:t>The probability distribution of a state </a:t>
            </a:r>
            <a:r>
              <a:rPr lang="en-US" sz="1100" i="1" spc="-1" dirty="0">
                <a:solidFill>
                  <a:srgbClr val="000000"/>
                </a:solidFill>
                <a:uFill>
                  <a:solidFill>
                    <a:srgbClr val="FFFFFF"/>
                  </a:solidFill>
                </a:uFill>
                <a:latin typeface="Arial"/>
                <a:ea typeface="Arial"/>
              </a:rPr>
              <a:t>X</a:t>
            </a:r>
            <a:r>
              <a:rPr lang="en-US" sz="1100" i="1" spc="-1" baseline="-25000" dirty="0">
                <a:solidFill>
                  <a:srgbClr val="000000"/>
                </a:solidFill>
                <a:uFill>
                  <a:solidFill>
                    <a:srgbClr val="FFFFFF"/>
                  </a:solidFill>
                </a:uFill>
                <a:latin typeface="Arial"/>
                <a:ea typeface="Arial"/>
              </a:rPr>
              <a:t>i</a:t>
            </a:r>
            <a:r>
              <a:rPr lang="en-US" sz="1100" spc="-1" dirty="0">
                <a:solidFill>
                  <a:srgbClr val="000000"/>
                </a:solidFill>
                <a:uFill>
                  <a:solidFill>
                    <a:srgbClr val="FFFFFF"/>
                  </a:solidFill>
                </a:uFill>
                <a:latin typeface="Arial"/>
                <a:ea typeface="Arial"/>
              </a:rPr>
              <a:t> depends on the previous state </a:t>
            </a:r>
            <a:r>
              <a:rPr lang="en-US" sz="1100" i="1" spc="-1" dirty="0">
                <a:solidFill>
                  <a:srgbClr val="000000"/>
                </a:solidFill>
                <a:uFill>
                  <a:solidFill>
                    <a:srgbClr val="FFFFFF"/>
                  </a:solidFill>
                </a:uFill>
                <a:latin typeface="Arial"/>
                <a:ea typeface="Arial"/>
              </a:rPr>
              <a:t>X</a:t>
            </a:r>
            <a:r>
              <a:rPr lang="en-US" sz="1100" i="1" spc="-1" baseline="-25000" dirty="0">
                <a:solidFill>
                  <a:srgbClr val="000000"/>
                </a:solidFill>
                <a:uFill>
                  <a:solidFill>
                    <a:srgbClr val="FFFFFF"/>
                  </a:solidFill>
                </a:uFill>
                <a:latin typeface="Arial"/>
                <a:ea typeface="Arial"/>
              </a:rPr>
              <a:t>i-1 </a:t>
            </a:r>
            <a:r>
              <a:rPr lang="en-US" sz="1100" spc="-1" dirty="0">
                <a:solidFill>
                  <a:srgbClr val="000000"/>
                </a:solidFill>
                <a:uFill>
                  <a:solidFill>
                    <a:srgbClr val="FFFFFF"/>
                  </a:solidFill>
                </a:uFill>
                <a:latin typeface="Arial"/>
                <a:ea typeface="Arial"/>
              </a:rPr>
              <a:t>and does not depend on the previous states</a:t>
            </a:r>
          </a:p>
          <a:p>
            <a:pPr marL="447675" lvl="2" indent="-177800">
              <a:buClr>
                <a:srgbClr val="990000"/>
              </a:buClr>
              <a:buSzPct val="120000"/>
              <a:buFont typeface="Arial" panose="020B0604020202020204" pitchFamily="34" charset="0"/>
              <a:buChar char="‒"/>
            </a:pPr>
            <a:r>
              <a:rPr lang="en-US" sz="1100" spc="-1" dirty="0">
                <a:solidFill>
                  <a:srgbClr val="000000"/>
                </a:solidFill>
                <a:uFill>
                  <a:solidFill>
                    <a:srgbClr val="FFFFFF"/>
                  </a:solidFill>
                </a:uFill>
                <a:latin typeface="Arial"/>
                <a:ea typeface="Arial"/>
              </a:rPr>
              <a:t>K-</a:t>
            </a:r>
            <a:r>
              <a:rPr lang="en-US" sz="1100" spc="-1" dirty="0" err="1">
                <a:solidFill>
                  <a:srgbClr val="000000"/>
                </a:solidFill>
                <a:uFill>
                  <a:solidFill>
                    <a:srgbClr val="FFFFFF"/>
                  </a:solidFill>
                </a:uFill>
                <a:latin typeface="Arial"/>
                <a:ea typeface="Arial"/>
              </a:rPr>
              <a:t>th</a:t>
            </a:r>
            <a:r>
              <a:rPr lang="en-US" sz="1100" spc="-1" dirty="0">
                <a:solidFill>
                  <a:srgbClr val="000000"/>
                </a:solidFill>
                <a:uFill>
                  <a:solidFill>
                    <a:srgbClr val="FFFFFF"/>
                  </a:solidFill>
                </a:uFill>
                <a:latin typeface="Arial"/>
                <a:ea typeface="Arial"/>
              </a:rPr>
              <a:t> order Markov Chain:</a:t>
            </a:r>
          </a:p>
          <a:p>
            <a:pPr marL="447675" lvl="2" indent="-177800">
              <a:buClr>
                <a:srgbClr val="990000"/>
              </a:buClr>
              <a:buSzPct val="120000"/>
              <a:buFont typeface="Arial" panose="020B0604020202020204" pitchFamily="34" charset="0"/>
              <a:buChar char="‒"/>
            </a:pPr>
            <a:endParaRPr lang="en-US" sz="1100" spc="-1" dirty="0">
              <a:solidFill>
                <a:srgbClr val="000000"/>
              </a:solidFill>
              <a:uFill>
                <a:solidFill>
                  <a:srgbClr val="FFFFFF"/>
                </a:solidFill>
              </a:uFill>
              <a:latin typeface="Arial"/>
              <a:ea typeface="Arial"/>
            </a:endParaRPr>
          </a:p>
          <a:p>
            <a:pPr marL="447675" lvl="2" indent="-177800">
              <a:buClr>
                <a:srgbClr val="990000"/>
              </a:buClr>
              <a:buSzPct val="120000"/>
              <a:buFont typeface="Arial" panose="020B0604020202020204" pitchFamily="34" charset="0"/>
              <a:buChar char="‒"/>
            </a:pPr>
            <a:endParaRPr lang="en-US" sz="1100" spc="-1" dirty="0">
              <a:solidFill>
                <a:srgbClr val="000000"/>
              </a:solidFill>
              <a:uFill>
                <a:solidFill>
                  <a:srgbClr val="FFFFFF"/>
                </a:solidFill>
              </a:uFill>
              <a:latin typeface="Arial"/>
              <a:ea typeface="Arial"/>
            </a:endParaRPr>
          </a:p>
          <a:p>
            <a:pPr marL="269875" lvl="2">
              <a:buClr>
                <a:srgbClr val="990000"/>
              </a:buClr>
              <a:buSzPct val="120000"/>
            </a:pPr>
            <a:endParaRPr lang="en-US" sz="1100" spc="-1" dirty="0">
              <a:solidFill>
                <a:srgbClr val="000000"/>
              </a:solidFill>
              <a:uFill>
                <a:solidFill>
                  <a:srgbClr val="FFFFFF"/>
                </a:solidFill>
              </a:uFill>
              <a:latin typeface="Arial"/>
              <a:ea typeface="Arial"/>
            </a:endParaRPr>
          </a:p>
          <a:p>
            <a:pPr marL="269875" indent="-269875">
              <a:buClr>
                <a:srgbClr val="990000"/>
              </a:buClr>
              <a:buSzPct val="120000"/>
              <a:buFont typeface="Wingdings" panose="05000000000000000000" pitchFamily="2" charset="2"/>
              <a:buChar char="§"/>
            </a:pPr>
            <a:r>
              <a:rPr lang="en-US" sz="1100" b="1" spc="-1" dirty="0">
                <a:solidFill>
                  <a:srgbClr val="000000"/>
                </a:solidFill>
                <a:uFill>
                  <a:solidFill>
                    <a:srgbClr val="FFFFFF"/>
                  </a:solidFill>
                </a:uFill>
                <a:latin typeface="Arial"/>
                <a:ea typeface="Arial"/>
              </a:rPr>
              <a:t>Tree Structure</a:t>
            </a:r>
            <a:endParaRPr lang="en-US" sz="1100" spc="-1" dirty="0">
              <a:solidFill>
                <a:srgbClr val="000000"/>
              </a:solidFill>
              <a:uFill>
                <a:solidFill>
                  <a:srgbClr val="FFFFFF"/>
                </a:solidFill>
              </a:uFill>
              <a:latin typeface="Arial"/>
              <a:ea typeface="Arial"/>
            </a:endParaRPr>
          </a:p>
          <a:p>
            <a:pPr marL="447675" lvl="2" indent="-177800">
              <a:buClr>
                <a:srgbClr val="990000"/>
              </a:buClr>
              <a:buSzPct val="120000"/>
              <a:buFont typeface="Arial" panose="020B0604020202020204" pitchFamily="34" charset="0"/>
              <a:buChar char="‒"/>
            </a:pPr>
            <a:r>
              <a:rPr lang="en-US" sz="1100" spc="-1" dirty="0">
                <a:solidFill>
                  <a:srgbClr val="000000"/>
                </a:solidFill>
                <a:uFill>
                  <a:solidFill>
                    <a:srgbClr val="FFFFFF"/>
                  </a:solidFill>
                </a:uFill>
                <a:latin typeface="Arial"/>
                <a:ea typeface="Arial"/>
              </a:rPr>
              <a:t>Finite set of one or more nodes A, B, C, …</a:t>
            </a:r>
          </a:p>
          <a:p>
            <a:pPr marL="447675" lvl="2" indent="-177800">
              <a:buClr>
                <a:srgbClr val="990000"/>
              </a:buClr>
              <a:buSzPct val="120000"/>
              <a:buFont typeface="Arial" panose="020B0604020202020204" pitchFamily="34" charset="0"/>
              <a:buChar char="‒"/>
            </a:pPr>
            <a:r>
              <a:rPr lang="en-US" sz="1100" spc="-1" dirty="0">
                <a:solidFill>
                  <a:srgbClr val="000000"/>
                </a:solidFill>
                <a:uFill>
                  <a:solidFill>
                    <a:srgbClr val="FFFFFF"/>
                  </a:solidFill>
                </a:uFill>
                <a:latin typeface="Arial"/>
                <a:ea typeface="Arial"/>
              </a:rPr>
              <a:t>Special nodes: the root node has no parent. Leaf nodes have children.</a:t>
            </a:r>
          </a:p>
          <a:p>
            <a:pPr marL="447675" lvl="2" indent="-177800">
              <a:buClr>
                <a:srgbClr val="990000"/>
              </a:buClr>
              <a:buSzPct val="120000"/>
              <a:buFont typeface="Arial" panose="020B0604020202020204" pitchFamily="34" charset="0"/>
              <a:buChar char="‒"/>
            </a:pPr>
            <a:r>
              <a:rPr lang="en-US" sz="1100" spc="-1" dirty="0">
                <a:solidFill>
                  <a:srgbClr val="000000"/>
                </a:solidFill>
                <a:uFill>
                  <a:solidFill>
                    <a:srgbClr val="FFFFFF"/>
                  </a:solidFill>
                </a:uFill>
                <a:latin typeface="Arial"/>
                <a:ea typeface="Arial"/>
              </a:rPr>
              <a:t>Remaining nodes are partitioned into </a:t>
            </a:r>
            <a:r>
              <a:rPr lang="en-US" sz="1100" i="1" spc="-1" dirty="0">
                <a:solidFill>
                  <a:srgbClr val="000000"/>
                </a:solidFill>
                <a:uFill>
                  <a:solidFill>
                    <a:srgbClr val="FFFFFF"/>
                  </a:solidFill>
                </a:uFill>
                <a:latin typeface="Arial"/>
                <a:ea typeface="Arial"/>
              </a:rPr>
              <a:t>n </a:t>
            </a:r>
            <a:r>
              <a:rPr lang="en-US" sz="1100" spc="-1" dirty="0">
                <a:solidFill>
                  <a:srgbClr val="000000"/>
                </a:solidFill>
                <a:uFill>
                  <a:solidFill>
                    <a:srgbClr val="FFFFFF"/>
                  </a:solidFill>
                </a:uFill>
                <a:latin typeface="Arial"/>
                <a:ea typeface="Arial"/>
              </a:rPr>
              <a:t>&gt;= 0 disjoint sets T1, ..., </a:t>
            </a:r>
            <a:r>
              <a:rPr lang="en-US" sz="1100" spc="-1" dirty="0" err="1">
                <a:solidFill>
                  <a:srgbClr val="000000"/>
                </a:solidFill>
                <a:uFill>
                  <a:solidFill>
                    <a:srgbClr val="FFFFFF"/>
                  </a:solidFill>
                </a:uFill>
                <a:latin typeface="Arial"/>
                <a:ea typeface="Arial"/>
              </a:rPr>
              <a:t>Tn</a:t>
            </a:r>
            <a:r>
              <a:rPr lang="en-US" sz="1100" spc="-1" dirty="0">
                <a:solidFill>
                  <a:srgbClr val="000000"/>
                </a:solidFill>
                <a:uFill>
                  <a:solidFill>
                    <a:srgbClr val="FFFFFF"/>
                  </a:solidFill>
                </a:uFill>
                <a:latin typeface="Arial"/>
                <a:ea typeface="Arial"/>
              </a:rPr>
              <a:t>, where each set is also a tree</a:t>
            </a:r>
          </a:p>
          <a:p>
            <a:pPr marL="269875" indent="-269875">
              <a:buClr>
                <a:srgbClr val="990000"/>
              </a:buClr>
              <a:buSzPct val="120000"/>
              <a:buFont typeface="Wingdings" panose="05000000000000000000" pitchFamily="2" charset="2"/>
              <a:buChar char="§"/>
            </a:pPr>
            <a:endParaRPr lang="en-US" sz="1100" b="1" spc="-1" dirty="0">
              <a:solidFill>
                <a:srgbClr val="000000"/>
              </a:solidFill>
              <a:uFill>
                <a:solidFill>
                  <a:srgbClr val="FFFFFF"/>
                </a:solidFill>
              </a:uFill>
              <a:latin typeface="Arial"/>
              <a:ea typeface="Arial"/>
            </a:endParaRPr>
          </a:p>
          <a:p>
            <a:pPr marL="269875" indent="-269875">
              <a:buClr>
                <a:srgbClr val="990000"/>
              </a:buClr>
              <a:buSzPct val="120000"/>
              <a:buFont typeface="Wingdings" panose="05000000000000000000" pitchFamily="2" charset="2"/>
              <a:buChar char="§"/>
            </a:pPr>
            <a:r>
              <a:rPr lang="en-US" sz="1100" b="1" spc="-1" dirty="0">
                <a:solidFill>
                  <a:srgbClr val="000000"/>
                </a:solidFill>
                <a:uFill>
                  <a:solidFill>
                    <a:srgbClr val="FFFFFF"/>
                  </a:solidFill>
                </a:uFill>
                <a:latin typeface="Arial"/>
                <a:ea typeface="Arial"/>
              </a:rPr>
              <a:t>Sequence of Events</a:t>
            </a:r>
            <a:endParaRPr lang="en-US" sz="1100" spc="-1" dirty="0">
              <a:solidFill>
                <a:srgbClr val="000000"/>
              </a:solidFill>
              <a:uFill>
                <a:solidFill>
                  <a:srgbClr val="FFFFFF"/>
                </a:solidFill>
              </a:uFill>
              <a:latin typeface="Arial"/>
              <a:ea typeface="Arial"/>
            </a:endParaRPr>
          </a:p>
          <a:p>
            <a:pPr marL="447675" lvl="2" indent="-177800">
              <a:buClr>
                <a:srgbClr val="990000"/>
              </a:buClr>
              <a:buSzPct val="120000"/>
              <a:buFont typeface="Arial" panose="020B0604020202020204" pitchFamily="34" charset="0"/>
              <a:buChar char="‒"/>
            </a:pPr>
            <a:r>
              <a:rPr lang="en-US" sz="1100" spc="-1" dirty="0">
                <a:solidFill>
                  <a:srgbClr val="000000"/>
                </a:solidFill>
                <a:uFill>
                  <a:solidFill>
                    <a:srgbClr val="FFFFFF"/>
                  </a:solidFill>
                </a:uFill>
                <a:latin typeface="Arial"/>
                <a:ea typeface="Arial"/>
              </a:rPr>
              <a:t>Given a set </a:t>
            </a:r>
            <a:r>
              <a:rPr lang="en-US" sz="1100" i="1" spc="-1" dirty="0">
                <a:solidFill>
                  <a:srgbClr val="000000"/>
                </a:solidFill>
                <a:uFill>
                  <a:solidFill>
                    <a:srgbClr val="FFFFFF"/>
                  </a:solidFill>
                </a:uFill>
                <a:latin typeface="Arial"/>
                <a:ea typeface="Arial"/>
              </a:rPr>
              <a:t>E</a:t>
            </a:r>
            <a:r>
              <a:rPr lang="en-US" sz="1100" spc="-1" dirty="0">
                <a:solidFill>
                  <a:srgbClr val="000000"/>
                </a:solidFill>
                <a:uFill>
                  <a:solidFill>
                    <a:srgbClr val="FFFFFF"/>
                  </a:solidFill>
                </a:uFill>
                <a:latin typeface="Arial"/>
                <a:ea typeface="Arial"/>
              </a:rPr>
              <a:t> = {</a:t>
            </a:r>
            <a:r>
              <a:rPr lang="en-US" sz="1100" i="1" spc="-1" dirty="0">
                <a:solidFill>
                  <a:srgbClr val="000000"/>
                </a:solidFill>
                <a:uFill>
                  <a:solidFill>
                    <a:srgbClr val="FFFFFF"/>
                  </a:solidFill>
                </a:uFill>
                <a:latin typeface="Arial"/>
                <a:ea typeface="Arial"/>
              </a:rPr>
              <a:t>e</a:t>
            </a:r>
            <a:r>
              <a:rPr lang="en-US" sz="1100" spc="-1" dirty="0">
                <a:solidFill>
                  <a:srgbClr val="000000"/>
                </a:solidFill>
                <a:uFill>
                  <a:solidFill>
                    <a:srgbClr val="FFFFFF"/>
                  </a:solidFill>
                </a:uFill>
                <a:latin typeface="Arial"/>
                <a:ea typeface="Arial"/>
              </a:rPr>
              <a:t>1,...,</a:t>
            </a:r>
            <a:r>
              <a:rPr lang="en-US" sz="1100" i="1" spc="-1" dirty="0" err="1">
                <a:solidFill>
                  <a:srgbClr val="000000"/>
                </a:solidFill>
                <a:uFill>
                  <a:solidFill>
                    <a:srgbClr val="FFFFFF"/>
                  </a:solidFill>
                </a:uFill>
                <a:latin typeface="Arial"/>
                <a:ea typeface="Arial"/>
              </a:rPr>
              <a:t>e</a:t>
            </a:r>
            <a:r>
              <a:rPr lang="en-US" sz="1100" spc="-1" dirty="0" err="1">
                <a:solidFill>
                  <a:srgbClr val="000000"/>
                </a:solidFill>
                <a:uFill>
                  <a:solidFill>
                    <a:srgbClr val="FFFFFF"/>
                  </a:solidFill>
                </a:uFill>
                <a:latin typeface="Arial"/>
                <a:ea typeface="Arial"/>
              </a:rPr>
              <a:t>n</a:t>
            </a:r>
            <a:r>
              <a:rPr lang="en-US" sz="1100" spc="-1" dirty="0">
                <a:solidFill>
                  <a:srgbClr val="000000"/>
                </a:solidFill>
                <a:uFill>
                  <a:solidFill>
                    <a:srgbClr val="FFFFFF"/>
                  </a:solidFill>
                </a:uFill>
                <a:latin typeface="Arial"/>
                <a:ea typeface="Arial"/>
              </a:rPr>
              <a:t>} of event types, an event is a pair (</a:t>
            </a:r>
            <a:r>
              <a:rPr lang="en-US" sz="1100" i="1" spc="-1" dirty="0">
                <a:solidFill>
                  <a:srgbClr val="000000"/>
                </a:solidFill>
                <a:uFill>
                  <a:solidFill>
                    <a:srgbClr val="FFFFFF"/>
                  </a:solidFill>
                </a:uFill>
                <a:latin typeface="Arial"/>
                <a:ea typeface="Arial"/>
              </a:rPr>
              <a:t>A</a:t>
            </a:r>
            <a:r>
              <a:rPr lang="en-US" sz="1100" spc="-1" dirty="0">
                <a:solidFill>
                  <a:srgbClr val="000000"/>
                </a:solidFill>
                <a:uFill>
                  <a:solidFill>
                    <a:srgbClr val="FFFFFF"/>
                  </a:solidFill>
                </a:uFill>
                <a:latin typeface="Arial"/>
                <a:ea typeface="Arial"/>
              </a:rPr>
              <a:t>, t), where </a:t>
            </a:r>
            <a:r>
              <a:rPr lang="en-US" sz="1100" i="1" spc="-1" dirty="0">
                <a:solidFill>
                  <a:srgbClr val="000000"/>
                </a:solidFill>
                <a:uFill>
                  <a:solidFill>
                    <a:srgbClr val="FFFFFF"/>
                  </a:solidFill>
                </a:uFill>
                <a:latin typeface="Arial"/>
                <a:ea typeface="Arial"/>
              </a:rPr>
              <a:t>A</a:t>
            </a:r>
            <a:r>
              <a:rPr lang="en-US" sz="1100" spc="-1" dirty="0">
                <a:solidFill>
                  <a:srgbClr val="000000"/>
                </a:solidFill>
                <a:uFill>
                  <a:solidFill>
                    <a:srgbClr val="FFFFFF"/>
                  </a:solidFill>
                </a:uFill>
                <a:latin typeface="Arial"/>
                <a:ea typeface="Arial"/>
              </a:rPr>
              <a:t> ∈ </a:t>
            </a:r>
            <a:r>
              <a:rPr lang="en-US" sz="1100" i="1" spc="-1" dirty="0">
                <a:solidFill>
                  <a:srgbClr val="000000"/>
                </a:solidFill>
                <a:uFill>
                  <a:solidFill>
                    <a:srgbClr val="FFFFFF"/>
                  </a:solidFill>
                </a:uFill>
                <a:latin typeface="Arial"/>
                <a:ea typeface="Arial"/>
              </a:rPr>
              <a:t>E</a:t>
            </a:r>
            <a:r>
              <a:rPr lang="en-US" sz="1100" spc="-1" dirty="0">
                <a:solidFill>
                  <a:srgbClr val="000000"/>
                </a:solidFill>
                <a:uFill>
                  <a:solidFill>
                    <a:srgbClr val="FFFFFF"/>
                  </a:solidFill>
                </a:uFill>
                <a:latin typeface="Arial"/>
                <a:ea typeface="Arial"/>
              </a:rPr>
              <a:t> and </a:t>
            </a:r>
            <a:r>
              <a:rPr lang="en-US" sz="1100" i="1" spc="-1" dirty="0">
                <a:solidFill>
                  <a:srgbClr val="000000"/>
                </a:solidFill>
                <a:uFill>
                  <a:solidFill>
                    <a:srgbClr val="FFFFFF"/>
                  </a:solidFill>
                </a:uFill>
                <a:latin typeface="Arial"/>
                <a:ea typeface="Arial"/>
              </a:rPr>
              <a:t>t</a:t>
            </a:r>
            <a:r>
              <a:rPr lang="en-US" sz="1100" spc="-1" dirty="0">
                <a:solidFill>
                  <a:srgbClr val="000000"/>
                </a:solidFill>
                <a:uFill>
                  <a:solidFill>
                    <a:srgbClr val="FFFFFF"/>
                  </a:solidFill>
                </a:uFill>
                <a:latin typeface="Arial"/>
                <a:ea typeface="Arial"/>
              </a:rPr>
              <a:t> ∈ </a:t>
            </a:r>
            <a:r>
              <a:rPr lang="en-US" sz="1100" i="1" spc="-1" dirty="0">
                <a:solidFill>
                  <a:srgbClr val="000000"/>
                </a:solidFill>
                <a:uFill>
                  <a:solidFill>
                    <a:srgbClr val="FFFFFF"/>
                  </a:solidFill>
                </a:uFill>
                <a:latin typeface="Arial"/>
                <a:ea typeface="Arial"/>
              </a:rPr>
              <a:t>N</a:t>
            </a:r>
            <a:r>
              <a:rPr lang="en-US" sz="1100" spc="-1" dirty="0">
                <a:solidFill>
                  <a:srgbClr val="000000"/>
                </a:solidFill>
                <a:uFill>
                  <a:solidFill>
                    <a:srgbClr val="FFFFFF"/>
                  </a:solidFill>
                </a:uFill>
                <a:latin typeface="Arial"/>
                <a:ea typeface="Arial"/>
              </a:rPr>
              <a:t> is the occurrence time of the event</a:t>
            </a:r>
          </a:p>
          <a:p>
            <a:pPr marL="447675" lvl="2" indent="-177800">
              <a:buClr>
                <a:srgbClr val="990000"/>
              </a:buClr>
              <a:buSzPct val="120000"/>
              <a:buFont typeface="Arial" panose="020B0604020202020204" pitchFamily="34" charset="0"/>
              <a:buChar char="‒"/>
            </a:pPr>
            <a:r>
              <a:rPr lang="en-US" sz="1100" spc="-1" dirty="0">
                <a:solidFill>
                  <a:srgbClr val="000000"/>
                </a:solidFill>
                <a:uFill>
                  <a:solidFill>
                    <a:srgbClr val="FFFFFF"/>
                  </a:solidFill>
                </a:uFill>
                <a:latin typeface="Arial"/>
                <a:ea typeface="Arial"/>
              </a:rPr>
              <a:t>An event sequence </a:t>
            </a:r>
            <a:r>
              <a:rPr lang="en-US" sz="1100" i="1" spc="-1" dirty="0">
                <a:solidFill>
                  <a:srgbClr val="000000"/>
                </a:solidFill>
                <a:uFill>
                  <a:solidFill>
                    <a:srgbClr val="FFFFFF"/>
                  </a:solidFill>
                </a:uFill>
                <a:latin typeface="Arial"/>
                <a:ea typeface="Arial"/>
              </a:rPr>
              <a:t>s</a:t>
            </a:r>
            <a:r>
              <a:rPr lang="en-US" sz="1100" spc="-1" dirty="0">
                <a:solidFill>
                  <a:srgbClr val="000000"/>
                </a:solidFill>
                <a:uFill>
                  <a:solidFill>
                    <a:srgbClr val="FFFFFF"/>
                  </a:solidFill>
                </a:uFill>
                <a:latin typeface="Arial"/>
                <a:ea typeface="Arial"/>
              </a:rPr>
              <a:t> on </a:t>
            </a:r>
            <a:r>
              <a:rPr lang="en-US" sz="1100" i="1" spc="-1" dirty="0">
                <a:solidFill>
                  <a:srgbClr val="000000"/>
                </a:solidFill>
                <a:uFill>
                  <a:solidFill>
                    <a:srgbClr val="FFFFFF"/>
                  </a:solidFill>
                </a:uFill>
                <a:latin typeface="Arial"/>
                <a:ea typeface="Arial"/>
              </a:rPr>
              <a:t>E</a:t>
            </a:r>
            <a:r>
              <a:rPr lang="en-US" sz="1100" spc="-1" dirty="0">
                <a:solidFill>
                  <a:srgbClr val="000000"/>
                </a:solidFill>
                <a:uFill>
                  <a:solidFill>
                    <a:srgbClr val="FFFFFF"/>
                  </a:solidFill>
                </a:uFill>
                <a:latin typeface="Arial"/>
                <a:ea typeface="Arial"/>
              </a:rPr>
              <a:t> is an ordered sequence of events:</a:t>
            </a:r>
          </a:p>
          <a:p>
            <a:pPr marL="447675" lvl="2" indent="-177800">
              <a:buClr>
                <a:srgbClr val="990000"/>
              </a:buClr>
              <a:buSzPct val="120000"/>
              <a:buFont typeface="Arial" panose="020B0604020202020204" pitchFamily="34" charset="0"/>
              <a:buChar char="‒"/>
            </a:pPr>
            <a:endParaRPr lang="en-US" sz="1100" spc="-1" dirty="0">
              <a:solidFill>
                <a:srgbClr val="000000"/>
              </a:solidFill>
              <a:uFill>
                <a:solidFill>
                  <a:srgbClr val="FFFFFF"/>
                </a:solidFill>
              </a:uFill>
              <a:latin typeface="Arial"/>
              <a:ea typeface="Arial"/>
            </a:endParaRPr>
          </a:p>
          <a:p>
            <a:pPr marL="447675" lvl="2" indent="-177800">
              <a:buClr>
                <a:srgbClr val="990000"/>
              </a:buClr>
              <a:buSzPct val="120000"/>
              <a:buFont typeface="Arial" panose="020B0604020202020204" pitchFamily="34" charset="0"/>
              <a:buChar char="‒"/>
            </a:pPr>
            <a:endParaRPr lang="en-US" sz="1100" spc="-1" dirty="0">
              <a:solidFill>
                <a:srgbClr val="000000"/>
              </a:solidFill>
              <a:uFill>
                <a:solidFill>
                  <a:srgbClr val="FFFFFF"/>
                </a:solidFill>
              </a:uFill>
              <a:latin typeface="Arial"/>
              <a:ea typeface="Arial"/>
            </a:endParaRPr>
          </a:p>
          <a:p>
            <a:pPr marL="447675" lvl="2" indent="-177800">
              <a:buClr>
                <a:srgbClr val="990000"/>
              </a:buClr>
              <a:buSzPct val="120000"/>
              <a:buFont typeface="Arial" panose="020B0604020202020204" pitchFamily="34" charset="0"/>
              <a:buChar char="‒"/>
            </a:pPr>
            <a:r>
              <a:rPr lang="pt-BR" sz="1100" spc="-1" dirty="0">
                <a:solidFill>
                  <a:srgbClr val="000000"/>
                </a:solidFill>
                <a:uFill>
                  <a:solidFill>
                    <a:srgbClr val="FFFFFF"/>
                  </a:solidFill>
                </a:uFill>
                <a:latin typeface="Arial"/>
                <a:ea typeface="Arial"/>
              </a:rPr>
              <a:t>Tree representation: (A (B (C, D), E)</a:t>
            </a:r>
            <a:endParaRPr lang="en-US" sz="1100" spc="-1" dirty="0">
              <a:solidFill>
                <a:srgbClr val="000000"/>
              </a:solidFill>
              <a:uFill>
                <a:solidFill>
                  <a:srgbClr val="FFFFFF"/>
                </a:solidFill>
              </a:uFill>
              <a:latin typeface="Arial"/>
              <a:ea typeface="Arial"/>
            </a:endParaRPr>
          </a:p>
        </p:txBody>
      </p:sp>
      <p:graphicFrame>
        <p:nvGraphicFramePr>
          <p:cNvPr id="135" name="Object 134"/>
          <p:cNvGraphicFramePr>
            <a:graphicFrameLocks noChangeAspect="1"/>
          </p:cNvGraphicFramePr>
          <p:nvPr>
            <p:extLst/>
          </p:nvPr>
        </p:nvGraphicFramePr>
        <p:xfrm>
          <a:off x="904873" y="1066247"/>
          <a:ext cx="4038600" cy="431800"/>
        </p:xfrm>
        <a:graphic>
          <a:graphicData uri="http://schemas.openxmlformats.org/presentationml/2006/ole">
            <mc:AlternateContent xmlns:mc="http://schemas.openxmlformats.org/markup-compatibility/2006">
              <mc:Choice xmlns:v="urn:schemas-microsoft-com:vml" Requires="v">
                <p:oleObj spid="_x0000_s6204" name="Equação" r:id="rId7" imgW="4038480" imgH="431640" progId="Equation.3">
                  <p:embed/>
                </p:oleObj>
              </mc:Choice>
              <mc:Fallback>
                <p:oleObj name="Equação" r:id="rId7" imgW="4038480" imgH="431640" progId="Equation.3">
                  <p:embed/>
                  <p:pic>
                    <p:nvPicPr>
                      <p:cNvPr id="0" name=""/>
                      <p:cNvPicPr/>
                      <p:nvPr/>
                    </p:nvPicPr>
                    <p:blipFill>
                      <a:blip r:embed="rId8"/>
                      <a:stretch>
                        <a:fillRect/>
                      </a:stretch>
                    </p:blipFill>
                    <p:spPr>
                      <a:xfrm>
                        <a:off x="904873" y="1066247"/>
                        <a:ext cx="4038600" cy="431800"/>
                      </a:xfrm>
                      <a:prstGeom prst="rect">
                        <a:avLst/>
                      </a:prstGeom>
                    </p:spPr>
                  </p:pic>
                </p:oleObj>
              </mc:Fallback>
            </mc:AlternateContent>
          </a:graphicData>
        </a:graphic>
      </p:graphicFrame>
      <p:pic>
        <p:nvPicPr>
          <p:cNvPr id="14" name="Picture 13"/>
          <p:cNvPicPr>
            <a:picLocks noChangeAspect="1"/>
          </p:cNvPicPr>
          <p:nvPr/>
        </p:nvPicPr>
        <p:blipFill>
          <a:blip r:embed="rId9"/>
          <a:stretch>
            <a:fillRect/>
          </a:stretch>
        </p:blipFill>
        <p:spPr>
          <a:xfrm>
            <a:off x="6777659" y="2247686"/>
            <a:ext cx="1121031" cy="1226789"/>
          </a:xfrm>
          <a:prstGeom prst="rect">
            <a:avLst/>
          </a:prstGeom>
        </p:spPr>
      </p:pic>
      <p:sp>
        <p:nvSpPr>
          <p:cNvPr id="23" name="Rectangle 22"/>
          <p:cNvSpPr/>
          <p:nvPr/>
        </p:nvSpPr>
        <p:spPr>
          <a:xfrm>
            <a:off x="5815248" y="889752"/>
            <a:ext cx="544573" cy="338554"/>
          </a:xfrm>
          <a:prstGeom prst="rect">
            <a:avLst/>
          </a:prstGeom>
        </p:spPr>
        <p:txBody>
          <a:bodyPr wrap="none">
            <a:spAutoFit/>
          </a:bodyPr>
          <a:lstStyle/>
          <a:p>
            <a:pPr>
              <a:buClr>
                <a:srgbClr val="990000"/>
              </a:buClr>
              <a:buSzPct val="120000"/>
            </a:pPr>
            <a:r>
              <a:rPr lang="en-US" sz="800" b="1" spc="-1" dirty="0">
                <a:solidFill>
                  <a:srgbClr val="000000"/>
                </a:solidFill>
                <a:uFill>
                  <a:solidFill>
                    <a:srgbClr val="FFFFFF"/>
                  </a:solidFill>
                </a:uFill>
                <a:latin typeface="Arial"/>
                <a:ea typeface="Arial"/>
              </a:rPr>
              <a:t>Markov</a:t>
            </a:r>
          </a:p>
          <a:p>
            <a:pPr>
              <a:buClr>
                <a:srgbClr val="990000"/>
              </a:buClr>
              <a:buSzPct val="120000"/>
            </a:pPr>
            <a:r>
              <a:rPr lang="en-US" sz="800" b="1" spc="-1" dirty="0">
                <a:solidFill>
                  <a:srgbClr val="000000"/>
                </a:solidFill>
                <a:uFill>
                  <a:solidFill>
                    <a:srgbClr val="FFFFFF"/>
                  </a:solidFill>
                </a:uFill>
                <a:latin typeface="Arial"/>
                <a:ea typeface="Arial"/>
              </a:rPr>
              <a:t>Chain</a:t>
            </a:r>
            <a:endParaRPr lang="en-US" sz="800" spc="-1" dirty="0">
              <a:solidFill>
                <a:srgbClr val="000000"/>
              </a:solidFill>
              <a:uFill>
                <a:solidFill>
                  <a:srgbClr val="FFFFFF"/>
                </a:solidFill>
              </a:uFill>
              <a:latin typeface="Arial"/>
              <a:ea typeface="Arial"/>
            </a:endParaRPr>
          </a:p>
        </p:txBody>
      </p:sp>
      <p:sp>
        <p:nvSpPr>
          <p:cNvPr id="141" name="Rectangle 140"/>
          <p:cNvSpPr/>
          <p:nvPr/>
        </p:nvSpPr>
        <p:spPr>
          <a:xfrm>
            <a:off x="5815248" y="2741487"/>
            <a:ext cx="402161" cy="215444"/>
          </a:xfrm>
          <a:prstGeom prst="rect">
            <a:avLst/>
          </a:prstGeom>
        </p:spPr>
        <p:txBody>
          <a:bodyPr wrap="none">
            <a:spAutoFit/>
          </a:bodyPr>
          <a:lstStyle/>
          <a:p>
            <a:pPr>
              <a:buClr>
                <a:srgbClr val="990000"/>
              </a:buClr>
              <a:buSzPct val="120000"/>
            </a:pPr>
            <a:r>
              <a:rPr lang="en-US" sz="800" b="1" spc="-1" dirty="0">
                <a:solidFill>
                  <a:srgbClr val="000000"/>
                </a:solidFill>
                <a:uFill>
                  <a:solidFill>
                    <a:srgbClr val="FFFFFF"/>
                  </a:solidFill>
                </a:uFill>
                <a:latin typeface="Arial"/>
                <a:ea typeface="Arial"/>
              </a:rPr>
              <a:t>Tree</a:t>
            </a:r>
            <a:endParaRPr lang="en-US" sz="800" spc="-1" dirty="0">
              <a:solidFill>
                <a:srgbClr val="000000"/>
              </a:solidFill>
              <a:uFill>
                <a:solidFill>
                  <a:srgbClr val="FFFFFF"/>
                </a:solidFill>
              </a:uFill>
              <a:latin typeface="Arial"/>
              <a:ea typeface="Arial"/>
            </a:endParaRPr>
          </a:p>
        </p:txBody>
      </p:sp>
      <p:pic>
        <p:nvPicPr>
          <p:cNvPr id="24" name="Picture 23"/>
          <p:cNvPicPr>
            <a:picLocks noChangeAspect="1"/>
          </p:cNvPicPr>
          <p:nvPr/>
        </p:nvPicPr>
        <p:blipFill>
          <a:blip r:embed="rId10"/>
          <a:stretch>
            <a:fillRect/>
          </a:stretch>
        </p:blipFill>
        <p:spPr>
          <a:xfrm>
            <a:off x="5855449" y="4080467"/>
            <a:ext cx="2965450" cy="148273"/>
          </a:xfrm>
          <a:prstGeom prst="rect">
            <a:avLst/>
          </a:prstGeom>
        </p:spPr>
      </p:pic>
      <p:sp>
        <p:nvSpPr>
          <p:cNvPr id="144" name="Rectangle 143"/>
          <p:cNvSpPr/>
          <p:nvPr/>
        </p:nvSpPr>
        <p:spPr>
          <a:xfrm>
            <a:off x="5815248" y="3865023"/>
            <a:ext cx="670953" cy="215444"/>
          </a:xfrm>
          <a:prstGeom prst="rect">
            <a:avLst/>
          </a:prstGeom>
        </p:spPr>
        <p:txBody>
          <a:bodyPr wrap="none">
            <a:spAutoFit/>
          </a:bodyPr>
          <a:lstStyle/>
          <a:p>
            <a:pPr>
              <a:buClr>
                <a:srgbClr val="990000"/>
              </a:buClr>
              <a:buSzPct val="120000"/>
            </a:pPr>
            <a:r>
              <a:rPr lang="en-US" sz="800" b="1" spc="-1" dirty="0">
                <a:solidFill>
                  <a:srgbClr val="000000"/>
                </a:solidFill>
                <a:uFill>
                  <a:solidFill>
                    <a:srgbClr val="FFFFFF"/>
                  </a:solidFill>
                </a:uFill>
                <a:latin typeface="Arial"/>
                <a:ea typeface="Arial"/>
              </a:rPr>
              <a:t>Sequence</a:t>
            </a:r>
            <a:endParaRPr lang="en-US" sz="800" spc="-1" dirty="0">
              <a:solidFill>
                <a:srgbClr val="000000"/>
              </a:solidFill>
              <a:uFill>
                <a:solidFill>
                  <a:srgbClr val="FFFFFF"/>
                </a:solidFill>
              </a:uFill>
              <a:latin typeface="Arial"/>
              <a:ea typeface="Arial"/>
            </a:endParaRPr>
          </a:p>
        </p:txBody>
      </p:sp>
      <p:graphicFrame>
        <p:nvGraphicFramePr>
          <p:cNvPr id="145" name="Object 144"/>
          <p:cNvGraphicFramePr>
            <a:graphicFrameLocks noChangeAspect="1"/>
          </p:cNvGraphicFramePr>
          <p:nvPr>
            <p:extLst/>
          </p:nvPr>
        </p:nvGraphicFramePr>
        <p:xfrm>
          <a:off x="1881981" y="4302913"/>
          <a:ext cx="1765300" cy="228600"/>
        </p:xfrm>
        <a:graphic>
          <a:graphicData uri="http://schemas.openxmlformats.org/presentationml/2006/ole">
            <mc:AlternateContent xmlns:mc="http://schemas.openxmlformats.org/markup-compatibility/2006">
              <mc:Choice xmlns:v="urn:schemas-microsoft-com:vml" Requires="v">
                <p:oleObj spid="_x0000_s6205" name="Equação" r:id="rId11" imgW="1765080" imgH="228600" progId="Equation.3">
                  <p:embed/>
                </p:oleObj>
              </mc:Choice>
              <mc:Fallback>
                <p:oleObj name="Equação" r:id="rId11" imgW="1765080" imgH="228600" progId="Equation.3">
                  <p:embed/>
                  <p:pic>
                    <p:nvPicPr>
                      <p:cNvPr id="0" name=""/>
                      <p:cNvPicPr/>
                      <p:nvPr/>
                    </p:nvPicPr>
                    <p:blipFill>
                      <a:blip r:embed="rId12"/>
                      <a:stretch>
                        <a:fillRect/>
                      </a:stretch>
                    </p:blipFill>
                    <p:spPr>
                      <a:xfrm>
                        <a:off x="1881981" y="4302913"/>
                        <a:ext cx="1765300" cy="228600"/>
                      </a:xfrm>
                      <a:prstGeom prst="rect">
                        <a:avLst/>
                      </a:prstGeom>
                    </p:spPr>
                  </p:pic>
                </p:oleObj>
              </mc:Fallback>
            </mc:AlternateContent>
          </a:graphicData>
        </a:graphic>
      </p:graphicFrame>
    </p:spTree>
    <p:extLst>
      <p:ext uri="{BB962C8B-B14F-4D97-AF65-F5344CB8AC3E}">
        <p14:creationId xmlns:p14="http://schemas.microsoft.com/office/powerpoint/2010/main" val="27511954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1400" dirty="0">
                <a:latin typeface="Arial" charset="0"/>
                <a:ea typeface="Arial" charset="0"/>
                <a:cs typeface="Arial" charset="0"/>
              </a:rPr>
              <a:t>Distributed Traces</a:t>
            </a:r>
            <a:br>
              <a:rPr lang="en-US" sz="1400" dirty="0">
                <a:latin typeface="Arial" charset="0"/>
                <a:ea typeface="Arial" charset="0"/>
                <a:cs typeface="Arial" charset="0"/>
              </a:rPr>
            </a:br>
            <a:r>
              <a:rPr lang="en-US" sz="1400" b="0" dirty="0">
                <a:latin typeface="Arial" charset="0"/>
                <a:ea typeface="Arial" charset="0"/>
                <a:cs typeface="Arial" charset="0"/>
              </a:rPr>
              <a:t>Trace Abstraction</a:t>
            </a:r>
            <a:endParaRPr lang="en-US" sz="1400" b="0" dirty="0"/>
          </a:p>
        </p:txBody>
      </p:sp>
      <p:sp>
        <p:nvSpPr>
          <p:cNvPr id="133" name="CustomShape 43"/>
          <p:cNvSpPr/>
          <p:nvPr/>
        </p:nvSpPr>
        <p:spPr>
          <a:xfrm>
            <a:off x="395287" y="683230"/>
            <a:ext cx="5077617" cy="408106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69875" indent="-269875">
              <a:buClr>
                <a:srgbClr val="990000"/>
              </a:buClr>
              <a:buSzPct val="120000"/>
              <a:buFont typeface="Wingdings" panose="05000000000000000000" pitchFamily="2" charset="2"/>
              <a:buChar char="§"/>
            </a:pPr>
            <a:r>
              <a:rPr lang="en-US" sz="1100" b="1" spc="-1" dirty="0">
                <a:solidFill>
                  <a:srgbClr val="000000"/>
                </a:solidFill>
                <a:uFill>
                  <a:solidFill>
                    <a:srgbClr val="FFFFFF"/>
                  </a:solidFill>
                </a:uFill>
                <a:latin typeface="Arial"/>
                <a:ea typeface="Arial"/>
              </a:rPr>
              <a:t>Graph Structure</a:t>
            </a:r>
            <a:endParaRPr lang="en-US" sz="1100" spc="-1" dirty="0">
              <a:solidFill>
                <a:srgbClr val="000000"/>
              </a:solidFill>
              <a:uFill>
                <a:solidFill>
                  <a:srgbClr val="FFFFFF"/>
                </a:solidFill>
              </a:uFill>
              <a:latin typeface="Arial"/>
              <a:ea typeface="Arial"/>
            </a:endParaRPr>
          </a:p>
          <a:p>
            <a:pPr marL="447675" lvl="2" indent="-177800">
              <a:buClr>
                <a:srgbClr val="990000"/>
              </a:buClr>
              <a:buSzPct val="120000"/>
              <a:buFont typeface="Arial" panose="020B0604020202020204" pitchFamily="34" charset="0"/>
              <a:buChar char="‒"/>
            </a:pPr>
            <a:r>
              <a:rPr lang="en-US" sz="1100" spc="-1" dirty="0">
                <a:solidFill>
                  <a:srgbClr val="000000"/>
                </a:solidFill>
                <a:uFill>
                  <a:solidFill>
                    <a:srgbClr val="FFFFFF"/>
                  </a:solidFill>
                </a:uFill>
                <a:latin typeface="Arial"/>
                <a:ea typeface="Arial"/>
              </a:rPr>
              <a:t>Graph is a set of vertices V, with edges connecting some of the vertices   (edge set E). </a:t>
            </a:r>
          </a:p>
          <a:p>
            <a:pPr marL="447675" lvl="2" indent="-177800">
              <a:buClr>
                <a:srgbClr val="990000"/>
              </a:buClr>
              <a:buSzPct val="120000"/>
              <a:buFont typeface="Arial" panose="020B0604020202020204" pitchFamily="34" charset="0"/>
              <a:buChar char="‒"/>
            </a:pPr>
            <a:r>
              <a:rPr lang="en-US" sz="1100" spc="-1" dirty="0">
                <a:solidFill>
                  <a:srgbClr val="000000"/>
                </a:solidFill>
                <a:uFill>
                  <a:solidFill>
                    <a:srgbClr val="FFFFFF"/>
                  </a:solidFill>
                </a:uFill>
                <a:latin typeface="Arial"/>
                <a:ea typeface="Arial"/>
              </a:rPr>
              <a:t>An edge can connect two vertices.</a:t>
            </a:r>
          </a:p>
          <a:p>
            <a:pPr marL="447675" lvl="2" indent="-177800">
              <a:buClr>
                <a:srgbClr val="990000"/>
              </a:buClr>
              <a:buSzPct val="120000"/>
              <a:buFont typeface="Arial" panose="020B0604020202020204" pitchFamily="34" charset="0"/>
              <a:buChar char="‒"/>
            </a:pPr>
            <a:r>
              <a:rPr lang="en-US" sz="1100" spc="-1" dirty="0">
                <a:solidFill>
                  <a:srgbClr val="000000"/>
                </a:solidFill>
                <a:uFill>
                  <a:solidFill>
                    <a:srgbClr val="FFFFFF"/>
                  </a:solidFill>
                </a:uFill>
                <a:latin typeface="Arial"/>
                <a:ea typeface="Arial"/>
              </a:rPr>
              <a:t>Use maximum common sub-graph isomorphism (MCS) and the graph edit distance (GED) to compare graphs</a:t>
            </a:r>
          </a:p>
          <a:p>
            <a:pPr marL="447675" lvl="2" indent="-177800">
              <a:buClr>
                <a:srgbClr val="990000"/>
              </a:buClr>
              <a:buSzPct val="120000"/>
              <a:buFont typeface="Arial" panose="020B0604020202020204" pitchFamily="34" charset="0"/>
              <a:buChar char="‒"/>
            </a:pPr>
            <a:r>
              <a:rPr lang="en-US" sz="1100" spc="-1" dirty="0">
                <a:solidFill>
                  <a:srgbClr val="000000"/>
                </a:solidFill>
                <a:uFill>
                  <a:solidFill>
                    <a:srgbClr val="FFFFFF"/>
                  </a:solidFill>
                </a:uFill>
                <a:latin typeface="Arial"/>
                <a:ea typeface="Arial"/>
              </a:rPr>
              <a:t>e.g., GED defines the minimal number of operations (node/edge substitution, insertion, removal) needed to transform one graph into another</a:t>
            </a:r>
          </a:p>
          <a:p>
            <a:pPr marL="447675" lvl="2" indent="-177800">
              <a:buClr>
                <a:srgbClr val="990000"/>
              </a:buClr>
              <a:buSzPct val="120000"/>
              <a:buFont typeface="Arial" panose="020B0604020202020204" pitchFamily="34" charset="0"/>
              <a:buChar char="‒"/>
            </a:pPr>
            <a:r>
              <a:rPr lang="en-US" sz="1100" spc="-1" dirty="0">
                <a:solidFill>
                  <a:srgbClr val="000000"/>
                </a:solidFill>
                <a:uFill>
                  <a:solidFill>
                    <a:srgbClr val="FFFFFF"/>
                  </a:solidFill>
                </a:uFill>
                <a:latin typeface="Arial"/>
                <a:ea typeface="Arial"/>
              </a:rPr>
              <a:t>MCS and GED problems are NP-hard</a:t>
            </a:r>
          </a:p>
        </p:txBody>
      </p:sp>
      <p:sp>
        <p:nvSpPr>
          <p:cNvPr id="140" name="Rectangle 139"/>
          <p:cNvSpPr/>
          <p:nvPr/>
        </p:nvSpPr>
        <p:spPr>
          <a:xfrm>
            <a:off x="5815248" y="1113782"/>
            <a:ext cx="593825" cy="215444"/>
          </a:xfrm>
          <a:prstGeom prst="rect">
            <a:avLst/>
          </a:prstGeom>
        </p:spPr>
        <p:txBody>
          <a:bodyPr wrap="square">
            <a:spAutoFit/>
          </a:bodyPr>
          <a:lstStyle/>
          <a:p>
            <a:pPr algn="ctr">
              <a:buClr>
                <a:srgbClr val="990000"/>
              </a:buClr>
              <a:buSzPct val="120000"/>
            </a:pPr>
            <a:r>
              <a:rPr lang="en-US" sz="800" b="1" spc="-1" dirty="0">
                <a:solidFill>
                  <a:srgbClr val="000000"/>
                </a:solidFill>
                <a:uFill>
                  <a:solidFill>
                    <a:srgbClr val="FFFFFF"/>
                  </a:solidFill>
                </a:uFill>
                <a:latin typeface="Arial"/>
                <a:ea typeface="Arial"/>
              </a:rPr>
              <a:t>Graph</a:t>
            </a:r>
            <a:endParaRPr lang="en-US" sz="800" spc="-1" dirty="0">
              <a:solidFill>
                <a:srgbClr val="000000"/>
              </a:solidFill>
              <a:uFill>
                <a:solidFill>
                  <a:srgbClr val="FFFFFF"/>
                </a:solidFill>
              </a:uFill>
              <a:latin typeface="Arial"/>
              <a:ea typeface="Arial"/>
            </a:endParaRPr>
          </a:p>
        </p:txBody>
      </p:sp>
      <p:sp>
        <p:nvSpPr>
          <p:cNvPr id="30" name="Rectangle 29"/>
          <p:cNvSpPr/>
          <p:nvPr/>
        </p:nvSpPr>
        <p:spPr>
          <a:xfrm>
            <a:off x="6984867" y="722456"/>
            <a:ext cx="540000" cy="14970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latin typeface="Arial" panose="020B0604020202020204" pitchFamily="34" charset="0"/>
                <a:cs typeface="Arial" panose="020B0604020202020204" pitchFamily="34" charset="0"/>
              </a:rPr>
              <a:t>Service A</a:t>
            </a:r>
          </a:p>
        </p:txBody>
      </p:sp>
      <p:sp>
        <p:nvSpPr>
          <p:cNvPr id="31" name="Rectangle 30"/>
          <p:cNvSpPr/>
          <p:nvPr/>
        </p:nvSpPr>
        <p:spPr>
          <a:xfrm>
            <a:off x="6505523" y="1875061"/>
            <a:ext cx="540000" cy="149706"/>
          </a:xfrm>
          <a:prstGeom prst="rect">
            <a:avLst/>
          </a:prstGeom>
          <a:solidFill>
            <a:srgbClr val="009900"/>
          </a:solidFill>
          <a:ln>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latin typeface="Arial" panose="020B0604020202020204" pitchFamily="34" charset="0"/>
                <a:cs typeface="Arial" panose="020B0604020202020204" pitchFamily="34" charset="0"/>
              </a:rPr>
              <a:t>Service C</a:t>
            </a:r>
          </a:p>
        </p:txBody>
      </p:sp>
      <p:sp>
        <p:nvSpPr>
          <p:cNvPr id="35" name="Rectangle 34"/>
          <p:cNvSpPr/>
          <p:nvPr/>
        </p:nvSpPr>
        <p:spPr>
          <a:xfrm>
            <a:off x="7699751" y="1245311"/>
            <a:ext cx="540000" cy="149706"/>
          </a:xfrm>
          <a:prstGeom prst="rect">
            <a:avLst/>
          </a:prstGeom>
          <a:solidFill>
            <a:srgbClr val="CC2A59"/>
          </a:solidFill>
          <a:ln>
            <a:solidFill>
              <a:srgbClr val="CC2A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latin typeface="Arial" panose="020B0604020202020204" pitchFamily="34" charset="0"/>
                <a:cs typeface="Arial" panose="020B0604020202020204" pitchFamily="34" charset="0"/>
              </a:rPr>
              <a:t>Service C</a:t>
            </a:r>
          </a:p>
        </p:txBody>
      </p:sp>
      <p:cxnSp>
        <p:nvCxnSpPr>
          <p:cNvPr id="38" name="Straight Arrow Connector 27"/>
          <p:cNvCxnSpPr>
            <a:stCxn id="30" idx="1"/>
            <a:endCxn id="40" idx="1"/>
          </p:cNvCxnSpPr>
          <p:nvPr/>
        </p:nvCxnSpPr>
        <p:spPr>
          <a:xfrm rot="10800000" flipV="1">
            <a:off x="6984867" y="797309"/>
            <a:ext cx="12700" cy="522856"/>
          </a:xfrm>
          <a:prstGeom prst="bentConnector3">
            <a:avLst>
              <a:gd name="adj1" fmla="val 1800000"/>
            </a:avLst>
          </a:prstGeom>
          <a:ln>
            <a:solidFill>
              <a:schemeClr val="bg1">
                <a:lumMod val="75000"/>
              </a:schemeClr>
            </a:solidFill>
            <a:prstDash val="sysDot"/>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9" name="Straight Arrow Connector 38"/>
          <p:cNvCxnSpPr>
            <a:stCxn id="35" idx="3"/>
            <a:endCxn id="30" idx="3"/>
          </p:cNvCxnSpPr>
          <p:nvPr/>
        </p:nvCxnSpPr>
        <p:spPr>
          <a:xfrm flipH="1" flipV="1">
            <a:off x="7524867" y="797309"/>
            <a:ext cx="714884" cy="522855"/>
          </a:xfrm>
          <a:prstGeom prst="bentConnector3">
            <a:avLst>
              <a:gd name="adj1" fmla="val -31977"/>
            </a:avLst>
          </a:prstGeom>
          <a:ln>
            <a:solidFill>
              <a:schemeClr val="bg1">
                <a:lumMod val="75000"/>
              </a:schemeClr>
            </a:solidFill>
            <a:prstDash val="sysDot"/>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40" name="Rectangle 39"/>
          <p:cNvSpPr/>
          <p:nvPr/>
        </p:nvSpPr>
        <p:spPr>
          <a:xfrm>
            <a:off x="6984867" y="1245312"/>
            <a:ext cx="540000" cy="14970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latin typeface="Arial" panose="020B0604020202020204" pitchFamily="34" charset="0"/>
                <a:cs typeface="Arial" panose="020B0604020202020204" pitchFamily="34" charset="0"/>
              </a:rPr>
              <a:t>Service B</a:t>
            </a:r>
          </a:p>
        </p:txBody>
      </p:sp>
      <p:sp>
        <p:nvSpPr>
          <p:cNvPr id="41" name="Rectangle 40"/>
          <p:cNvSpPr/>
          <p:nvPr/>
        </p:nvSpPr>
        <p:spPr>
          <a:xfrm>
            <a:off x="7442451" y="1875061"/>
            <a:ext cx="540000" cy="149706"/>
          </a:xfrm>
          <a:prstGeom prst="rect">
            <a:avLst/>
          </a:prstGeom>
          <a:solidFill>
            <a:srgbClr val="009900"/>
          </a:solidFill>
          <a:ln>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latin typeface="Arial" panose="020B0604020202020204" pitchFamily="34" charset="0"/>
                <a:cs typeface="Arial" panose="020B0604020202020204" pitchFamily="34" charset="0"/>
              </a:rPr>
              <a:t>Service D</a:t>
            </a:r>
          </a:p>
        </p:txBody>
      </p:sp>
      <p:cxnSp>
        <p:nvCxnSpPr>
          <p:cNvPr id="43" name="Straight Arrow Connector 27"/>
          <p:cNvCxnSpPr>
            <a:stCxn id="40" idx="1"/>
            <a:endCxn id="31" idx="1"/>
          </p:cNvCxnSpPr>
          <p:nvPr/>
        </p:nvCxnSpPr>
        <p:spPr>
          <a:xfrm rot="10800000" flipV="1">
            <a:off x="6505523" y="1320164"/>
            <a:ext cx="479344" cy="629749"/>
          </a:xfrm>
          <a:prstGeom prst="bentConnector3">
            <a:avLst>
              <a:gd name="adj1" fmla="val 147690"/>
            </a:avLst>
          </a:prstGeom>
          <a:ln>
            <a:solidFill>
              <a:schemeClr val="bg1">
                <a:lumMod val="75000"/>
              </a:schemeClr>
            </a:solidFill>
            <a:prstDash val="sysDot"/>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4" name="Straight Arrow Connector 27"/>
          <p:cNvCxnSpPr>
            <a:stCxn id="40" idx="3"/>
            <a:endCxn id="35" idx="1"/>
          </p:cNvCxnSpPr>
          <p:nvPr/>
        </p:nvCxnSpPr>
        <p:spPr>
          <a:xfrm flipV="1">
            <a:off x="7524867" y="1320164"/>
            <a:ext cx="174884" cy="1"/>
          </a:xfrm>
          <a:prstGeom prst="bentConnector3">
            <a:avLst>
              <a:gd name="adj1" fmla="val 50000"/>
            </a:avLst>
          </a:prstGeom>
          <a:ln>
            <a:solidFill>
              <a:schemeClr val="bg1">
                <a:lumMod val="75000"/>
              </a:schemeClr>
            </a:solidFill>
            <a:prstDash val="sysDot"/>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5" name="Straight Arrow Connector 27"/>
          <p:cNvCxnSpPr>
            <a:stCxn id="40" idx="2"/>
            <a:endCxn id="41" idx="1"/>
          </p:cNvCxnSpPr>
          <p:nvPr/>
        </p:nvCxnSpPr>
        <p:spPr>
          <a:xfrm rot="16200000" flipH="1">
            <a:off x="7071211" y="1578674"/>
            <a:ext cx="554896" cy="187584"/>
          </a:xfrm>
          <a:prstGeom prst="bentConnector2">
            <a:avLst/>
          </a:prstGeom>
          <a:ln>
            <a:solidFill>
              <a:schemeClr val="bg1">
                <a:lumMod val="75000"/>
              </a:schemeClr>
            </a:solidFill>
            <a:prstDash val="sysDot"/>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50" name="Straight Arrow Connector 49"/>
          <p:cNvCxnSpPr>
            <a:stCxn id="31" idx="0"/>
            <a:endCxn id="40" idx="2"/>
          </p:cNvCxnSpPr>
          <p:nvPr/>
        </p:nvCxnSpPr>
        <p:spPr>
          <a:xfrm flipV="1">
            <a:off x="6775523" y="1395018"/>
            <a:ext cx="479344" cy="480043"/>
          </a:xfrm>
          <a:prstGeom prst="straightConnector1">
            <a:avLst/>
          </a:prstGeom>
          <a:ln>
            <a:solidFill>
              <a:schemeClr val="bg1">
                <a:lumMod val="75000"/>
              </a:schemeClr>
            </a:solidFill>
            <a:prstDash val="sysDot"/>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51" name="Straight Arrow Connector 50"/>
          <p:cNvCxnSpPr>
            <a:stCxn id="41" idx="0"/>
            <a:endCxn id="40" idx="2"/>
          </p:cNvCxnSpPr>
          <p:nvPr/>
        </p:nvCxnSpPr>
        <p:spPr>
          <a:xfrm flipH="1" flipV="1">
            <a:off x="7254867" y="1395018"/>
            <a:ext cx="457584" cy="480043"/>
          </a:xfrm>
          <a:prstGeom prst="straightConnector1">
            <a:avLst/>
          </a:prstGeom>
          <a:ln>
            <a:solidFill>
              <a:schemeClr val="bg1">
                <a:lumMod val="75000"/>
              </a:schemeClr>
            </a:solidFill>
            <a:prstDash val="sysDot"/>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52" name="Straight Arrow Connector 51"/>
          <p:cNvCxnSpPr>
            <a:stCxn id="40" idx="0"/>
            <a:endCxn id="30" idx="2"/>
          </p:cNvCxnSpPr>
          <p:nvPr/>
        </p:nvCxnSpPr>
        <p:spPr>
          <a:xfrm flipV="1">
            <a:off x="7254867" y="872162"/>
            <a:ext cx="0" cy="373150"/>
          </a:xfrm>
          <a:prstGeom prst="straightConnector1">
            <a:avLst/>
          </a:prstGeom>
          <a:ln>
            <a:solidFill>
              <a:schemeClr val="bg1">
                <a:lumMod val="75000"/>
              </a:schemeClr>
            </a:solidFill>
            <a:prstDash val="sysDot"/>
            <a:headEnd type="none" w="med" len="med"/>
            <a:tailEnd type="arrow"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2884438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1400" dirty="0">
                <a:latin typeface="Arial" charset="0"/>
                <a:ea typeface="Arial" charset="0"/>
                <a:cs typeface="Arial" charset="0"/>
              </a:rPr>
              <a:t>Troubleshooting using Distributed Tracing</a:t>
            </a:r>
            <a:br>
              <a:rPr lang="en-US" sz="1400" dirty="0">
                <a:latin typeface="Arial" charset="0"/>
                <a:ea typeface="Arial" charset="0"/>
                <a:cs typeface="Arial" charset="0"/>
              </a:rPr>
            </a:br>
            <a:r>
              <a:rPr lang="en-US" sz="1400" b="0" dirty="0">
                <a:latin typeface="Arial" charset="0"/>
                <a:ea typeface="Arial" charset="0"/>
                <a:cs typeface="Arial" charset="0"/>
              </a:rPr>
              <a:t>Techniques and Methods</a:t>
            </a:r>
            <a:endParaRPr lang="en-US" sz="1400" b="0" dirty="0"/>
          </a:p>
        </p:txBody>
      </p:sp>
      <p:sp>
        <p:nvSpPr>
          <p:cNvPr id="15" name="CustomShape 43"/>
          <p:cNvSpPr/>
          <p:nvPr/>
        </p:nvSpPr>
        <p:spPr>
          <a:xfrm>
            <a:off x="385557" y="617073"/>
            <a:ext cx="3996000" cy="406732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buClr>
                <a:srgbClr val="990000"/>
              </a:buClr>
              <a:buSzPct val="120000"/>
            </a:pPr>
            <a:r>
              <a:rPr lang="en-US" sz="1100" b="1" spc="-1" dirty="0">
                <a:solidFill>
                  <a:srgbClr val="000000"/>
                </a:solidFill>
                <a:uFill>
                  <a:solidFill>
                    <a:srgbClr val="FFFFFF"/>
                  </a:solidFill>
                </a:uFill>
                <a:latin typeface="Arial"/>
                <a:ea typeface="Arial"/>
              </a:rPr>
              <a:t>Distributed Trace Analysis</a:t>
            </a:r>
          </a:p>
          <a:p>
            <a:pPr marL="179388" indent="-179388">
              <a:buClr>
                <a:srgbClr val="990000"/>
              </a:buClr>
              <a:buSzPct val="120000"/>
              <a:buFont typeface="Wingdings" panose="05000000000000000000" pitchFamily="2" charset="2"/>
              <a:buChar char="§"/>
            </a:pPr>
            <a:r>
              <a:rPr lang="en-US" sz="1100" i="1" spc="-1" dirty="0">
                <a:solidFill>
                  <a:srgbClr val="000000"/>
                </a:solidFill>
                <a:uFill>
                  <a:solidFill>
                    <a:srgbClr val="FFFFFF"/>
                  </a:solidFill>
                </a:uFill>
                <a:latin typeface="Arial"/>
                <a:ea typeface="Arial"/>
              </a:rPr>
              <a:t>Time series analysis</a:t>
            </a:r>
          </a:p>
          <a:p>
            <a:pPr marL="358775" lvl="2" indent="-179388">
              <a:buClr>
                <a:srgbClr val="990000"/>
              </a:buClr>
              <a:buSzPct val="120000"/>
              <a:buFont typeface="Arial" panose="020B0604020202020204" pitchFamily="34" charset="0"/>
              <a:buChar char="‒"/>
            </a:pPr>
            <a:r>
              <a:rPr lang="en-US" sz="1100" spc="-1" dirty="0">
                <a:solidFill>
                  <a:srgbClr val="000000"/>
                </a:solidFill>
                <a:uFill>
                  <a:solidFill>
                    <a:srgbClr val="FFFFFF"/>
                  </a:solidFill>
                </a:uFill>
                <a:latin typeface="Arial"/>
                <a:ea typeface="Arial"/>
              </a:rPr>
              <a:t>Spans and traces seen as time series of response time</a:t>
            </a:r>
          </a:p>
          <a:p>
            <a:pPr marL="358775" lvl="2" indent="-179388">
              <a:buClr>
                <a:srgbClr val="990000"/>
              </a:buClr>
              <a:buSzPct val="120000"/>
              <a:buFont typeface="Arial" panose="020B0604020202020204" pitchFamily="34" charset="0"/>
              <a:buChar char="‒"/>
            </a:pPr>
            <a:r>
              <a:rPr lang="en-US" sz="1100" spc="-1" dirty="0">
                <a:solidFill>
                  <a:srgbClr val="000000"/>
                </a:solidFill>
                <a:uFill>
                  <a:solidFill>
                    <a:srgbClr val="FFFFFF"/>
                  </a:solidFill>
                </a:uFill>
                <a:latin typeface="Arial"/>
                <a:ea typeface="Arial"/>
              </a:rPr>
              <a:t>Statistical methods</a:t>
            </a:r>
          </a:p>
          <a:p>
            <a:pPr marL="358775" lvl="2" indent="-179388">
              <a:buClr>
                <a:srgbClr val="990000"/>
              </a:buClr>
              <a:buSzPct val="120000"/>
              <a:buFont typeface="Arial" panose="020B0604020202020204" pitchFamily="34" charset="0"/>
              <a:buChar char="‒"/>
            </a:pPr>
            <a:r>
              <a:rPr lang="en-US" sz="1100" spc="-1" dirty="0">
                <a:solidFill>
                  <a:srgbClr val="000000"/>
                </a:solidFill>
                <a:uFill>
                  <a:solidFill>
                    <a:srgbClr val="FFFFFF"/>
                  </a:solidFill>
                </a:uFill>
                <a:latin typeface="Arial"/>
                <a:ea typeface="Arial"/>
              </a:rPr>
              <a:t>Parametric and non-parametric</a:t>
            </a:r>
          </a:p>
          <a:p>
            <a:pPr marL="179388" indent="-179388">
              <a:buClr>
                <a:srgbClr val="990000"/>
              </a:buClr>
              <a:buSzPct val="120000"/>
              <a:buFont typeface="Wingdings" panose="05000000000000000000" pitchFamily="2" charset="2"/>
              <a:buChar char="§"/>
            </a:pPr>
            <a:r>
              <a:rPr lang="en-US" sz="1100" i="1" spc="-1" dirty="0">
                <a:solidFill>
                  <a:srgbClr val="000000"/>
                </a:solidFill>
                <a:uFill>
                  <a:solidFill>
                    <a:srgbClr val="FFFFFF"/>
                  </a:solidFill>
                </a:uFill>
                <a:latin typeface="Arial"/>
                <a:ea typeface="Arial"/>
              </a:rPr>
              <a:t>Sequence analysis</a:t>
            </a:r>
          </a:p>
          <a:p>
            <a:pPr marL="358775" lvl="2" indent="-179388">
              <a:buClr>
                <a:srgbClr val="990000"/>
              </a:buClr>
              <a:buSzPct val="120000"/>
              <a:buFont typeface="Arial" panose="020B0604020202020204" pitchFamily="34" charset="0"/>
              <a:buChar char="‒"/>
            </a:pPr>
            <a:r>
              <a:rPr lang="en-US" sz="1100" spc="-1" dirty="0">
                <a:solidFill>
                  <a:srgbClr val="000000"/>
                </a:solidFill>
                <a:uFill>
                  <a:solidFill>
                    <a:srgbClr val="FFFFFF"/>
                  </a:solidFill>
                </a:uFill>
                <a:latin typeface="Arial"/>
                <a:ea typeface="Arial"/>
              </a:rPr>
              <a:t>Traces seen as sequences of spans</a:t>
            </a:r>
          </a:p>
          <a:p>
            <a:pPr marL="358775" lvl="2" indent="-179388">
              <a:buClr>
                <a:srgbClr val="990000"/>
              </a:buClr>
              <a:buSzPct val="120000"/>
              <a:buFont typeface="Arial" panose="020B0604020202020204" pitchFamily="34" charset="0"/>
              <a:buChar char="‒"/>
            </a:pPr>
            <a:r>
              <a:rPr lang="en-US" sz="1100" spc="-1" dirty="0">
                <a:solidFill>
                  <a:srgbClr val="000000"/>
                </a:solidFill>
                <a:uFill>
                  <a:solidFill>
                    <a:srgbClr val="FFFFFF"/>
                  </a:solidFill>
                </a:uFill>
                <a:latin typeface="Arial"/>
                <a:ea typeface="Arial"/>
              </a:rPr>
              <a:t>Methods: Clustering, classification, knowledge-based</a:t>
            </a:r>
          </a:p>
          <a:p>
            <a:pPr marL="358775" lvl="2" indent="-179388">
              <a:buClr>
                <a:srgbClr val="990000"/>
              </a:buClr>
              <a:buSzPct val="120000"/>
              <a:buFont typeface="Arial" panose="020B0604020202020204" pitchFamily="34" charset="0"/>
              <a:buChar char="‒"/>
            </a:pPr>
            <a:r>
              <a:rPr lang="en-US" sz="1100" spc="-1" dirty="0">
                <a:solidFill>
                  <a:srgbClr val="000000"/>
                </a:solidFill>
                <a:uFill>
                  <a:solidFill>
                    <a:srgbClr val="FFFFFF"/>
                  </a:solidFill>
                </a:uFill>
                <a:latin typeface="Arial"/>
                <a:ea typeface="Arial"/>
              </a:rPr>
              <a:t>Neural networks, Bayesian, SVM, decision trees, DBSCAN, K-mean, k-NN</a:t>
            </a:r>
          </a:p>
          <a:p>
            <a:pPr marL="179388" indent="-179388">
              <a:buClr>
                <a:srgbClr val="990000"/>
              </a:buClr>
              <a:buSzPct val="120000"/>
              <a:buFont typeface="Wingdings" panose="05000000000000000000" pitchFamily="2" charset="2"/>
              <a:buChar char="§"/>
            </a:pPr>
            <a:r>
              <a:rPr lang="en-US" sz="1100" i="1" spc="-1" dirty="0">
                <a:solidFill>
                  <a:srgbClr val="000000"/>
                </a:solidFill>
                <a:uFill>
                  <a:solidFill>
                    <a:srgbClr val="FFFFFF"/>
                  </a:solidFill>
                </a:uFill>
                <a:latin typeface="Arial"/>
                <a:ea typeface="Arial"/>
              </a:rPr>
              <a:t>Graph analysis</a:t>
            </a:r>
          </a:p>
          <a:p>
            <a:pPr marL="358775" lvl="2" indent="-179388">
              <a:buClr>
                <a:srgbClr val="990000"/>
              </a:buClr>
              <a:buSzPct val="120000"/>
              <a:buFont typeface="Arial" panose="020B0604020202020204" pitchFamily="34" charset="0"/>
              <a:buChar char="‒"/>
            </a:pPr>
            <a:r>
              <a:rPr lang="en-US" sz="1100" spc="-1" dirty="0">
                <a:solidFill>
                  <a:srgbClr val="000000"/>
                </a:solidFill>
                <a:uFill>
                  <a:solidFill>
                    <a:srgbClr val="FFFFFF"/>
                  </a:solidFill>
                </a:uFill>
                <a:latin typeface="Arial"/>
                <a:ea typeface="Arial"/>
              </a:rPr>
              <a:t>Traces seen as graphs or trees</a:t>
            </a:r>
          </a:p>
          <a:p>
            <a:pPr marL="358775" lvl="2" indent="-179388">
              <a:buClr>
                <a:srgbClr val="990000"/>
              </a:buClr>
              <a:buSzPct val="120000"/>
              <a:buFont typeface="Arial" panose="020B0604020202020204" pitchFamily="34" charset="0"/>
              <a:buChar char="‒"/>
            </a:pPr>
            <a:r>
              <a:rPr lang="en-US" sz="1100" spc="-1" dirty="0">
                <a:solidFill>
                  <a:srgbClr val="000000"/>
                </a:solidFill>
                <a:uFill>
                  <a:solidFill>
                    <a:srgbClr val="FFFFFF"/>
                  </a:solidFill>
                </a:uFill>
                <a:latin typeface="Arial"/>
                <a:ea typeface="Arial"/>
              </a:rPr>
              <a:t>Methods: Markov chains, graph distance metrics, sub-graph isomorphism</a:t>
            </a:r>
          </a:p>
          <a:p>
            <a:pPr marL="447675" lvl="2" indent="-177800">
              <a:buClr>
                <a:srgbClr val="990000"/>
              </a:buClr>
              <a:buSzPct val="120000"/>
              <a:buFont typeface="Arial" panose="020B0604020202020204" pitchFamily="34" charset="0"/>
              <a:buChar char="‒"/>
            </a:pPr>
            <a:endParaRPr lang="en-US" sz="1100" spc="-1" dirty="0">
              <a:solidFill>
                <a:srgbClr val="000000"/>
              </a:solidFill>
              <a:uFill>
                <a:solidFill>
                  <a:srgbClr val="FFFFFF"/>
                </a:solidFill>
              </a:uFill>
              <a:latin typeface="Arial"/>
              <a:ea typeface="Arial"/>
            </a:endParaRPr>
          </a:p>
          <a:p>
            <a:pPr marL="447675" lvl="2" indent="-177800">
              <a:buClr>
                <a:srgbClr val="990000"/>
              </a:buClr>
              <a:buSzPct val="120000"/>
              <a:buFont typeface="Arial" panose="020B0604020202020204" pitchFamily="34" charset="0"/>
              <a:buChar char="‒"/>
            </a:pPr>
            <a:endParaRPr lang="en-US" sz="1100" spc="-1" dirty="0">
              <a:solidFill>
                <a:srgbClr val="000000"/>
              </a:solidFill>
              <a:uFill>
                <a:solidFill>
                  <a:srgbClr val="FFFFFF"/>
                </a:solidFill>
              </a:uFill>
              <a:latin typeface="Arial"/>
              <a:ea typeface="Arial"/>
            </a:endParaRPr>
          </a:p>
          <a:p>
            <a:pPr marL="447675" lvl="2" indent="-177800">
              <a:buClr>
                <a:srgbClr val="990000"/>
              </a:buClr>
              <a:buSzPct val="120000"/>
              <a:buFont typeface="Arial" panose="020B0604020202020204" pitchFamily="34" charset="0"/>
              <a:buChar char="‒"/>
            </a:pPr>
            <a:endParaRPr lang="en-US" sz="1100" spc="-1" dirty="0">
              <a:solidFill>
                <a:srgbClr val="000000"/>
              </a:solidFill>
              <a:uFill>
                <a:solidFill>
                  <a:srgbClr val="FFFFFF"/>
                </a:solidFill>
              </a:uFill>
              <a:latin typeface="Arial"/>
              <a:ea typeface="Arial"/>
            </a:endParaRPr>
          </a:p>
          <a:p>
            <a:pPr marL="447675" lvl="2" indent="-177800">
              <a:buClr>
                <a:srgbClr val="990000"/>
              </a:buClr>
              <a:buSzPct val="120000"/>
              <a:buFont typeface="Arial" panose="020B0604020202020204" pitchFamily="34" charset="0"/>
              <a:buChar char="‒"/>
            </a:pPr>
            <a:endParaRPr lang="en-US" sz="1100" spc="-1" dirty="0">
              <a:solidFill>
                <a:srgbClr val="000000"/>
              </a:solidFill>
              <a:uFill>
                <a:solidFill>
                  <a:srgbClr val="FFFFFF"/>
                </a:solidFill>
              </a:uFill>
              <a:latin typeface="Arial"/>
              <a:ea typeface="Arial"/>
            </a:endParaRPr>
          </a:p>
        </p:txBody>
      </p:sp>
    </p:spTree>
    <p:extLst>
      <p:ext uri="{BB962C8B-B14F-4D97-AF65-F5344CB8AC3E}">
        <p14:creationId xmlns:p14="http://schemas.microsoft.com/office/powerpoint/2010/main" val="225733515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theme/theme1.xml><?xml version="1.0" encoding="utf-8"?>
<a:theme xmlns:a="http://schemas.openxmlformats.org/drawingml/2006/main" name="1_Cover Page Image Horizontal Logo">
  <a:themeElements>
    <a:clrScheme name="Huawei 2019">
      <a:dk1>
        <a:srgbClr val="231815"/>
      </a:dk1>
      <a:lt1>
        <a:srgbClr val="FFFFFF"/>
      </a:lt1>
      <a:dk2>
        <a:srgbClr val="C7000B"/>
      </a:dk2>
      <a:lt2>
        <a:srgbClr val="DDDDDD"/>
      </a:lt2>
      <a:accent1>
        <a:srgbClr val="C40054"/>
      </a:accent1>
      <a:accent2>
        <a:srgbClr val="7F0001"/>
      </a:accent2>
      <a:accent3>
        <a:srgbClr val="ED6D00"/>
      </a:accent3>
      <a:accent4>
        <a:srgbClr val="FCC800"/>
      </a:accent4>
      <a:accent5>
        <a:srgbClr val="61B230"/>
      </a:accent5>
      <a:accent6>
        <a:srgbClr val="30B5C5"/>
      </a:accent6>
      <a:hlink>
        <a:srgbClr val="D33941"/>
      </a:hlink>
      <a:folHlink>
        <a:srgbClr val="CB377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lnSpc>
            <a:spcPts val="3440"/>
          </a:lnSpc>
          <a:defRPr kumimoji="1" sz="3200" dirty="0" err="1" smtClean="0">
            <a:solidFill>
              <a:srgbClr val="000000"/>
            </a:solidFill>
            <a:latin typeface="Arial" panose="020B0604020202020204" pitchFamily="34" charset="0"/>
            <a:ea typeface="Microsoft YaHei" panose="020B0503020204020204" pitchFamily="34" charset="-122"/>
            <a:cs typeface="Arial" panose="020B0604020202020204" pitchFamily="34" charset="0"/>
          </a:defRPr>
        </a:defPPr>
      </a:lstStyle>
    </a:txDef>
  </a:objectDefaults>
  <a:extraClrSchemeLst/>
  <a:extLst>
    <a:ext uri="{05A4C25C-085E-4340-85A3-A5531E510DB2}">
      <thm15:themeFamily xmlns:thm15="http://schemas.microsoft.com/office/thememl/2012/main" name="Huawe VIG 2019[[fn=Huawei Visual Identity 2019]].potx" id="{2DB40976-733D-4BD9-93E3-2B43E6EE1685}" vid="{CA96EB48-CF0B-4C51-93FF-68FFA7179F4D}"/>
    </a:ext>
  </a:extLst>
</a:theme>
</file>

<file path=ppt/theme/theme2.xml><?xml version="1.0" encoding="utf-8"?>
<a:theme xmlns:a="http://schemas.openxmlformats.org/drawingml/2006/main" name="1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End page">
  <a:themeElements>
    <a:clrScheme name="Huawei 2019">
      <a:dk1>
        <a:srgbClr val="231815"/>
      </a:dk1>
      <a:lt1>
        <a:srgbClr val="FFFFFF"/>
      </a:lt1>
      <a:dk2>
        <a:srgbClr val="C7000B"/>
      </a:dk2>
      <a:lt2>
        <a:srgbClr val="DDDDDD"/>
      </a:lt2>
      <a:accent1>
        <a:srgbClr val="C40054"/>
      </a:accent1>
      <a:accent2>
        <a:srgbClr val="7F0001"/>
      </a:accent2>
      <a:accent3>
        <a:srgbClr val="ED6D00"/>
      </a:accent3>
      <a:accent4>
        <a:srgbClr val="FCC800"/>
      </a:accent4>
      <a:accent5>
        <a:srgbClr val="61B230"/>
      </a:accent5>
      <a:accent6>
        <a:srgbClr val="30B5C5"/>
      </a:accent6>
      <a:hlink>
        <a:srgbClr val="D33941"/>
      </a:hlink>
      <a:folHlink>
        <a:srgbClr val="CB377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4800" dirty="0" err="1" smtClean="0">
            <a:solidFill>
              <a:srgbClr val="000000"/>
            </a:solidFill>
            <a:latin typeface="Arial" panose="020B0604020202020204" pitchFamily="34" charset="0"/>
            <a:ea typeface="Microsoft YaHei" panose="020B0503020204020204" pitchFamily="34" charset="-122"/>
            <a:cs typeface="Arial" panose="020B0604020202020204" pitchFamily="34" charset="0"/>
          </a:defRPr>
        </a:defPPr>
      </a:lstStyle>
    </a:txDef>
  </a:objectDefaults>
  <a:extraClrSchemeLst/>
  <a:extLst>
    <a:ext uri="{05A4C25C-085E-4340-85A3-A5531E510DB2}">
      <thm15:themeFamily xmlns:thm15="http://schemas.microsoft.com/office/thememl/2012/main" name="Huawe VIG 2019[[fn=Huawei Visual Identity 2019]].potx" id="{2DB40976-733D-4BD9-93E3-2B43E6EE1685}" vid="{FCB460E6-13E2-4639-9B04-98D673358408}"/>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51647</TotalTime>
  <Words>8330</Words>
  <Application>Microsoft Office PowerPoint</Application>
  <PresentationFormat>On-screen Show (16:9)</PresentationFormat>
  <Paragraphs>1072</Paragraphs>
  <Slides>37</Slides>
  <Notes>31</Notes>
  <HiddenSlides>3</HiddenSlides>
  <MMClips>0</MMClips>
  <ScaleCrop>false</ScaleCrop>
  <HeadingPairs>
    <vt:vector size="8" baseType="variant">
      <vt:variant>
        <vt:lpstr>Fonts Used</vt:lpstr>
      </vt:variant>
      <vt:variant>
        <vt:i4>17</vt:i4>
      </vt:variant>
      <vt:variant>
        <vt:lpstr>Theme</vt:lpstr>
      </vt:variant>
      <vt:variant>
        <vt:i4>3</vt:i4>
      </vt:variant>
      <vt:variant>
        <vt:lpstr>Embedded OLE Servers</vt:lpstr>
      </vt:variant>
      <vt:variant>
        <vt:i4>1</vt:i4>
      </vt:variant>
      <vt:variant>
        <vt:lpstr>Slide Titles</vt:lpstr>
      </vt:variant>
      <vt:variant>
        <vt:i4>37</vt:i4>
      </vt:variant>
    </vt:vector>
  </HeadingPairs>
  <TitlesOfParts>
    <vt:vector size="58" baseType="lpstr">
      <vt:lpstr>AppleSymbols</vt:lpstr>
      <vt:lpstr>FrutigerNext LT Light</vt:lpstr>
      <vt:lpstr>FrutigerNext LT Medium</vt:lpstr>
      <vt:lpstr>FrutigerNext LT Regular</vt:lpstr>
      <vt:lpstr>Helvetica Neue</vt:lpstr>
      <vt:lpstr>Microsoft YaHei</vt:lpstr>
      <vt:lpstr>MS PGothic</vt:lpstr>
      <vt:lpstr>NimbusRomNo9L</vt:lpstr>
      <vt:lpstr>黑体</vt:lpstr>
      <vt:lpstr>宋体</vt:lpstr>
      <vt:lpstr>华文细黑</vt:lpstr>
      <vt:lpstr>Arial</vt:lpstr>
      <vt:lpstr>Calibri</vt:lpstr>
      <vt:lpstr>Cambria Math</vt:lpstr>
      <vt:lpstr>Courier New</vt:lpstr>
      <vt:lpstr>Times New Roman</vt:lpstr>
      <vt:lpstr>Wingdings</vt:lpstr>
      <vt:lpstr>1_Cover Page Image Horizontal Logo</vt:lpstr>
      <vt:lpstr>12_主题1</vt:lpstr>
      <vt:lpstr>1_End page</vt:lpstr>
      <vt:lpstr>Equação</vt:lpstr>
      <vt:lpstr>Intelligent Cloud Operations Part 5. Distributed Trace Analysis</vt:lpstr>
      <vt:lpstr>OpenStack  Troubleshooting</vt:lpstr>
      <vt:lpstr>Troubleshooting  Monitoring Data Sources</vt:lpstr>
      <vt:lpstr>Troubleshooting  Monitoring Data Sources</vt:lpstr>
      <vt:lpstr>OpenStack  Troubleshooting using Distributed Tracing</vt:lpstr>
      <vt:lpstr>Troubleshooting using Distributed Tracing Feature Selection</vt:lpstr>
      <vt:lpstr>Distributed Traces Trace Abstraction</vt:lpstr>
      <vt:lpstr>Distributed Traces Trace Abstraction</vt:lpstr>
      <vt:lpstr>Troubleshooting using Distributed Tracing Techniques and Methods</vt:lpstr>
      <vt:lpstr>Distributed Trace Analysis Time Series Analysis</vt:lpstr>
      <vt:lpstr>Distributed Trace Analysis Forecasting Failures</vt:lpstr>
      <vt:lpstr>Distributed Trace Analysis Sequence Analysis</vt:lpstr>
      <vt:lpstr>Distributed Trace Analysis Sequence Analysis</vt:lpstr>
      <vt:lpstr>Distributed Trace Analysis Sequence Analysis</vt:lpstr>
      <vt:lpstr>Distributed Trace Analysis Introduction to Sequence Analysis</vt:lpstr>
      <vt:lpstr>Related Work Facebook Mystery Machine</vt:lpstr>
      <vt:lpstr>Related Work Sequence Analysis of Log Records</vt:lpstr>
      <vt:lpstr>Distributed Trace Analysis Trace and Span Representation</vt:lpstr>
      <vt:lpstr>Distributed Trace Analysis Using LSTMs</vt:lpstr>
      <vt:lpstr>Distributed Trace Analysis Using LSTMs</vt:lpstr>
      <vt:lpstr>Distributed Trace Analysis Using LSTMs</vt:lpstr>
      <vt:lpstr>Distributed Trace Analysis Using LSTMs</vt:lpstr>
      <vt:lpstr>Distributed Trace Analysis  Why is trace analysis challenging? </vt:lpstr>
      <vt:lpstr>Distributed Trace Analysis  Why is trace analysis challenging? </vt:lpstr>
      <vt:lpstr>Distributed Trace Analysis  Why is trace analysis challenging? </vt:lpstr>
      <vt:lpstr>Distributed Trace Analysis  Why is trace analysis challenging? </vt:lpstr>
      <vt:lpstr>Distributed Trace Analysis Using Multimodal Deep Learning</vt:lpstr>
      <vt:lpstr>Distributed Trace Analysis Bi-modal Approach</vt:lpstr>
      <vt:lpstr>Distributed Trace Analysis Single-Modality LSTM (1) </vt:lpstr>
      <vt:lpstr>Distributed Trace Analysis Single-Modality LSTM (2) </vt:lpstr>
      <vt:lpstr>Distributed Trace Analysis Single-Modality LSTM (3) </vt:lpstr>
      <vt:lpstr>Distributed Trace Analysis Multimodal LSTM (1) </vt:lpstr>
      <vt:lpstr>Distributed Trace Analysis Evaluation</vt:lpstr>
      <vt:lpstr>Distributed Trace Analysis Evaluation</vt:lpstr>
      <vt:lpstr>Distributed Trace Analysis Evaluation</vt:lpstr>
      <vt:lpstr>Distributed Trace Analysis 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Distributed Trace Analysis</dc:title>
  <dc:creator>Jorge.Cardoso@huawei.com</dc:creator>
  <cp:lastModifiedBy>Jorge Cardoso (Intelligent CloudOps, Cloud BU)</cp:lastModifiedBy>
  <cp:revision>11506</cp:revision>
  <cp:lastPrinted>2017-09-12T07:44:43Z</cp:lastPrinted>
  <dcterms:created xsi:type="dcterms:W3CDTF">2010-09-30T06:00:50Z</dcterms:created>
  <dcterms:modified xsi:type="dcterms:W3CDTF">2024-07-08T09:40:26Z</dcterms:modified>
  <cp:category>Planning Document</cp:category>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(11)ZlCLfUlflytUj17RQQZRXLzkAyj8d4dd7sbN6B0uw/vbNTmRiv7gWvM+/ic1q2QjwtryS+8M_x000d_ j1t+aPl7Rb4R1wzxgc9ITxcZSq5/RGAJxBtqtFQ/rN9+ARIdPnIIbIJqS5y5i8OL0k5Tw1RU_x000d_ pWZkdAlum9Uzl21LbkuzPJmnEcPlrYIRzIwPKOZkAiDGD1EbOWtGVAGb2A4BajwCbuLFFDOR_x000d_ 8Yb1BpuRP4Op6w3GYQ</vt:lpwstr>
  </property>
  <property fmtid="{D5CDD505-2E9C-101B-9397-08002B2CF9AE}" pid="3" name="_ms_pID_7253431">
    <vt:lpwstr>pM1QnaCtXlGNFmM9U8KAAf8bfpQBam4468ZqafslFEhweqX4RTa3X6_x000d_ IyeZJUnzYMWivQ4u6kbrOISJZutjDoKgplR3nWlyoZ1TYx+B2xb7aktFVm1/GGkGMwZ48Wmd_x000d_ Z1YSZm6MQqxGfrbJmPw7UAulfdT8OBeO9ckeQAczvSr30AmLZYppMcBni1grYReDVcULUCzn_x000d_ cGsa79qNu6YV4yKJZT65HX9RhopqMl/zR5ni</vt:lpwstr>
  </property>
  <property fmtid="{D5CDD505-2E9C-101B-9397-08002B2CF9AE}" pid="4" name="_ms_pID_7253432">
    <vt:lpwstr>vM0FGB1vIkwY1vzq85Yf77dJ6UeMfO+mnl11_x000d_ vV2RWKr9YTzpapx6WnzBo0C0ZKAxHdwimb7XW25Fsh/Wkc6apq9tAS+4RGQp2zTgpw3cEN8l_x000d_ X5D8JoYcbaUalELpJv9nz2TKI46EFHwt+JL9+fu8ioA4Mf4RE5RXbCB/jJjqnlK/Aa0OZZws_x000d_ xNFYNx3z0W9IbfX+ZHEFvtXM70/qDjHZ5epYRUTPv+/wfKfH4AMHSa</vt:lpwstr>
  </property>
  <property fmtid="{D5CDD505-2E9C-101B-9397-08002B2CF9AE}" pid="5" name="_ms_pID_7253433">
    <vt:lpwstr>ACmLAZ5t7OeDbdmYq+_x000d_ uONIEktjYj/DN5cw+o5hTVuTkm48xd3ADBmwZeOl0JlhM6pamVybrfjHgRt1yJ6/nfFMgQSE_x000d_ QIhHvaq0hSTD73JkzpbDXMpiki3nfzc5k5A5WG8ZYPJ5W9lVfRZkEnYxoJz8TuPHGK8CCbYS_x000d_ Rg7AcTcaaO8DLtzkv0IfGK93NF1P9qCJJjxuy9G6i3DXobBNN8Pt2lBQqo+WiYe5SG3geTZ5</vt:lpwstr>
  </property>
  <property fmtid="{D5CDD505-2E9C-101B-9397-08002B2CF9AE}" pid="6" name="_ms_pID_725343_00">
    <vt:lpwstr>_ms_pID_725343</vt:lpwstr>
  </property>
  <property fmtid="{D5CDD505-2E9C-101B-9397-08002B2CF9AE}" pid="7" name="_ms_pID_7253431_00">
    <vt:lpwstr>_ms_pID_7253431</vt:lpwstr>
  </property>
  <property fmtid="{D5CDD505-2E9C-101B-9397-08002B2CF9AE}" pid="8" name="_ms_pID_7253432_00">
    <vt:lpwstr>_ms_pID_7253432</vt:lpwstr>
  </property>
  <property fmtid="{D5CDD505-2E9C-101B-9397-08002B2CF9AE}" pid="9" name="_ms_pID_7253433_00">
    <vt:lpwstr>_ms_pID_7253433</vt:lpwstr>
  </property>
  <property fmtid="{D5CDD505-2E9C-101B-9397-08002B2CF9AE}" pid="10" name="_ms_pID_7253434">
    <vt:lpwstr>_x000d_ I+Ww23kWkCIzYWLZMnH2tVFL+ohssTlAp8dXe4sATBzy7MhzATE/ncLh+5qnnFa75sdRsjnd_x000d_ 925Ac2KU5pgM65XtQibidDNlLjtwUAZkn4zbZU/9e9e6LwJv+FBJSUrcuQjWD5L2O+THcJxf_x000d_ cKVyTK6wo1GrepFFEiETKu50PVkPgPFozeDJZdKDAnCSEebvMTtv7Xv/8z/jai7VDaCT6oER_x000d_ H8K+rVXYq9W4LqCZ</vt:lpwstr>
  </property>
  <property fmtid="{D5CDD505-2E9C-101B-9397-08002B2CF9AE}" pid="11" name="_ms_pID_7253435">
    <vt:lpwstr>vIAuzwuhdrxRWCm5htmLTL+ybsvdOxYxiIf3pFx33kP7Jpej+yY3oZso_x000d_ +PvADbjEWGodIf0v3iynjp8FSNZSuOSXzehu7BQxTEzm+PVeYOB2/0If8Dhzlq3CyulSnnV6_x000d_ 9oP9uvTmL+buWYDL9jDsZyLic0SFK+r3oKR7VeTGY0zEY4Ked08VPxgu2dv2yD2w+6Gb/J3b_x000d_ w8IElbGiWcY71JKHvYDC619NuYsl0jsdPk</vt:lpwstr>
  </property>
  <property fmtid="{D5CDD505-2E9C-101B-9397-08002B2CF9AE}" pid="12" name="_ms_pID_7253436">
    <vt:lpwstr>36gzHzObx0TzOneuSPbYBdWrWOnmpO5NYZBflW_x000d_ i57wAX3gI2qjywTWJfAc/X/Hikcuyyq1Zly1KdS9h9DHDUO2tALICPQRvIXiveJocjLUDvH/_x000d_ sEQERODGSFp62V8goczD0v6AOYH97GAFJHQwc1tNuExPkSlZXjcAaB6FlrOO1nU0nIMz5k9D_x000d_ aPeM8N1CpKnrWBP5vS07HBBnjjUjF36WzoRJlXaTQJlEGwhUBf2H</vt:lpwstr>
  </property>
  <property fmtid="{D5CDD505-2E9C-101B-9397-08002B2CF9AE}" pid="13" name="_ms_pID_7253437">
    <vt:lpwstr>E+DGLUgoWcMFAXVnRilE_x000d_ 7PQvswSa2tudheBlJjBj3xqRaO0ZnWUq5sHliqA7NkSfRfyFt+2aj1ySktHZPRS601KeJWM9_x000d_ e4L3JqFWgqO9lIsNpRgUZ587jQROl4FqaUS3AqhsIt99V/r/PFdGpk1uEv7yAxfqCUMy69+4_x000d_ fZyUGRlpxr1XPsxnOty8qEpoPrhZZ6OWGE7oFT2Vp0QLxUmvU7eAFwDrCfdQKpgaI0z8mN</vt:lpwstr>
  </property>
  <property fmtid="{D5CDD505-2E9C-101B-9397-08002B2CF9AE}" pid="14" name="_ms_pID_7253438">
    <vt:lpwstr>em_x000d_ 2gqNcwhmgI631ck9M3j7Cz+0J4zGTqQKuugYE71p2R6GIfAXgwsaQPjGKvgqeIrf3xRj7j5k_x000d_ hEKhxZliNnPBXAtRqvQTFH/l//lkzSDD4oDILWXS0LfMBEE9SFM4rtURDoToxpXYIhVq/2D9_x000d_ sQsGCrr2mupBxKr2NmDOeuKxl/mE6+ImSusxE4KmIqcwUy6/KR/h+IO8ZM7aNdieSzaDsdSk_x000d_ aEs6JjmHSI9c5Q</vt:lpwstr>
  </property>
  <property fmtid="{D5CDD505-2E9C-101B-9397-08002B2CF9AE}" pid="15" name="_ms_pID_7253439">
    <vt:lpwstr>xLtk8l3RVWpLmtKoFezXnNRZXEaI3LnCtlCDBhqmDfdXzl87Uab30mkYMj_x000d_ nvB9to4R9RXNBB/MmPpSqJWzcJDXauW53rfPAVcJgTejzVPSSJw5QQ0h9bf9xo2jl/JSEu94_x000d_ 6833zToTOpEdN8e+AkdbTPugG0rb/Noaw+eIinNTcIlp3ukd8YR8x2ipJQDSYU0OLaYMRL1G_x000d_ oLmy7oRPnDFynq+wvQaUrlWZ0EdoCIYZ</vt:lpwstr>
  </property>
  <property fmtid="{D5CDD505-2E9C-101B-9397-08002B2CF9AE}" pid="16" name="_ms_pID_72534310">
    <vt:lpwstr>p3swbOLU66GqbMPo0Xpr8ma8tEv2cw6iwoC95835_x000d_ dwHmBlGXZ1Q/Jp1iVyCj2h+LviitnKaSrjU=</vt:lpwstr>
  </property>
  <property fmtid="{D5CDD505-2E9C-101B-9397-08002B2CF9AE}" pid="17" name="_new_ms_pID_72543">
    <vt:lpwstr>(3)E4OAR4OVhRN0QBStiWPQ7f7kOC5dKGtRHVTYh+kQfdrg9pzSJYPggYEGMZTtXyJVX0VIeLbd_x000d_
a/v4+dvw7Ub9uRb/7Yl5zSEZjJDBLVDOJ+UoOPY6dg74HFKss9I8KJA3svz7MGTTUKrYGg0p_x000d_
BXkGe00Qyc0Jmu+B5vIwZwyQxkzd3yxCiJmwxspnMRVXq4DgR9sjVDjKKNoBZikOftvFRuAt_x000d_
wgXxhH4hZxmmROBFQz</vt:lpwstr>
  </property>
  <property fmtid="{D5CDD505-2E9C-101B-9397-08002B2CF9AE}" pid="18" name="_new_ms_pID_725431">
    <vt:lpwstr>mf3TuLZIqRKg2HDidOm1RE1HflugQsIsIZU3vGeuLVQAJMyNmW5T0g_x000d_
/lg3zSRD5qqPUqotmk1saNR54PrWKdOxoiH/y6NziN0eOoPfXIAKZ+EpN6TW1PYWzRQc/+Le_x000d_
cjYzRP0e8m4eyk2zbg5Qo6b+8+E6V27MUXt9UBVm4rDCO4ycVX2KzBOF/TkHABdKi94aTgKL_x000d_
5hMSfsc9+BJ9OMZr8Me2ZwkdBBBRdO0bke4v</vt:lpwstr>
  </property>
  <property fmtid="{D5CDD505-2E9C-101B-9397-08002B2CF9AE}" pid="19" name="_new_ms_pID_725432">
    <vt:lpwstr>vbVsiN9KlC4Je59Il9T6neK6EM8lc77XD9D1_x000d_
pXzTdxaAWUtuJxr9gFHD1PyeQzcyjdrbSDCJkQ7jQyYlTorrXN0IT9Qc39p8SrABXHKiAXDX_x000d_
</vt:lpwstr>
  </property>
  <property fmtid="{D5CDD505-2E9C-101B-9397-08002B2CF9AE}" pid="20" name="_readonly">
    <vt:lpwstr/>
  </property>
  <property fmtid="{D5CDD505-2E9C-101B-9397-08002B2CF9AE}" pid="21" name="_change">
    <vt:lpwstr/>
  </property>
  <property fmtid="{D5CDD505-2E9C-101B-9397-08002B2CF9AE}" pid="22" name="_full-control">
    <vt:lpwstr/>
  </property>
  <property fmtid="{D5CDD505-2E9C-101B-9397-08002B2CF9AE}" pid="23" name="sflag">
    <vt:lpwstr>1531294089</vt:lpwstr>
  </property>
</Properties>
</file>